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7" r:id="rId1"/>
  </p:sldMasterIdLst>
  <p:notesMasterIdLst>
    <p:notesMasterId r:id="rId48"/>
  </p:notesMasterIdLst>
  <p:sldIdLst>
    <p:sldId id="256" r:id="rId2"/>
    <p:sldId id="257" r:id="rId3"/>
    <p:sldId id="258" r:id="rId4"/>
    <p:sldId id="259" r:id="rId5"/>
    <p:sldId id="260" r:id="rId6"/>
    <p:sldId id="261" r:id="rId7"/>
    <p:sldId id="263" r:id="rId8"/>
    <p:sldId id="264" r:id="rId9"/>
    <p:sldId id="265" r:id="rId10"/>
    <p:sldId id="268" r:id="rId11"/>
    <p:sldId id="270" r:id="rId12"/>
    <p:sldId id="271" r:id="rId13"/>
    <p:sldId id="269"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6" r:id="rId38"/>
    <p:sldId id="297" r:id="rId39"/>
    <p:sldId id="298" r:id="rId40"/>
    <p:sldId id="299" r:id="rId41"/>
    <p:sldId id="300" r:id="rId42"/>
    <p:sldId id="301" r:id="rId43"/>
    <p:sldId id="302" r:id="rId44"/>
    <p:sldId id="303" r:id="rId45"/>
    <p:sldId id="304" r:id="rId46"/>
    <p:sldId id="30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43D39"/>
    <a:srgbClr val="E37E6D"/>
    <a:srgbClr val="647C9C"/>
    <a:srgbClr val="EDC769"/>
    <a:srgbClr val="A7CF83"/>
    <a:srgbClr val="9FAEC1"/>
    <a:srgbClr val="44546A"/>
    <a:srgbClr val="7F7F7F"/>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2" d="100"/>
          <a:sy n="112" d="100"/>
        </p:scale>
        <p:origin x="468" y="96"/>
      </p:cViewPr>
      <p:guideLst>
        <p:guide orient="horz" pos="2137"/>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27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16227563224847"/>
          <c:y val="7.2487769338482732E-3"/>
          <c:w val="0.6084882761514907"/>
          <c:h val="0.79396512419762566"/>
        </c:manualLayout>
      </c:layout>
      <c:doughnutChart>
        <c:varyColors val="1"/>
        <c:ser>
          <c:idx val="0"/>
          <c:order val="0"/>
          <c:tx>
            <c:strRef>
              <c:f>Sheet1!$B$1</c:f>
              <c:strCache>
                <c:ptCount val="1"/>
                <c:pt idx="0">
                  <c:v>여성</c:v>
                </c:pt>
              </c:strCache>
            </c:strRef>
          </c:tx>
          <c:spPr>
            <a:ln>
              <a:solidFill>
                <a:srgbClr val="FFFFFF"/>
              </a:solidFill>
            </a:ln>
            <a:effectLst/>
          </c:spPr>
          <c:dPt>
            <c:idx val="0"/>
            <c:bubble3D val="0"/>
            <c:spPr>
              <a:solidFill>
                <a:srgbClr val="D4CABE"/>
              </a:solidFill>
              <a:ln w="19050">
                <a:solidFill>
                  <a:srgbClr val="FFFFFF"/>
                </a:solidFill>
              </a:ln>
              <a:effectLst/>
            </c:spPr>
            <c:extLst>
              <c:ext xmlns:c16="http://schemas.microsoft.com/office/drawing/2014/chart" uri="{C3380CC4-5D6E-409C-BE32-E72D297353CC}">
                <c16:uniqueId val="{00000001-7704-4CBD-B07E-850D6A2C239B}"/>
              </c:ext>
            </c:extLst>
          </c:dPt>
          <c:dPt>
            <c:idx val="1"/>
            <c:bubble3D val="0"/>
            <c:spPr>
              <a:solidFill>
                <a:srgbClr val="BBAC99"/>
              </a:solidFill>
              <a:ln w="19050">
                <a:solidFill>
                  <a:srgbClr val="FFFFFF"/>
                </a:solidFill>
              </a:ln>
              <a:effectLst/>
            </c:spPr>
            <c:extLst>
              <c:ext xmlns:c16="http://schemas.microsoft.com/office/drawing/2014/chart" uri="{C3380CC4-5D6E-409C-BE32-E72D297353CC}">
                <c16:uniqueId val="{00000003-7704-4CBD-B07E-850D6A2C239B}"/>
              </c:ext>
            </c:extLst>
          </c:dPt>
          <c:dPt>
            <c:idx val="2"/>
            <c:bubble3D val="0"/>
            <c:explosion val="7"/>
            <c:spPr>
              <a:solidFill>
                <a:srgbClr val="5A6E8C"/>
              </a:solidFill>
              <a:ln w="19050">
                <a:solidFill>
                  <a:srgbClr val="FFFFFF"/>
                </a:solidFill>
              </a:ln>
              <a:effectLst/>
            </c:spPr>
            <c:extLst>
              <c:ext xmlns:c16="http://schemas.microsoft.com/office/drawing/2014/chart" uri="{C3380CC4-5D6E-409C-BE32-E72D297353CC}">
                <c16:uniqueId val="{00000005-7704-4CBD-B07E-850D6A2C239B}"/>
              </c:ext>
            </c:extLst>
          </c:dPt>
          <c:dPt>
            <c:idx val="3"/>
            <c:bubble3D val="0"/>
            <c:explosion val="7"/>
            <c:spPr>
              <a:solidFill>
                <a:srgbClr val="5A6E8C"/>
              </a:solidFill>
              <a:ln w="19050">
                <a:solidFill>
                  <a:srgbClr val="FFFFFF"/>
                </a:solidFill>
              </a:ln>
              <a:effectLst/>
            </c:spPr>
            <c:extLst>
              <c:ext xmlns:c16="http://schemas.microsoft.com/office/drawing/2014/chart" uri="{C3380CC4-5D6E-409C-BE32-E72D297353CC}">
                <c16:uniqueId val="{00000007-7704-4CBD-B07E-850D6A2C239B}"/>
              </c:ext>
            </c:extLst>
          </c:dPt>
          <c:dPt>
            <c:idx val="4"/>
            <c:bubble3D val="0"/>
            <c:spPr>
              <a:solidFill>
                <a:srgbClr val="BBAC99"/>
              </a:solidFill>
              <a:ln w="19050">
                <a:solidFill>
                  <a:srgbClr val="FFFFFF"/>
                </a:solidFill>
              </a:ln>
              <a:effectLst/>
            </c:spPr>
            <c:extLst>
              <c:ext xmlns:c16="http://schemas.microsoft.com/office/drawing/2014/chart" uri="{C3380CC4-5D6E-409C-BE32-E72D297353CC}">
                <c16:uniqueId val="{00000009-7704-4CBD-B07E-850D6A2C239B}"/>
              </c:ext>
            </c:extLst>
          </c:dPt>
          <c:dPt>
            <c:idx val="5"/>
            <c:bubble3D val="0"/>
            <c:spPr>
              <a:solidFill>
                <a:srgbClr val="D4CABE"/>
              </a:solidFill>
              <a:ln w="19050">
                <a:solidFill>
                  <a:srgbClr val="FFFFFF"/>
                </a:solidFill>
              </a:ln>
              <a:effectLst/>
            </c:spPr>
            <c:extLst>
              <c:ext xmlns:c16="http://schemas.microsoft.com/office/drawing/2014/chart" uri="{C3380CC4-5D6E-409C-BE32-E72D297353CC}">
                <c16:uniqueId val="{0000000B-7704-4CBD-B07E-850D6A2C239B}"/>
              </c:ext>
            </c:extLst>
          </c:dPt>
          <c:dLbls>
            <c:dLbl>
              <c:idx val="0"/>
              <c:tx>
                <c:rich>
                  <a:bodyPr/>
                  <a:lstStyle/>
                  <a:p>
                    <a:fld id="{8CECDC07-0856-43F2-B4D3-A01976A3866C}" type="VALUE">
                      <a:rPr lang="en-US" altLang="ko-KR" baseline="0" smtClean="0"/>
                      <a:pPr/>
                      <a:t>[값]</a:t>
                    </a:fld>
                    <a:endParaRPr lang="ko-KR" altLang="en-US"/>
                  </a:p>
                </c:rich>
              </c:tx>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7704-4CBD-B07E-850D6A2C239B}"/>
                </c:ext>
              </c:extLst>
            </c:dLbl>
            <c:dLbl>
              <c:idx val="1"/>
              <c:tx>
                <c:rich>
                  <a:bodyPr/>
                  <a:lstStyle/>
                  <a:p>
                    <a:r>
                      <a:rPr lang="en-US" altLang="ko-KR" dirty="0"/>
                      <a:t>39.0</a:t>
                    </a:r>
                  </a:p>
                </c:rich>
              </c:tx>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7704-4CBD-B07E-850D6A2C239B}"/>
                </c:ext>
              </c:extLst>
            </c:dLbl>
            <c:dLbl>
              <c:idx val="2"/>
              <c:tx>
                <c:rich>
                  <a:bodyPr/>
                  <a:lstStyle/>
                  <a:p>
                    <a:fld id="{9480F29D-1528-4362-A9B7-03AD62464E79}" type="CATEGORYNAME">
                      <a:rPr lang="ko-KR" altLang="en-US" smtClean="0"/>
                      <a:pPr/>
                      <a:t>[범주 이름]</a:t>
                    </a:fld>
                    <a:endParaRPr lang="ko-KR" altLang="en-US" dirty="0"/>
                  </a:p>
                  <a:p>
                    <a:r>
                      <a:rPr lang="ko-KR" altLang="en-US" baseline="0" dirty="0"/>
                      <a:t> </a:t>
                    </a:r>
                    <a:fld id="{BD6EF4AA-B8A5-494B-B5A1-A33ECD0F51D7}" type="VALUE">
                      <a:rPr lang="en-US" altLang="ko-KR" baseline="0"/>
                      <a:pPr/>
                      <a:t>[값]</a:t>
                    </a:fld>
                    <a:endParaRPr lang="ko-KR" altLang="en-US" baseline="0" dirty="0"/>
                  </a:p>
                </c:rich>
              </c:tx>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5-7704-4CBD-B07E-850D6A2C239B}"/>
                </c:ext>
              </c:extLst>
            </c:dLbl>
            <c:dLbl>
              <c:idx val="3"/>
              <c:tx>
                <c:rich>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defRPr>
                    </a:pPr>
                    <a:fld id="{4F9DA0BD-8DF6-4335-AF95-14B957B257DC}" type="CATEGORYNAME">
                      <a:rPr lang="ko-KR" altLang="en-US"/>
                      <a:pPr>
                        <a:defRPr>
                          <a:latin typeface="Pretendard SemiBold" panose="02000703000000020004" pitchFamily="2" charset="-127"/>
                          <a:ea typeface="Pretendard SemiBold" panose="02000703000000020004" pitchFamily="2" charset="-127"/>
                          <a:cs typeface="Pretendard SemiBold" panose="02000703000000020004" pitchFamily="2" charset="-127"/>
                        </a:defRPr>
                      </a:pPr>
                      <a:t>[범주 이름]</a:t>
                    </a:fld>
                    <a:r>
                      <a:rPr lang="ko-KR" altLang="en-US" baseline="0" dirty="0"/>
                      <a:t> </a:t>
                    </a:r>
                  </a:p>
                  <a:p>
                    <a:pPr>
                      <a:defRPr>
                        <a:latin typeface="Pretendard SemiBold" panose="02000703000000020004" pitchFamily="2" charset="-127"/>
                        <a:ea typeface="Pretendard SemiBold" panose="02000703000000020004" pitchFamily="2" charset="-127"/>
                        <a:cs typeface="Pretendard SemiBold" panose="02000703000000020004" pitchFamily="2" charset="-127"/>
                      </a:defRPr>
                    </a:pPr>
                    <a:fld id="{7CE98AFD-DFB7-4906-853C-846BDBAFDC25}" type="VALUE">
                      <a:rPr lang="en-US" altLang="ko-KR" baseline="0" smtClean="0"/>
                      <a:pPr>
                        <a:defRPr>
                          <a:latin typeface="Pretendard SemiBold" panose="02000703000000020004" pitchFamily="2" charset="-127"/>
                          <a:ea typeface="Pretendard SemiBold" panose="02000703000000020004" pitchFamily="2" charset="-127"/>
                          <a:cs typeface="Pretendard SemiBold" panose="02000703000000020004" pitchFamily="2" charset="-127"/>
                        </a:defRPr>
                      </a:pPr>
                      <a:t>[값]</a:t>
                    </a:fld>
                    <a:endParaRPr lang="ko-KR" altLang="en-US"/>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defRPr>
                  </a:pPr>
                  <a:endParaRPr lang="ko-KR"/>
                </a:p>
              </c:txPr>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7-7704-4CBD-B07E-850D6A2C239B}"/>
                </c:ext>
              </c:extLst>
            </c:dLbl>
            <c:dLbl>
              <c:idx val="4"/>
              <c:tx>
                <c:rich>
                  <a:bodyPr/>
                  <a:lstStyle/>
                  <a:p>
                    <a:r>
                      <a:rPr lang="en-US" altLang="ko-KR" dirty="0"/>
                      <a:t>50.0</a:t>
                    </a:r>
                  </a:p>
                </c:rich>
              </c:tx>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9-7704-4CBD-B07E-850D6A2C239B}"/>
                </c:ext>
              </c:extLst>
            </c:dLbl>
            <c:dLbl>
              <c:idx val="5"/>
              <c:tx>
                <c:rich>
                  <a:bodyPr/>
                  <a:lstStyle/>
                  <a:p>
                    <a:r>
                      <a:rPr lang="en-US" altLang="ko-KR" dirty="0"/>
                      <a:t>17.0</a:t>
                    </a:r>
                  </a:p>
                </c:rich>
              </c:tx>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B-7704-4CBD-B07E-850D6A2C239B}"/>
                </c:ext>
              </c:extLst>
            </c:dLbl>
            <c:spPr>
              <a:noFill/>
              <a:ln>
                <a:noFill/>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defRPr>
                </a:pPr>
                <a:endParaRPr lang="ko-KR"/>
              </a:p>
            </c:txP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a:noFill/>
                  <a:ln>
                    <a:noFill/>
                  </a:ln>
                </c15:spPr>
              </c:ext>
            </c:extLst>
          </c:dLbls>
          <c:cat>
            <c:strRef>
              <c:f>Sheet1!$A$2:$A$7</c:f>
              <c:strCache>
                <c:ptCount val="6"/>
                <c:pt idx="0">
                  <c:v>안전</c:v>
                </c:pt>
                <c:pt idx="1">
                  <c:v>보통</c:v>
                </c:pt>
                <c:pt idx="2">
                  <c:v>불안</c:v>
                </c:pt>
                <c:pt idx="3">
                  <c:v>불안</c:v>
                </c:pt>
                <c:pt idx="4">
                  <c:v>보통</c:v>
                </c:pt>
                <c:pt idx="5">
                  <c:v>안전</c:v>
                </c:pt>
              </c:strCache>
            </c:strRef>
          </c:cat>
          <c:val>
            <c:numRef>
              <c:f>Sheet1!$B$2:$B$7</c:f>
              <c:numCache>
                <c:formatCode>General</c:formatCode>
                <c:ptCount val="6"/>
                <c:pt idx="0">
                  <c:v>10.7</c:v>
                </c:pt>
                <c:pt idx="1">
                  <c:v>39</c:v>
                </c:pt>
                <c:pt idx="2">
                  <c:v>50.3</c:v>
                </c:pt>
                <c:pt idx="3">
                  <c:v>37.9</c:v>
                </c:pt>
                <c:pt idx="4">
                  <c:v>44.2</c:v>
                </c:pt>
                <c:pt idx="5">
                  <c:v>17.899999999999999</c:v>
                </c:pt>
              </c:numCache>
            </c:numRef>
          </c:val>
          <c:extLst>
            <c:ext xmlns:c16="http://schemas.microsoft.com/office/drawing/2014/chart" uri="{C3380CC4-5D6E-409C-BE32-E72D297353CC}">
              <c16:uniqueId val="{0000000C-7704-4CBD-B07E-850D6A2C239B}"/>
            </c:ext>
          </c:extLst>
        </c:ser>
        <c:dLbls>
          <c:showLegendKey val="0"/>
          <c:showVal val="0"/>
          <c:showCatName val="0"/>
          <c:showSerName val="0"/>
          <c:showPercent val="0"/>
          <c:showBubbleSize val="0"/>
          <c:showLeaderLines val="1"/>
        </c:dLbls>
        <c:firstSliceAng val="27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rgbClr val="FFFFFF"/>
          </a:solidFill>
          <a:latin typeface="+mj-ea"/>
          <a:ea typeface="+mj-ea"/>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ko-KR" altLang="en-US" dirty="0"/>
              <a:t>서울</a:t>
            </a:r>
            <a:r>
              <a:rPr lang="ko-KR" altLang="en-US" baseline="0" dirty="0"/>
              <a:t> </a:t>
            </a:r>
            <a:r>
              <a:rPr lang="ko-KR" altLang="en-US" baseline="0" dirty="0">
                <a:solidFill>
                  <a:srgbClr val="5A6E8C"/>
                </a:solidFill>
                <a:latin typeface="+mj-ea"/>
                <a:ea typeface="+mj-ea"/>
              </a:rPr>
              <a:t>여성</a:t>
            </a:r>
            <a:r>
              <a:rPr lang="ko-KR" altLang="en-US" dirty="0"/>
              <a:t>들의 사회불안 요인</a:t>
            </a:r>
            <a:endParaRPr lang="en-US" altLang="ko-K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0.21807237358708423"/>
          <c:y val="0.20739289980376213"/>
          <c:w val="0.75540500026917101"/>
          <c:h val="0.75591482384015651"/>
        </c:manualLayout>
      </c:layout>
      <c:barChart>
        <c:barDir val="bar"/>
        <c:grouping val="clustered"/>
        <c:varyColors val="0"/>
        <c:ser>
          <c:idx val="0"/>
          <c:order val="0"/>
          <c:tx>
            <c:strRef>
              <c:f>Sheet1!$B$1</c:f>
              <c:strCache>
                <c:ptCount val="1"/>
                <c:pt idx="0">
                  <c:v>Female</c:v>
                </c:pt>
              </c:strCache>
            </c:strRef>
          </c:tx>
          <c:spPr>
            <a:solidFill>
              <a:srgbClr val="BBAC99"/>
            </a:solidFill>
            <a:ln>
              <a:noFill/>
            </a:ln>
            <a:effectLst/>
          </c:spPr>
          <c:invertIfNegative val="0"/>
          <c:dPt>
            <c:idx val="5"/>
            <c:invertIfNegative val="0"/>
            <c:bubble3D val="0"/>
            <c:spPr>
              <a:solidFill>
                <a:srgbClr val="5A6E8C"/>
              </a:solidFill>
              <a:ln>
                <a:noFill/>
              </a:ln>
              <a:effectLst/>
            </c:spPr>
            <c:extLst>
              <c:ext xmlns:c16="http://schemas.microsoft.com/office/drawing/2014/chart" uri="{C3380CC4-5D6E-409C-BE32-E72D297353CC}">
                <c16:uniqueId val="{00000009-59CF-4AC8-AB98-711B5252CF6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mn-lt"/>
                    <a:ea typeface="+mn-ea"/>
                    <a:cs typeface="+mn-cs"/>
                  </a:defRPr>
                </a:pPr>
                <a:endParaRPr lang="ko-K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자연재해</c:v>
                </c:pt>
                <c:pt idx="1">
                  <c:v>정보보안</c:v>
                </c:pt>
                <c:pt idx="2">
                  <c:v>교통사고</c:v>
                </c:pt>
                <c:pt idx="3">
                  <c:v>건축 시설물</c:v>
                </c:pt>
                <c:pt idx="4">
                  <c:v>신종질병</c:v>
                </c:pt>
                <c:pt idx="5">
                  <c:v>범죄발생</c:v>
                </c:pt>
              </c:strCache>
            </c:strRef>
          </c:cat>
          <c:val>
            <c:numRef>
              <c:f>Sheet1!$B$2:$B$7</c:f>
              <c:numCache>
                <c:formatCode>General</c:formatCode>
                <c:ptCount val="6"/>
                <c:pt idx="0">
                  <c:v>37.4</c:v>
                </c:pt>
                <c:pt idx="1">
                  <c:v>35.700000000000003</c:v>
                </c:pt>
                <c:pt idx="2">
                  <c:v>52.4</c:v>
                </c:pt>
                <c:pt idx="3">
                  <c:v>53.5</c:v>
                </c:pt>
                <c:pt idx="4">
                  <c:v>64.3</c:v>
                </c:pt>
                <c:pt idx="5">
                  <c:v>71.900000000000006</c:v>
                </c:pt>
              </c:numCache>
            </c:numRef>
          </c:val>
          <c:extLst>
            <c:ext xmlns:c16="http://schemas.microsoft.com/office/drawing/2014/chart" uri="{C3380CC4-5D6E-409C-BE32-E72D297353CC}">
              <c16:uniqueId val="{00000000-59CF-4AC8-AB98-711B5252CF64}"/>
            </c:ext>
          </c:extLst>
        </c:ser>
        <c:dLbls>
          <c:showLegendKey val="0"/>
          <c:showVal val="0"/>
          <c:showCatName val="0"/>
          <c:showSerName val="0"/>
          <c:showPercent val="0"/>
          <c:showBubbleSize val="0"/>
        </c:dLbls>
        <c:gapWidth val="182"/>
        <c:axId val="2041564816"/>
        <c:axId val="2057075104"/>
      </c:barChart>
      <c:catAx>
        <c:axId val="20415648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j-ea"/>
                <a:ea typeface="+mj-ea"/>
                <a:cs typeface="+mn-cs"/>
              </a:defRPr>
            </a:pPr>
            <a:endParaRPr lang="ko-KR"/>
          </a:p>
        </c:txPr>
        <c:crossAx val="2057075104"/>
        <c:crosses val="autoZero"/>
        <c:auto val="1"/>
        <c:lblAlgn val="ctr"/>
        <c:lblOffset val="100"/>
        <c:noMultiLvlLbl val="0"/>
      </c:catAx>
      <c:valAx>
        <c:axId val="2057075104"/>
        <c:scaling>
          <c:orientation val="minMax"/>
        </c:scaling>
        <c:delete val="1"/>
        <c:axPos val="t"/>
        <c:majorGridlines>
          <c:spPr>
            <a:ln w="9525" cap="flat" cmpd="sng" algn="ctr">
              <a:noFill/>
              <a:round/>
            </a:ln>
            <a:effectLst/>
          </c:spPr>
        </c:majorGridlines>
        <c:numFmt formatCode="General" sourceLinked="1"/>
        <c:majorTickMark val="none"/>
        <c:minorTickMark val="none"/>
        <c:tickLblPos val="nextTo"/>
        <c:crossAx val="2041564816"/>
        <c:crosses val="max"/>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ko-K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ko-KR" altLang="en-US" dirty="0"/>
              <a:t>서울</a:t>
            </a:r>
            <a:r>
              <a:rPr lang="ko-KR" altLang="en-US" baseline="0" dirty="0"/>
              <a:t> </a:t>
            </a:r>
            <a:r>
              <a:rPr lang="ko-KR" altLang="en-US" baseline="0" dirty="0">
                <a:solidFill>
                  <a:srgbClr val="5A6E8C"/>
                </a:solidFill>
                <a:latin typeface="+mj-ea"/>
                <a:ea typeface="+mj-ea"/>
              </a:rPr>
              <a:t>남성</a:t>
            </a:r>
            <a:r>
              <a:rPr lang="ko-KR" altLang="en-US" dirty="0"/>
              <a:t>들의 사회불안 요인</a:t>
            </a:r>
            <a:endParaRPr lang="en-US" altLang="ko-K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0.21807237358708423"/>
          <c:y val="0.20739289980376213"/>
          <c:w val="0.75540500026917101"/>
          <c:h val="0.75591482384015651"/>
        </c:manualLayout>
      </c:layout>
      <c:barChart>
        <c:barDir val="bar"/>
        <c:grouping val="clustered"/>
        <c:varyColors val="0"/>
        <c:ser>
          <c:idx val="0"/>
          <c:order val="0"/>
          <c:tx>
            <c:strRef>
              <c:f>Sheet1!$B$1</c:f>
              <c:strCache>
                <c:ptCount val="1"/>
                <c:pt idx="0">
                  <c:v>male</c:v>
                </c:pt>
              </c:strCache>
            </c:strRef>
          </c:tx>
          <c:spPr>
            <a:solidFill>
              <a:srgbClr val="BBAC99"/>
            </a:solidFill>
            <a:ln>
              <a:noFill/>
            </a:ln>
            <a:effectLst/>
          </c:spPr>
          <c:invertIfNegative val="0"/>
          <c:dPt>
            <c:idx val="5"/>
            <c:invertIfNegative val="0"/>
            <c:bubble3D val="0"/>
            <c:spPr>
              <a:solidFill>
                <a:srgbClr val="5A6E8C"/>
              </a:solidFill>
              <a:ln>
                <a:noFill/>
              </a:ln>
              <a:effectLst/>
            </c:spPr>
            <c:extLst>
              <c:ext xmlns:c16="http://schemas.microsoft.com/office/drawing/2014/chart" uri="{C3380CC4-5D6E-409C-BE32-E72D297353CC}">
                <c16:uniqueId val="{00000001-F012-4BE0-94BA-5889415962D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mn-lt"/>
                    <a:ea typeface="+mn-ea"/>
                    <a:cs typeface="+mn-cs"/>
                  </a:defRPr>
                </a:pPr>
                <a:endParaRPr lang="ko-K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자연재해</c:v>
                </c:pt>
                <c:pt idx="1">
                  <c:v>정보보안</c:v>
                </c:pt>
                <c:pt idx="2">
                  <c:v>교통사고</c:v>
                </c:pt>
                <c:pt idx="3">
                  <c:v>건축 시설물</c:v>
                </c:pt>
                <c:pt idx="4">
                  <c:v>신종질병</c:v>
                </c:pt>
                <c:pt idx="5">
                  <c:v>범죄발생</c:v>
                </c:pt>
              </c:strCache>
            </c:strRef>
          </c:cat>
          <c:val>
            <c:numRef>
              <c:f>Sheet1!$B$2:$B$7</c:f>
              <c:numCache>
                <c:formatCode>General</c:formatCode>
                <c:ptCount val="6"/>
                <c:pt idx="0">
                  <c:v>31.1</c:v>
                </c:pt>
                <c:pt idx="1">
                  <c:v>39.1</c:v>
                </c:pt>
                <c:pt idx="2">
                  <c:v>47.1</c:v>
                </c:pt>
                <c:pt idx="3">
                  <c:v>49.4</c:v>
                </c:pt>
                <c:pt idx="4">
                  <c:v>54.3</c:v>
                </c:pt>
                <c:pt idx="5">
                  <c:v>56.4</c:v>
                </c:pt>
              </c:numCache>
            </c:numRef>
          </c:val>
          <c:extLst>
            <c:ext xmlns:c16="http://schemas.microsoft.com/office/drawing/2014/chart" uri="{C3380CC4-5D6E-409C-BE32-E72D297353CC}">
              <c16:uniqueId val="{00000002-F012-4BE0-94BA-5889415962D1}"/>
            </c:ext>
          </c:extLst>
        </c:ser>
        <c:dLbls>
          <c:showLegendKey val="0"/>
          <c:showVal val="0"/>
          <c:showCatName val="0"/>
          <c:showSerName val="0"/>
          <c:showPercent val="0"/>
          <c:showBubbleSize val="0"/>
        </c:dLbls>
        <c:gapWidth val="182"/>
        <c:axId val="2041564816"/>
        <c:axId val="2057075104"/>
      </c:barChart>
      <c:catAx>
        <c:axId val="20415648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j-ea"/>
                <a:ea typeface="+mj-ea"/>
                <a:cs typeface="+mn-cs"/>
              </a:defRPr>
            </a:pPr>
            <a:endParaRPr lang="ko-KR"/>
          </a:p>
        </c:txPr>
        <c:crossAx val="2057075104"/>
        <c:crosses val="autoZero"/>
        <c:auto val="1"/>
        <c:lblAlgn val="ctr"/>
        <c:lblOffset val="100"/>
        <c:noMultiLvlLbl val="0"/>
      </c:catAx>
      <c:valAx>
        <c:axId val="2057075104"/>
        <c:scaling>
          <c:orientation val="minMax"/>
        </c:scaling>
        <c:delete val="1"/>
        <c:axPos val="t"/>
        <c:majorGridlines>
          <c:spPr>
            <a:ln w="9525" cap="flat" cmpd="sng" algn="ctr">
              <a:noFill/>
              <a:round/>
            </a:ln>
            <a:effectLst/>
          </c:spPr>
        </c:majorGridlines>
        <c:numFmt formatCode="General" sourceLinked="1"/>
        <c:majorTickMark val="none"/>
        <c:minorTickMark val="none"/>
        <c:tickLblPos val="nextTo"/>
        <c:crossAx val="2041564816"/>
        <c:crosses val="max"/>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ko-K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wrap="none" lIns="0" tIns="0" rIns="0" bIns="0" anchor="ctr" anchorCtr="1"/>
          <a:lstStyle/>
          <a:p>
            <a:pPr algn="l">
              <a:defRPr sz="1800" b="0" i="0" u="none">
                <a:solidFill>
                  <a:sysClr val="windowText" lastClr="000000"/>
                </a:solidFill>
                <a:latin typeface="+mj-ea"/>
                <a:ea typeface="+mj-ea"/>
                <a:cs typeface="Pretendard"/>
                <a:sym typeface="Pretendard"/>
              </a:defRPr>
            </a:pPr>
            <a:r>
              <a:rPr lang="ko-KR" altLang="en-US" sz="1800" b="0" i="0" u="none">
                <a:solidFill>
                  <a:sysClr val="windowText" lastClr="000000"/>
                </a:solidFill>
                <a:latin typeface="+mj-ea"/>
                <a:ea typeface="+mj-ea"/>
                <a:cs typeface="Pretendard"/>
                <a:sym typeface="Pretendard"/>
              </a:rPr>
              <a:t>안전대책 방안 시민들의 인터뷰</a:t>
            </a:r>
            <a:endParaRPr lang="ko-KR" altLang="en-US">
              <a:latin typeface="+mj-ea"/>
              <a:ea typeface="+mj-ea"/>
            </a:endParaRPr>
          </a:p>
        </c:rich>
      </c:tx>
      <c:layout>
        <c:manualLayout>
          <c:xMode val="edge"/>
          <c:yMode val="edge"/>
          <c:x val="0.28264977642789557"/>
          <c:y val="0.1021296966730664"/>
        </c:manualLayout>
      </c:layout>
      <c:overlay val="0"/>
    </c:title>
    <c:autoTitleDeleted val="0"/>
    <c:plotArea>
      <c:layout>
        <c:manualLayout>
          <c:layoutTarget val="inner"/>
          <c:xMode val="edge"/>
          <c:yMode val="edge"/>
          <c:x val="7.2873686173367952E-2"/>
          <c:y val="0.22007144190669853"/>
          <c:w val="0.90406632423400879"/>
          <c:h val="0.65965324640274048"/>
        </c:manualLayout>
      </c:layout>
      <c:barChart>
        <c:barDir val="col"/>
        <c:grouping val="clustered"/>
        <c:varyColors val="0"/>
        <c:ser>
          <c:idx val="0"/>
          <c:order val="0"/>
          <c:tx>
            <c:strRef>
              <c:f>Sheet1!$B$1</c:f>
              <c:strCache>
                <c:ptCount val="1"/>
                <c:pt idx="0">
                  <c:v>인터내용</c:v>
                </c:pt>
              </c:strCache>
            </c:strRef>
          </c:tx>
          <c:invertIfNegative val="0"/>
          <c:cat>
            <c:strRef>
              <c:f>Sheet1!$A$2:$A$9</c:f>
              <c:strCache>
                <c:ptCount val="8"/>
                <c:pt idx="0">
                  <c:v>공공장소
 CCTV 설치</c:v>
                </c:pt>
                <c:pt idx="1">
                  <c:v>길거리 조명 
밝게 유지</c:v>
                </c:pt>
                <c:pt idx="2">
                  <c:v>길거리 
청결 유지</c:v>
                </c:pt>
                <c:pt idx="3">
                  <c:v>길거리
순찰 강화</c:v>
                </c:pt>
                <c:pt idx="4">
                  <c:v>공공장소
환경개선</c:v>
                </c:pt>
                <c:pt idx="5">
                  <c:v>동네 환경개선 
지역주민 참여증대</c:v>
                </c:pt>
                <c:pt idx="6">
                  <c:v>유해시설
환경정비</c:v>
                </c:pt>
                <c:pt idx="7">
                  <c:v>자율방범
활동강화</c:v>
                </c:pt>
              </c:strCache>
            </c:strRef>
          </c:cat>
          <c:val>
            <c:numRef>
              <c:f>Sheet1!$B$2:$B$9</c:f>
              <c:numCache>
                <c:formatCode>General</c:formatCode>
                <c:ptCount val="8"/>
                <c:pt idx="0">
                  <c:v>35.6</c:v>
                </c:pt>
                <c:pt idx="1">
                  <c:v>24.3</c:v>
                </c:pt>
                <c:pt idx="2">
                  <c:v>20.9</c:v>
                </c:pt>
                <c:pt idx="3">
                  <c:v>7.9</c:v>
                </c:pt>
                <c:pt idx="4">
                  <c:v>4.5</c:v>
                </c:pt>
                <c:pt idx="5">
                  <c:v>2.8</c:v>
                </c:pt>
                <c:pt idx="6">
                  <c:v>2.2999999999999998</c:v>
                </c:pt>
                <c:pt idx="7">
                  <c:v>1.7</c:v>
                </c:pt>
              </c:numCache>
            </c:numRef>
          </c:val>
          <c:extLst>
            <c:ext xmlns:c16="http://schemas.microsoft.com/office/drawing/2014/chart" uri="{C3380CC4-5D6E-409C-BE32-E72D297353CC}">
              <c16:uniqueId val="{00000000-D08D-4829-9842-2F8981CFFD53}"/>
            </c:ext>
          </c:extLst>
        </c:ser>
        <c:dLbls>
          <c:showLegendKey val="0"/>
          <c:showVal val="0"/>
          <c:showCatName val="0"/>
          <c:showSerName val="0"/>
          <c:showPercent val="0"/>
          <c:showBubbleSize val="0"/>
        </c:dLbls>
        <c:gapWidth val="150"/>
        <c:axId val="227988542"/>
        <c:axId val="192829221"/>
      </c:barChart>
      <c:catAx>
        <c:axId val="227988542"/>
        <c:scaling>
          <c:orientation val="minMax"/>
        </c:scaling>
        <c:delete val="0"/>
        <c:axPos val="b"/>
        <c:numFmt formatCode="General" sourceLinked="0"/>
        <c:majorTickMark val="out"/>
        <c:minorTickMark val="none"/>
        <c:tickLblPos val="nextTo"/>
        <c:txPr>
          <a:bodyPr rot="0" vert="horz" wrap="none" lIns="0" tIns="0" rIns="0" bIns="0" anchor="ctr" anchorCtr="1"/>
          <a:lstStyle/>
          <a:p>
            <a:pPr algn="l">
              <a:defRPr sz="1000" b="0" i="0" u="none">
                <a:solidFill>
                  <a:srgbClr val="000000"/>
                </a:solidFill>
                <a:latin typeface="Pretendard"/>
                <a:ea typeface="Pretendard"/>
                <a:cs typeface="Pretendard"/>
                <a:sym typeface="Pretendard"/>
              </a:defRPr>
            </a:pPr>
            <a:endParaRPr lang="ko-KR"/>
          </a:p>
        </c:txPr>
        <c:crossAx val="192829221"/>
        <c:crosses val="autoZero"/>
        <c:auto val="1"/>
        <c:lblAlgn val="ctr"/>
        <c:lblOffset val="100"/>
        <c:tickMarkSkip val="1"/>
        <c:noMultiLvlLbl val="0"/>
      </c:catAx>
      <c:valAx>
        <c:axId val="192829221"/>
        <c:scaling>
          <c:orientation val="minMax"/>
        </c:scaling>
        <c:delete val="0"/>
        <c:axPos val="l"/>
        <c:majorGridlines/>
        <c:numFmt formatCode="General" sourceLinked="1"/>
        <c:majorTickMark val="out"/>
        <c:minorTickMark val="none"/>
        <c:tickLblPos val="nextTo"/>
        <c:crossAx val="227988542"/>
        <c:crosses val="autoZero"/>
        <c:crossBetween val="between"/>
      </c:valAx>
    </c:plotArea>
    <c:plotVisOnly val="0"/>
    <c:dispBlanksAs val="gap"/>
    <c:showDLblsOverMax val="1"/>
  </c:chart>
  <c:spPr>
    <a:noFill/>
  </c:spPr>
  <c:txPr>
    <a:bodyPr rot="0" vert="horz" wrap="none" lIns="0" tIns="0" rIns="0" bIns="0" anchor="ctr" anchorCtr="1"/>
    <a:lstStyle/>
    <a:p>
      <a:pPr algn="l">
        <a:defRPr sz="1200" b="0" i="0" u="none">
          <a:latin typeface="Pretendard"/>
          <a:ea typeface="Pretendard"/>
          <a:cs typeface="Pretendard"/>
          <a:sym typeface="Pretendard"/>
        </a:defRPr>
      </a:pPr>
      <a:endParaRPr lang="ko-KR"/>
    </a:p>
  </c:txPr>
  <c:externalData r:id="rId1">
    <c:autoUpdate val="0"/>
  </c:externalData>
  <c:extLst>
    <c:ext uri="CC8EB2C9-7E31-499d-B8F2-F6CE61031016">
      <ho:hncChartStyle xmlns:ho="http://schemas.haansoft.com/office/8.0" layoutIndex="-1" colorIndex="0" styleIndex="0"/>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08508208785549"/>
          <c:y val="0.14962570114061433"/>
          <c:w val="0.84163272380828857"/>
          <c:h val="0.77133679389953613"/>
        </c:manualLayout>
      </c:layout>
      <c:barChart>
        <c:barDir val="col"/>
        <c:grouping val="clustered"/>
        <c:varyColors val="0"/>
        <c:ser>
          <c:idx val="0"/>
          <c:order val="0"/>
          <c:tx>
            <c:strRef>
              <c:f>Sheet1!$B$1</c:f>
              <c:strCache>
                <c:ptCount val="1"/>
                <c:pt idx="0">
                  <c:v>살인</c:v>
                </c:pt>
              </c:strCache>
            </c:strRef>
          </c:tx>
          <c:spPr>
            <a:solidFill>
              <a:schemeClr val="accent6">
                <a:lumMod val="10000"/>
                <a:lumOff val="90000"/>
              </a:schemeClr>
            </a:solidFill>
            <a:ln>
              <a:solidFill>
                <a:schemeClr val="accent1"/>
              </a:solidFill>
            </a:ln>
          </c:spPr>
          <c:invertIfNegative val="0"/>
          <c:cat>
            <c:strRef>
              <c:f>Sheet1!$A$2:$A$7</c:f>
              <c:strCache>
                <c:ptCount val="6"/>
                <c:pt idx="0">
                  <c:v>새벽</c:v>
                </c:pt>
                <c:pt idx="1">
                  <c:v>아침</c:v>
                </c:pt>
                <c:pt idx="2">
                  <c:v>오전</c:v>
                </c:pt>
                <c:pt idx="3">
                  <c:v>오후</c:v>
                </c:pt>
                <c:pt idx="4">
                  <c:v>저녁</c:v>
                </c:pt>
                <c:pt idx="5">
                  <c:v>밤</c:v>
                </c:pt>
              </c:strCache>
            </c:strRef>
          </c:cat>
          <c:val>
            <c:numRef>
              <c:f>Sheet1!$B$2:$B$7</c:f>
              <c:numCache>
                <c:formatCode>General</c:formatCode>
                <c:ptCount val="6"/>
                <c:pt idx="0">
                  <c:v>8.8000000000000007</c:v>
                </c:pt>
                <c:pt idx="1">
                  <c:v>6.9</c:v>
                </c:pt>
                <c:pt idx="2">
                  <c:v>13.8</c:v>
                </c:pt>
                <c:pt idx="3">
                  <c:v>26.4</c:v>
                </c:pt>
                <c:pt idx="4">
                  <c:v>8.1</c:v>
                </c:pt>
                <c:pt idx="5">
                  <c:v>35.9</c:v>
                </c:pt>
              </c:numCache>
            </c:numRef>
          </c:val>
          <c:extLst>
            <c:ext xmlns:c16="http://schemas.microsoft.com/office/drawing/2014/chart" uri="{C3380CC4-5D6E-409C-BE32-E72D297353CC}">
              <c16:uniqueId val="{00000000-7114-48AA-B068-9B6E525B64FE}"/>
            </c:ext>
          </c:extLst>
        </c:ser>
        <c:ser>
          <c:idx val="1"/>
          <c:order val="1"/>
          <c:tx>
            <c:strRef>
              <c:f>Sheet1!$C$1</c:f>
              <c:strCache>
                <c:ptCount val="1"/>
                <c:pt idx="0">
                  <c:v>폭력</c:v>
                </c:pt>
              </c:strCache>
            </c:strRef>
          </c:tx>
          <c:spPr>
            <a:solidFill>
              <a:schemeClr val="accent6">
                <a:lumMod val="25000"/>
                <a:lumOff val="75000"/>
              </a:schemeClr>
            </a:solidFill>
            <a:ln>
              <a:solidFill>
                <a:schemeClr val="accent1"/>
              </a:solidFill>
            </a:ln>
          </c:spPr>
          <c:invertIfNegative val="0"/>
          <c:cat>
            <c:strRef>
              <c:f>Sheet1!$A$2:$A$7</c:f>
              <c:strCache>
                <c:ptCount val="6"/>
                <c:pt idx="0">
                  <c:v>새벽</c:v>
                </c:pt>
                <c:pt idx="1">
                  <c:v>아침</c:v>
                </c:pt>
                <c:pt idx="2">
                  <c:v>오전</c:v>
                </c:pt>
                <c:pt idx="3">
                  <c:v>오후</c:v>
                </c:pt>
                <c:pt idx="4">
                  <c:v>저녁</c:v>
                </c:pt>
                <c:pt idx="5">
                  <c:v>밤</c:v>
                </c:pt>
              </c:strCache>
            </c:strRef>
          </c:cat>
          <c:val>
            <c:numRef>
              <c:f>Sheet1!$C$2:$C$7</c:f>
              <c:numCache>
                <c:formatCode>General</c:formatCode>
                <c:ptCount val="6"/>
                <c:pt idx="0">
                  <c:v>6.1</c:v>
                </c:pt>
                <c:pt idx="1">
                  <c:v>4.4000000000000004</c:v>
                </c:pt>
                <c:pt idx="2">
                  <c:v>9.4</c:v>
                </c:pt>
                <c:pt idx="3">
                  <c:v>21.9</c:v>
                </c:pt>
                <c:pt idx="4">
                  <c:v>10.1</c:v>
                </c:pt>
                <c:pt idx="5">
                  <c:v>48.1</c:v>
                </c:pt>
              </c:numCache>
            </c:numRef>
          </c:val>
          <c:extLst>
            <c:ext xmlns:c16="http://schemas.microsoft.com/office/drawing/2014/chart" uri="{C3380CC4-5D6E-409C-BE32-E72D297353CC}">
              <c16:uniqueId val="{00000001-7114-48AA-B068-9B6E525B64FE}"/>
            </c:ext>
          </c:extLst>
        </c:ser>
        <c:ser>
          <c:idx val="2"/>
          <c:order val="2"/>
          <c:tx>
            <c:strRef>
              <c:f>Sheet1!$D$1</c:f>
              <c:strCache>
                <c:ptCount val="1"/>
                <c:pt idx="0">
                  <c:v>절도</c:v>
                </c:pt>
              </c:strCache>
            </c:strRef>
          </c:tx>
          <c:spPr>
            <a:solidFill>
              <a:schemeClr val="accent6">
                <a:lumMod val="50000"/>
                <a:lumOff val="50000"/>
              </a:schemeClr>
            </a:solidFill>
            <a:ln>
              <a:solidFill>
                <a:schemeClr val="accent1"/>
              </a:solidFill>
            </a:ln>
          </c:spPr>
          <c:invertIfNegative val="0"/>
          <c:cat>
            <c:strRef>
              <c:f>Sheet1!$A$2:$A$7</c:f>
              <c:strCache>
                <c:ptCount val="6"/>
                <c:pt idx="0">
                  <c:v>새벽</c:v>
                </c:pt>
                <c:pt idx="1">
                  <c:v>아침</c:v>
                </c:pt>
                <c:pt idx="2">
                  <c:v>오전</c:v>
                </c:pt>
                <c:pt idx="3">
                  <c:v>오후</c:v>
                </c:pt>
                <c:pt idx="4">
                  <c:v>저녁</c:v>
                </c:pt>
                <c:pt idx="5">
                  <c:v>밤</c:v>
                </c:pt>
              </c:strCache>
            </c:strRef>
          </c:cat>
          <c:val>
            <c:numRef>
              <c:f>Sheet1!$D$2:$D$7</c:f>
              <c:numCache>
                <c:formatCode>General</c:formatCode>
                <c:ptCount val="6"/>
                <c:pt idx="0">
                  <c:v>6.7</c:v>
                </c:pt>
                <c:pt idx="1">
                  <c:v>6</c:v>
                </c:pt>
                <c:pt idx="2">
                  <c:v>14.4</c:v>
                </c:pt>
                <c:pt idx="3">
                  <c:v>36.299999999999997</c:v>
                </c:pt>
                <c:pt idx="4">
                  <c:v>11.4</c:v>
                </c:pt>
                <c:pt idx="5">
                  <c:v>25.3</c:v>
                </c:pt>
              </c:numCache>
            </c:numRef>
          </c:val>
          <c:extLst>
            <c:ext xmlns:c16="http://schemas.microsoft.com/office/drawing/2014/chart" uri="{C3380CC4-5D6E-409C-BE32-E72D297353CC}">
              <c16:uniqueId val="{00000002-7114-48AA-B068-9B6E525B64FE}"/>
            </c:ext>
          </c:extLst>
        </c:ser>
        <c:ser>
          <c:idx val="3"/>
          <c:order val="3"/>
          <c:tx>
            <c:strRef>
              <c:f>Sheet1!$E$1</c:f>
              <c:strCache>
                <c:ptCount val="1"/>
                <c:pt idx="0">
                  <c:v>강도</c:v>
                </c:pt>
              </c:strCache>
            </c:strRef>
          </c:tx>
          <c:spPr>
            <a:solidFill>
              <a:schemeClr val="accent6">
                <a:lumMod val="75000"/>
                <a:lumOff val="25000"/>
              </a:schemeClr>
            </a:solidFill>
            <a:ln>
              <a:solidFill>
                <a:schemeClr val="accent1"/>
              </a:solidFill>
            </a:ln>
          </c:spPr>
          <c:invertIfNegative val="0"/>
          <c:cat>
            <c:strRef>
              <c:f>Sheet1!$A$2:$A$7</c:f>
              <c:strCache>
                <c:ptCount val="6"/>
                <c:pt idx="0">
                  <c:v>새벽</c:v>
                </c:pt>
                <c:pt idx="1">
                  <c:v>아침</c:v>
                </c:pt>
                <c:pt idx="2">
                  <c:v>오전</c:v>
                </c:pt>
                <c:pt idx="3">
                  <c:v>오후</c:v>
                </c:pt>
                <c:pt idx="4">
                  <c:v>저녁</c:v>
                </c:pt>
                <c:pt idx="5">
                  <c:v>밤</c:v>
                </c:pt>
              </c:strCache>
            </c:strRef>
          </c:cat>
          <c:val>
            <c:numRef>
              <c:f>Sheet1!$E$2:$E$7</c:f>
              <c:numCache>
                <c:formatCode>General</c:formatCode>
                <c:ptCount val="6"/>
                <c:pt idx="0">
                  <c:v>11.7</c:v>
                </c:pt>
                <c:pt idx="1">
                  <c:v>4.3</c:v>
                </c:pt>
                <c:pt idx="2">
                  <c:v>10.3</c:v>
                </c:pt>
                <c:pt idx="3">
                  <c:v>24</c:v>
                </c:pt>
                <c:pt idx="4">
                  <c:v>9.1999999999999993</c:v>
                </c:pt>
                <c:pt idx="5">
                  <c:v>40.5</c:v>
                </c:pt>
              </c:numCache>
            </c:numRef>
          </c:val>
          <c:extLst>
            <c:ext xmlns:c16="http://schemas.microsoft.com/office/drawing/2014/chart" uri="{C3380CC4-5D6E-409C-BE32-E72D297353CC}">
              <c16:uniqueId val="{00000003-7114-48AA-B068-9B6E525B64FE}"/>
            </c:ext>
          </c:extLst>
        </c:ser>
        <c:ser>
          <c:idx val="4"/>
          <c:order val="4"/>
          <c:tx>
            <c:strRef>
              <c:f>Sheet1!$F$1</c:f>
              <c:strCache>
                <c:ptCount val="1"/>
                <c:pt idx="0">
                  <c:v>성폭력</c:v>
                </c:pt>
              </c:strCache>
            </c:strRef>
          </c:tx>
          <c:spPr>
            <a:solidFill>
              <a:schemeClr val="accent6">
                <a:lumMod val="90000"/>
                <a:lumOff val="10000"/>
              </a:schemeClr>
            </a:solidFill>
            <a:ln>
              <a:solidFill>
                <a:schemeClr val="accent1"/>
              </a:solidFill>
            </a:ln>
          </c:spPr>
          <c:invertIfNegative val="0"/>
          <c:cat>
            <c:strRef>
              <c:f>Sheet1!$A$2:$A$7</c:f>
              <c:strCache>
                <c:ptCount val="6"/>
                <c:pt idx="0">
                  <c:v>새벽</c:v>
                </c:pt>
                <c:pt idx="1">
                  <c:v>아침</c:v>
                </c:pt>
                <c:pt idx="2">
                  <c:v>오전</c:v>
                </c:pt>
                <c:pt idx="3">
                  <c:v>오후</c:v>
                </c:pt>
                <c:pt idx="4">
                  <c:v>저녁</c:v>
                </c:pt>
                <c:pt idx="5">
                  <c:v>밤</c:v>
                </c:pt>
              </c:strCache>
            </c:strRef>
          </c:cat>
          <c:val>
            <c:numRef>
              <c:f>Sheet1!$F$2:$F$7</c:f>
              <c:numCache>
                <c:formatCode>General</c:formatCode>
                <c:ptCount val="6"/>
                <c:pt idx="0">
                  <c:v>7.1</c:v>
                </c:pt>
                <c:pt idx="1">
                  <c:v>4.7</c:v>
                </c:pt>
                <c:pt idx="2">
                  <c:v>9.1999999999999993</c:v>
                </c:pt>
                <c:pt idx="3">
                  <c:v>25.1</c:v>
                </c:pt>
                <c:pt idx="4">
                  <c:v>10.6</c:v>
                </c:pt>
                <c:pt idx="5">
                  <c:v>43.3</c:v>
                </c:pt>
              </c:numCache>
            </c:numRef>
          </c:val>
          <c:extLst>
            <c:ext xmlns:c16="http://schemas.microsoft.com/office/drawing/2014/chart" uri="{C3380CC4-5D6E-409C-BE32-E72D297353CC}">
              <c16:uniqueId val="{00000004-7114-48AA-B068-9B6E525B64FE}"/>
            </c:ext>
          </c:extLst>
        </c:ser>
        <c:dLbls>
          <c:showLegendKey val="0"/>
          <c:showVal val="0"/>
          <c:showCatName val="0"/>
          <c:showSerName val="0"/>
          <c:showPercent val="0"/>
          <c:showBubbleSize val="0"/>
        </c:dLbls>
        <c:gapWidth val="150"/>
        <c:overlap val="28"/>
        <c:axId val="227988542"/>
        <c:axId val="192829221"/>
      </c:barChart>
      <c:catAx>
        <c:axId val="227988542"/>
        <c:scaling>
          <c:orientation val="minMax"/>
        </c:scaling>
        <c:delete val="0"/>
        <c:axPos val="b"/>
        <c:numFmt formatCode="General" sourceLinked="0"/>
        <c:majorTickMark val="out"/>
        <c:minorTickMark val="none"/>
        <c:tickLblPos val="nextTo"/>
        <c:txPr>
          <a:bodyPr rot="0" vert="horz" wrap="none" lIns="0" tIns="0" rIns="0" bIns="0" anchor="ctr" anchorCtr="1"/>
          <a:lstStyle/>
          <a:p>
            <a:pPr algn="l">
              <a:defRPr sz="1000" b="0" i="0" u="none">
                <a:solidFill>
                  <a:srgbClr val="000000"/>
                </a:solidFill>
                <a:latin typeface="Pretendard"/>
                <a:ea typeface="Pretendard"/>
                <a:cs typeface="Pretendard"/>
                <a:sym typeface="Pretendard"/>
              </a:defRPr>
            </a:pPr>
            <a:endParaRPr lang="ko-KR"/>
          </a:p>
        </c:txPr>
        <c:crossAx val="192829221"/>
        <c:crosses val="autoZero"/>
        <c:auto val="1"/>
        <c:lblAlgn val="ctr"/>
        <c:lblOffset val="100"/>
        <c:tickMarkSkip val="1"/>
        <c:noMultiLvlLbl val="0"/>
      </c:catAx>
      <c:valAx>
        <c:axId val="192829221"/>
        <c:scaling>
          <c:orientation val="minMax"/>
        </c:scaling>
        <c:delete val="0"/>
        <c:axPos val="l"/>
        <c:majorGridlines/>
        <c:numFmt formatCode="General" sourceLinked="1"/>
        <c:majorTickMark val="out"/>
        <c:minorTickMark val="none"/>
        <c:tickLblPos val="nextTo"/>
        <c:crossAx val="227988542"/>
        <c:crosses val="autoZero"/>
        <c:crossBetween val="between"/>
      </c:valAx>
      <c:spPr>
        <a:noFill/>
        <a:ln w="25400">
          <a:noFill/>
        </a:ln>
      </c:spPr>
    </c:plotArea>
    <c:legend>
      <c:legendPos val="r"/>
      <c:layout>
        <c:manualLayout>
          <c:xMode val="edge"/>
          <c:yMode val="edge"/>
          <c:x val="0.16659163389841292"/>
          <c:y val="4.0259313567290664E-2"/>
          <c:w val="0.6409113967626745"/>
          <c:h val="8.1547358580117552E-2"/>
        </c:manualLayout>
      </c:layout>
      <c:overlay val="0"/>
    </c:legend>
    <c:plotVisOnly val="0"/>
    <c:dispBlanksAs val="gap"/>
    <c:showDLblsOverMax val="1"/>
  </c:chart>
  <c:txPr>
    <a:bodyPr rot="0" vert="horz" wrap="none" lIns="0" tIns="0" rIns="0" bIns="0" anchor="ctr" anchorCtr="1"/>
    <a:lstStyle/>
    <a:p>
      <a:pPr algn="l">
        <a:defRPr sz="1200" b="0" i="0" u="none">
          <a:latin typeface="Pretendard"/>
          <a:ea typeface="Pretendard"/>
          <a:cs typeface="Pretendard"/>
          <a:sym typeface="Pretendard"/>
        </a:defRPr>
      </a:pPr>
      <a:endParaRPr lang="ko-KR"/>
    </a:p>
  </c:txPr>
  <c:externalData r:id="rId1">
    <c:autoUpdate val="0"/>
  </c:externalData>
  <c:extLst>
    <c:ext uri="CC8EB2C9-7E31-499d-B8F2-F6CE61031016">
      <ho:hncChartStyle xmlns:ho="http://schemas.haansoft.com/office/8.0" layoutIndex="-1" colorIndex="0" styleIndex="0"/>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a:lstStyle>
            <a:lvl1pPr algn="r">
              <a:defRPr sz="1200"/>
            </a:lvl1pPr>
          </a:lstStyle>
          <a:p>
            <a:pPr lvl="0">
              <a:defRPr/>
            </a:pPr>
            <a:fld id="{DCC39C9A-2CA6-414C-9980-E297AE071870}" type="datetime1">
              <a:rPr lang="ko-KR" altLang="en-US"/>
              <a:pPr lvl="0">
                <a:defRPr/>
              </a:pPr>
              <a:t>2024-02-07</a:t>
            </a:fld>
            <a:endParaRPr lang="ko-KR" altLang="en-US"/>
          </a:p>
        </p:txBody>
      </p:sp>
      <p:sp>
        <p:nvSpPr>
          <p:cNvPr id="4" name="슬라이드 이미지 개체 틀 3"/>
          <p:cNvSpPr>
            <a:spLocks noGrp="1" noRot="1" noChangeAspect="1" noTextEdi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defRPr/>
            </a:pPr>
            <a:r>
              <a:rPr lang="ko-KR" altLang="en-US"/>
              <a:t>마스터 텍스트 스타일을 편집하려면 클릭</a:t>
            </a:r>
          </a:p>
          <a:p>
            <a:pPr lvl="1">
              <a:defRPr/>
            </a:pPr>
            <a:r>
              <a:rPr lang="ko-KR" altLang="en-US"/>
              <a:t>두 번째 수준</a:t>
            </a:r>
          </a:p>
          <a:p>
            <a:pPr lvl="2">
              <a:defRPr/>
            </a:pPr>
            <a:r>
              <a:rPr lang="ko-KR" altLang="en-US"/>
              <a:t>세 번째 수준</a:t>
            </a:r>
          </a:p>
          <a:p>
            <a:pPr lvl="3">
              <a:defRPr/>
            </a:pPr>
            <a:r>
              <a:rPr lang="ko-KR" altLang="en-US"/>
              <a:t>네 번째 수준</a:t>
            </a:r>
          </a:p>
          <a:p>
            <a:pPr lvl="4">
              <a:defRPr/>
            </a:pPr>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a:defRPr sz="1200"/>
            </a:lvl1pPr>
          </a:lstStyle>
          <a:p>
            <a:pPr lvl="0">
              <a:defRPr/>
            </a:pPr>
            <a:fld id="{9B62E185-E09C-4683-9C82-83448A3799C5}"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endParaRPr lang="ko-KR" altLang="en-US"/>
          </a:p>
        </p:txBody>
      </p:sp>
      <p:sp>
        <p:nvSpPr>
          <p:cNvPr id="4" name="Slide Number Placeholder 3"/>
          <p:cNvSpPr>
            <a:spLocks noGrp="1"/>
          </p:cNvSpPr>
          <p:nvPr>
            <p:ph type="sldNum" sz="quarter" idx="10"/>
          </p:nvPr>
        </p:nvSpPr>
        <p:spPr/>
        <p:txBody>
          <a:bodyPr/>
          <a:lstStyle/>
          <a:p>
            <a:pPr lvl="0">
              <a:defRPr/>
            </a:pPr>
            <a:fld id="{DE3CE176-8F92-8F49-9FA1-6B897DD044AE}" type="slidenum">
              <a:rPr lang="en-US" altLang="en-US"/>
              <a:pPr lvl="0">
                <a:defRPr/>
              </a:pPr>
              <a:t>10</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endParaRPr lang="ko-KR" altLang="en-US"/>
          </a:p>
        </p:txBody>
      </p:sp>
      <p:sp>
        <p:nvSpPr>
          <p:cNvPr id="4" name="Slide Number Placeholder 3"/>
          <p:cNvSpPr>
            <a:spLocks noGrp="1"/>
          </p:cNvSpPr>
          <p:nvPr>
            <p:ph type="sldNum" sz="quarter" idx="10"/>
          </p:nvPr>
        </p:nvSpPr>
        <p:spPr/>
        <p:txBody>
          <a:bodyPr/>
          <a:lstStyle/>
          <a:p>
            <a:pPr lvl="0">
              <a:defRPr/>
            </a:pPr>
            <a:fld id="{DE3CE176-8F92-8F49-9FA1-6B897DD044AE}" type="slidenum">
              <a:rPr lang="en-US" altLang="en-US"/>
              <a:pPr lvl="0">
                <a:defRPr/>
              </a:pPr>
              <a:t>14</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endParaRPr lang="ko-KR" altLang="en-US"/>
          </a:p>
        </p:txBody>
      </p:sp>
      <p:sp>
        <p:nvSpPr>
          <p:cNvPr id="4" name="Slide Number Placeholder 3"/>
          <p:cNvSpPr>
            <a:spLocks noGrp="1"/>
          </p:cNvSpPr>
          <p:nvPr>
            <p:ph type="sldNum" sz="quarter" idx="10"/>
          </p:nvPr>
        </p:nvSpPr>
        <p:spPr/>
        <p:txBody>
          <a:bodyPr/>
          <a:lstStyle/>
          <a:p>
            <a:pPr lvl="0">
              <a:defRPr/>
            </a:pPr>
            <a:fld id="{DE3CE176-8F92-8F49-9FA1-6B897DD044AE}" type="slidenum">
              <a:rPr lang="en-US" altLang="en-US"/>
              <a:pPr lvl="0">
                <a:defRPr/>
              </a:pPr>
              <a:t>17</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endParaRPr lang="ko-KR" altLang="en-US"/>
          </a:p>
        </p:txBody>
      </p:sp>
      <p:sp>
        <p:nvSpPr>
          <p:cNvPr id="4" name="Slide Number Placeholder 3"/>
          <p:cNvSpPr>
            <a:spLocks noGrp="1"/>
          </p:cNvSpPr>
          <p:nvPr>
            <p:ph type="sldNum" sz="quarter" idx="10"/>
          </p:nvPr>
        </p:nvSpPr>
        <p:spPr/>
        <p:txBody>
          <a:bodyPr/>
          <a:lstStyle/>
          <a:p>
            <a:pPr lvl="0">
              <a:defRPr/>
            </a:pPr>
            <a:fld id="{DE3CE176-8F92-8F49-9FA1-6B897DD044AE}" type="slidenum">
              <a:rPr lang="en-US" altLang="en-US"/>
              <a:pPr lvl="0">
                <a:defRPr/>
              </a:pPr>
              <a:t>20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739A8748-0A8E-4A3B-A172-6C9D85B6C7D3}"/>
              </a:ext>
            </a:extLst>
          </p:cNvPr>
          <p:cNvSpPr/>
          <p:nvPr userDrawn="1"/>
        </p:nvSpPr>
        <p:spPr>
          <a:xfrm>
            <a:off x="5372100" y="0"/>
            <a:ext cx="6819901" cy="6858000"/>
          </a:xfrm>
          <a:custGeom>
            <a:avLst/>
            <a:gdLst>
              <a:gd name="connsiteX0" fmla="*/ 2524036 w 7407323"/>
              <a:gd name="connsiteY0" fmla="*/ 0 h 6858000"/>
              <a:gd name="connsiteX1" fmla="*/ 2677236 w 7407323"/>
              <a:gd name="connsiteY1" fmla="*/ 0 h 6858000"/>
              <a:gd name="connsiteX2" fmla="*/ 2677236 w 7407323"/>
              <a:gd name="connsiteY2" fmla="*/ 1 h 6858000"/>
              <a:gd name="connsiteX3" fmla="*/ 7407323 w 7407323"/>
              <a:gd name="connsiteY3" fmla="*/ 1 h 6858000"/>
              <a:gd name="connsiteX4" fmla="*/ 7407322 w 7407323"/>
              <a:gd name="connsiteY4" fmla="*/ 6858000 h 6858000"/>
              <a:gd name="connsiteX5" fmla="*/ 2677236 w 7407323"/>
              <a:gd name="connsiteY5" fmla="*/ 6858000 h 6858000"/>
              <a:gd name="connsiteX6" fmla="*/ 2524036 w 7407323"/>
              <a:gd name="connsiteY6" fmla="*/ 6858000 h 6858000"/>
              <a:gd name="connsiteX7" fmla="*/ 0 w 7407323"/>
              <a:gd name="connsiteY7"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7323" h="6858000">
                <a:moveTo>
                  <a:pt x="2524036" y="0"/>
                </a:moveTo>
                <a:lnTo>
                  <a:pt x="2677236" y="0"/>
                </a:lnTo>
                <a:lnTo>
                  <a:pt x="2677236" y="1"/>
                </a:lnTo>
                <a:lnTo>
                  <a:pt x="7407323" y="1"/>
                </a:lnTo>
                <a:lnTo>
                  <a:pt x="7407322" y="6858000"/>
                </a:lnTo>
                <a:lnTo>
                  <a:pt x="2677236" y="6858000"/>
                </a:lnTo>
                <a:lnTo>
                  <a:pt x="2524036" y="6858000"/>
                </a:lnTo>
                <a:lnTo>
                  <a:pt x="0" y="3429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0" name="Picture Placeholder 9">
            <a:extLst>
              <a:ext uri="{FF2B5EF4-FFF2-40B4-BE49-F238E27FC236}">
                <a16:creationId xmlns:a16="http://schemas.microsoft.com/office/drawing/2014/main" id="{12573AFC-467C-4FA8-BB4E-A1E1C1A7C5A3}"/>
              </a:ext>
            </a:extLst>
          </p:cNvPr>
          <p:cNvSpPr>
            <a:spLocks noGrp="1"/>
          </p:cNvSpPr>
          <p:nvPr>
            <p:ph type="pic" sz="quarter" idx="10"/>
          </p:nvPr>
        </p:nvSpPr>
        <p:spPr>
          <a:xfrm>
            <a:off x="5877924" y="2"/>
            <a:ext cx="6314076" cy="6857999"/>
          </a:xfrm>
          <a:custGeom>
            <a:avLst/>
            <a:gdLst>
              <a:gd name="connsiteX0" fmla="*/ 2323872 w 6314076"/>
              <a:gd name="connsiteY0" fmla="*/ 0 h 6857999"/>
              <a:gd name="connsiteX1" fmla="*/ 2464923 w 6314076"/>
              <a:gd name="connsiteY1" fmla="*/ 0 h 6857999"/>
              <a:gd name="connsiteX2" fmla="*/ 6314076 w 6314076"/>
              <a:gd name="connsiteY2" fmla="*/ 0 h 6857999"/>
              <a:gd name="connsiteX3" fmla="*/ 6314075 w 6314076"/>
              <a:gd name="connsiteY3" fmla="*/ 6857999 h 6857999"/>
              <a:gd name="connsiteX4" fmla="*/ 2464923 w 6314076"/>
              <a:gd name="connsiteY4" fmla="*/ 6857999 h 6857999"/>
              <a:gd name="connsiteX5" fmla="*/ 2323873 w 6314076"/>
              <a:gd name="connsiteY5" fmla="*/ 6857999 h 6857999"/>
              <a:gd name="connsiteX6" fmla="*/ 0 w 6314076"/>
              <a:gd name="connsiteY6" fmla="*/ 3428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4076" h="6857999">
                <a:moveTo>
                  <a:pt x="2323872" y="0"/>
                </a:moveTo>
                <a:lnTo>
                  <a:pt x="2464923" y="0"/>
                </a:lnTo>
                <a:lnTo>
                  <a:pt x="6314076" y="0"/>
                </a:lnTo>
                <a:lnTo>
                  <a:pt x="6314075" y="6857999"/>
                </a:lnTo>
                <a:lnTo>
                  <a:pt x="2464923" y="6857999"/>
                </a:lnTo>
                <a:lnTo>
                  <a:pt x="2323873" y="6857999"/>
                </a:lnTo>
                <a:lnTo>
                  <a:pt x="0" y="3428999"/>
                </a:lnTo>
                <a:close/>
              </a:path>
            </a:pathLst>
          </a:custGeom>
        </p:spPr>
        <p:txBody>
          <a:bodyPr wrap="square">
            <a:noAutofit/>
          </a:bodyPr>
          <a:lstStyle/>
          <a:p>
            <a:endParaRPr lang="en-ID"/>
          </a:p>
        </p:txBody>
      </p:sp>
    </p:spTree>
    <p:extLst>
      <p:ext uri="{BB962C8B-B14F-4D97-AF65-F5344CB8AC3E}">
        <p14:creationId xmlns:p14="http://schemas.microsoft.com/office/powerpoint/2010/main" val="232328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3B3208F-5561-4F8D-896D-C93E9C994D2A}"/>
              </a:ext>
            </a:extLst>
          </p:cNvPr>
          <p:cNvSpPr>
            <a:spLocks noGrp="1"/>
          </p:cNvSpPr>
          <p:nvPr>
            <p:ph type="pic" sz="quarter" idx="10"/>
          </p:nvPr>
        </p:nvSpPr>
        <p:spPr>
          <a:xfrm>
            <a:off x="-34476" y="-2"/>
            <a:ext cx="12226475" cy="6858001"/>
          </a:xfrm>
          <a:custGeom>
            <a:avLst/>
            <a:gdLst>
              <a:gd name="connsiteX0" fmla="*/ 0 w 12226475"/>
              <a:gd name="connsiteY0" fmla="*/ 0 h 6858001"/>
              <a:gd name="connsiteX1" fmla="*/ 12226475 w 12226475"/>
              <a:gd name="connsiteY1" fmla="*/ 0 h 6858001"/>
              <a:gd name="connsiteX2" fmla="*/ 12226475 w 12226475"/>
              <a:gd name="connsiteY2" fmla="*/ 6858001 h 6858001"/>
              <a:gd name="connsiteX3" fmla="*/ 0 w 12226475"/>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226475" h="6858001">
                <a:moveTo>
                  <a:pt x="0" y="0"/>
                </a:moveTo>
                <a:lnTo>
                  <a:pt x="12226475" y="0"/>
                </a:lnTo>
                <a:lnTo>
                  <a:pt x="12226475" y="6858001"/>
                </a:lnTo>
                <a:lnTo>
                  <a:pt x="0" y="6858001"/>
                </a:lnTo>
                <a:close/>
              </a:path>
            </a:pathLst>
          </a:custGeom>
        </p:spPr>
        <p:txBody>
          <a:bodyPr wrap="square">
            <a:noAutofit/>
          </a:bodyPr>
          <a:lstStyle/>
          <a:p>
            <a:endParaRPr lang="en-ID"/>
          </a:p>
        </p:txBody>
      </p:sp>
    </p:spTree>
    <p:extLst>
      <p:ext uri="{BB962C8B-B14F-4D97-AF65-F5344CB8AC3E}">
        <p14:creationId xmlns:p14="http://schemas.microsoft.com/office/powerpoint/2010/main" val="848793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BC1FE69-8F1A-4AD1-866D-43ECA80638A2}"/>
              </a:ext>
            </a:extLst>
          </p:cNvPr>
          <p:cNvSpPr>
            <a:spLocks noGrp="1"/>
          </p:cNvSpPr>
          <p:nvPr>
            <p:ph type="pic" sz="quarter" idx="10"/>
          </p:nvPr>
        </p:nvSpPr>
        <p:spPr>
          <a:xfrm>
            <a:off x="5752454" y="0"/>
            <a:ext cx="6439547" cy="6858000"/>
          </a:xfrm>
          <a:custGeom>
            <a:avLst/>
            <a:gdLst>
              <a:gd name="connsiteX0" fmla="*/ 3163300 w 6439547"/>
              <a:gd name="connsiteY0" fmla="*/ 4994523 h 6858000"/>
              <a:gd name="connsiteX1" fmla="*/ 4680273 w 6439547"/>
              <a:gd name="connsiteY1" fmla="*/ 6511496 h 6858000"/>
              <a:gd name="connsiteX2" fmla="*/ 4333769 w 6439547"/>
              <a:gd name="connsiteY2" fmla="*/ 6858000 h 6858000"/>
              <a:gd name="connsiteX3" fmla="*/ 1992832 w 6439547"/>
              <a:gd name="connsiteY3" fmla="*/ 6858000 h 6858000"/>
              <a:gd name="connsiteX4" fmla="*/ 1646328 w 6439547"/>
              <a:gd name="connsiteY4" fmla="*/ 6511496 h 6858000"/>
              <a:gd name="connsiteX5" fmla="*/ 4780020 w 6439547"/>
              <a:gd name="connsiteY5" fmla="*/ 3366611 h 6858000"/>
              <a:gd name="connsiteX6" fmla="*/ 6296993 w 6439547"/>
              <a:gd name="connsiteY6" fmla="*/ 4883583 h 6858000"/>
              <a:gd name="connsiteX7" fmla="*/ 4780020 w 6439547"/>
              <a:gd name="connsiteY7" fmla="*/ 6400556 h 6858000"/>
              <a:gd name="connsiteX8" fmla="*/ 3263048 w 6439547"/>
              <a:gd name="connsiteY8" fmla="*/ 4883583 h 6858000"/>
              <a:gd name="connsiteX9" fmla="*/ 1531777 w 6439547"/>
              <a:gd name="connsiteY9" fmla="*/ 3366611 h 6858000"/>
              <a:gd name="connsiteX10" fmla="*/ 3048749 w 6439547"/>
              <a:gd name="connsiteY10" fmla="*/ 4883583 h 6858000"/>
              <a:gd name="connsiteX11" fmla="*/ 1531777 w 6439547"/>
              <a:gd name="connsiteY11" fmla="*/ 6400556 h 6858000"/>
              <a:gd name="connsiteX12" fmla="*/ 14805 w 6439547"/>
              <a:gd name="connsiteY12" fmla="*/ 4883583 h 6858000"/>
              <a:gd name="connsiteX13" fmla="*/ 6407960 w 6439547"/>
              <a:gd name="connsiteY13" fmla="*/ 1738698 h 6858000"/>
              <a:gd name="connsiteX14" fmla="*/ 6439547 w 6439547"/>
              <a:gd name="connsiteY14" fmla="*/ 1770285 h 6858000"/>
              <a:gd name="connsiteX15" fmla="*/ 6439547 w 6439547"/>
              <a:gd name="connsiteY15" fmla="*/ 4741056 h 6858000"/>
              <a:gd name="connsiteX16" fmla="*/ 6407960 w 6439547"/>
              <a:gd name="connsiteY16" fmla="*/ 4772643 h 6858000"/>
              <a:gd name="connsiteX17" fmla="*/ 4890988 w 6439547"/>
              <a:gd name="connsiteY17" fmla="*/ 3255670 h 6858000"/>
              <a:gd name="connsiteX18" fmla="*/ 3148496 w 6439547"/>
              <a:gd name="connsiteY18" fmla="*/ 1738698 h 6858000"/>
              <a:gd name="connsiteX19" fmla="*/ 4665468 w 6439547"/>
              <a:gd name="connsiteY19" fmla="*/ 3255671 h 6858000"/>
              <a:gd name="connsiteX20" fmla="*/ 3148496 w 6439547"/>
              <a:gd name="connsiteY20" fmla="*/ 4772643 h 6858000"/>
              <a:gd name="connsiteX21" fmla="*/ 1631524 w 6439547"/>
              <a:gd name="connsiteY21" fmla="*/ 3255671 h 6858000"/>
              <a:gd name="connsiteX22" fmla="*/ 1516973 w 6439547"/>
              <a:gd name="connsiteY22" fmla="*/ 110786 h 6858000"/>
              <a:gd name="connsiteX23" fmla="*/ 3033945 w 6439547"/>
              <a:gd name="connsiteY23" fmla="*/ 1627757 h 6858000"/>
              <a:gd name="connsiteX24" fmla="*/ 1516972 w 6439547"/>
              <a:gd name="connsiteY24" fmla="*/ 3144731 h 6858000"/>
              <a:gd name="connsiteX25" fmla="*/ 0 w 6439547"/>
              <a:gd name="connsiteY25" fmla="*/ 1627757 h 6858000"/>
              <a:gd name="connsiteX26" fmla="*/ 4776436 w 6439547"/>
              <a:gd name="connsiteY26" fmla="*/ 110785 h 6858000"/>
              <a:gd name="connsiteX27" fmla="*/ 6293408 w 6439547"/>
              <a:gd name="connsiteY27" fmla="*/ 1627757 h 6858000"/>
              <a:gd name="connsiteX28" fmla="*/ 4776436 w 6439547"/>
              <a:gd name="connsiteY28" fmla="*/ 3144730 h 6858000"/>
              <a:gd name="connsiteX29" fmla="*/ 3259464 w 6439547"/>
              <a:gd name="connsiteY29" fmla="*/ 1627757 h 6858000"/>
              <a:gd name="connsiteX30" fmla="*/ 4887560 w 6439547"/>
              <a:gd name="connsiteY30" fmla="*/ 0 h 6858000"/>
              <a:gd name="connsiteX31" fmla="*/ 6439547 w 6439547"/>
              <a:gd name="connsiteY31" fmla="*/ 0 h 6858000"/>
              <a:gd name="connsiteX32" fmla="*/ 6439547 w 6439547"/>
              <a:gd name="connsiteY32" fmla="*/ 1481646 h 6858000"/>
              <a:gd name="connsiteX33" fmla="*/ 6404376 w 6439547"/>
              <a:gd name="connsiteY33" fmla="*/ 1516817 h 6858000"/>
              <a:gd name="connsiteX34" fmla="*/ 1628095 w 6439547"/>
              <a:gd name="connsiteY34" fmla="*/ 0 h 6858000"/>
              <a:gd name="connsiteX35" fmla="*/ 4661730 w 6439547"/>
              <a:gd name="connsiteY35" fmla="*/ 0 h 6858000"/>
              <a:gd name="connsiteX36" fmla="*/ 3144912 w 6439547"/>
              <a:gd name="connsiteY36" fmla="*/ 15168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39547" h="6858000">
                <a:moveTo>
                  <a:pt x="3163300" y="4994523"/>
                </a:moveTo>
                <a:lnTo>
                  <a:pt x="4680273" y="6511496"/>
                </a:lnTo>
                <a:lnTo>
                  <a:pt x="4333769" y="6858000"/>
                </a:lnTo>
                <a:lnTo>
                  <a:pt x="1992832" y="6858000"/>
                </a:lnTo>
                <a:lnTo>
                  <a:pt x="1646328" y="6511496"/>
                </a:lnTo>
                <a:close/>
                <a:moveTo>
                  <a:pt x="4780020" y="3366611"/>
                </a:moveTo>
                <a:lnTo>
                  <a:pt x="6296993" y="4883583"/>
                </a:lnTo>
                <a:lnTo>
                  <a:pt x="4780020" y="6400556"/>
                </a:lnTo>
                <a:lnTo>
                  <a:pt x="3263048" y="4883583"/>
                </a:lnTo>
                <a:close/>
                <a:moveTo>
                  <a:pt x="1531777" y="3366611"/>
                </a:moveTo>
                <a:lnTo>
                  <a:pt x="3048749" y="4883583"/>
                </a:lnTo>
                <a:lnTo>
                  <a:pt x="1531777" y="6400556"/>
                </a:lnTo>
                <a:lnTo>
                  <a:pt x="14805" y="4883583"/>
                </a:lnTo>
                <a:close/>
                <a:moveTo>
                  <a:pt x="6407960" y="1738698"/>
                </a:moveTo>
                <a:lnTo>
                  <a:pt x="6439547" y="1770285"/>
                </a:lnTo>
                <a:lnTo>
                  <a:pt x="6439547" y="4741056"/>
                </a:lnTo>
                <a:lnTo>
                  <a:pt x="6407960" y="4772643"/>
                </a:lnTo>
                <a:lnTo>
                  <a:pt x="4890988" y="3255670"/>
                </a:lnTo>
                <a:close/>
                <a:moveTo>
                  <a:pt x="3148496" y="1738698"/>
                </a:moveTo>
                <a:lnTo>
                  <a:pt x="4665468" y="3255671"/>
                </a:lnTo>
                <a:lnTo>
                  <a:pt x="3148496" y="4772643"/>
                </a:lnTo>
                <a:lnTo>
                  <a:pt x="1631524" y="3255671"/>
                </a:lnTo>
                <a:close/>
                <a:moveTo>
                  <a:pt x="1516973" y="110786"/>
                </a:moveTo>
                <a:lnTo>
                  <a:pt x="3033945" y="1627757"/>
                </a:lnTo>
                <a:lnTo>
                  <a:pt x="1516972" y="3144731"/>
                </a:lnTo>
                <a:lnTo>
                  <a:pt x="0" y="1627757"/>
                </a:lnTo>
                <a:close/>
                <a:moveTo>
                  <a:pt x="4776436" y="110785"/>
                </a:moveTo>
                <a:lnTo>
                  <a:pt x="6293408" y="1627757"/>
                </a:lnTo>
                <a:lnTo>
                  <a:pt x="4776436" y="3144730"/>
                </a:lnTo>
                <a:lnTo>
                  <a:pt x="3259464" y="1627757"/>
                </a:lnTo>
                <a:close/>
                <a:moveTo>
                  <a:pt x="4887560" y="0"/>
                </a:moveTo>
                <a:lnTo>
                  <a:pt x="6439547" y="0"/>
                </a:lnTo>
                <a:lnTo>
                  <a:pt x="6439547" y="1481646"/>
                </a:lnTo>
                <a:lnTo>
                  <a:pt x="6404376" y="1516817"/>
                </a:lnTo>
                <a:close/>
                <a:moveTo>
                  <a:pt x="1628095" y="0"/>
                </a:moveTo>
                <a:lnTo>
                  <a:pt x="4661730" y="0"/>
                </a:lnTo>
                <a:lnTo>
                  <a:pt x="3144912" y="1516817"/>
                </a:lnTo>
                <a:close/>
              </a:path>
            </a:pathLst>
          </a:custGeom>
        </p:spPr>
        <p:txBody>
          <a:bodyPr wrap="square">
            <a:noAutofit/>
          </a:bodyPr>
          <a:lstStyle/>
          <a:p>
            <a:endParaRPr lang="en-ID"/>
          </a:p>
        </p:txBody>
      </p:sp>
    </p:spTree>
    <p:extLst>
      <p:ext uri="{BB962C8B-B14F-4D97-AF65-F5344CB8AC3E}">
        <p14:creationId xmlns:p14="http://schemas.microsoft.com/office/powerpoint/2010/main" val="767996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C155D05-518C-489D-8FBA-FFAA28118D46}"/>
              </a:ext>
            </a:extLst>
          </p:cNvPr>
          <p:cNvSpPr>
            <a:spLocks noGrp="1"/>
          </p:cNvSpPr>
          <p:nvPr>
            <p:ph type="pic" sz="quarter" idx="10"/>
          </p:nvPr>
        </p:nvSpPr>
        <p:spPr>
          <a:xfrm>
            <a:off x="-1" y="-1"/>
            <a:ext cx="2931644" cy="6858000"/>
          </a:xfrm>
          <a:custGeom>
            <a:avLst/>
            <a:gdLst>
              <a:gd name="connsiteX0" fmla="*/ 0 w 2931644"/>
              <a:gd name="connsiteY0" fmla="*/ 0 h 6858000"/>
              <a:gd name="connsiteX1" fmla="*/ 2931644 w 2931644"/>
              <a:gd name="connsiteY1" fmla="*/ 0 h 6858000"/>
              <a:gd name="connsiteX2" fmla="*/ 2931644 w 2931644"/>
              <a:gd name="connsiteY2" fmla="*/ 6858000 h 6858000"/>
              <a:gd name="connsiteX3" fmla="*/ 0 w 293164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31644" h="6858000">
                <a:moveTo>
                  <a:pt x="0" y="0"/>
                </a:moveTo>
                <a:lnTo>
                  <a:pt x="2931644" y="0"/>
                </a:lnTo>
                <a:lnTo>
                  <a:pt x="2931644" y="6858000"/>
                </a:lnTo>
                <a:lnTo>
                  <a:pt x="0" y="6858000"/>
                </a:lnTo>
                <a:close/>
              </a:path>
            </a:pathLst>
          </a:custGeom>
        </p:spPr>
        <p:txBody>
          <a:bodyPr wrap="square">
            <a:noAutofit/>
          </a:bodyPr>
          <a:lstStyle/>
          <a:p>
            <a:endParaRPr lang="en-ID"/>
          </a:p>
        </p:txBody>
      </p:sp>
      <p:sp>
        <p:nvSpPr>
          <p:cNvPr id="9" name="Picture Placeholder 8">
            <a:extLst>
              <a:ext uri="{FF2B5EF4-FFF2-40B4-BE49-F238E27FC236}">
                <a16:creationId xmlns:a16="http://schemas.microsoft.com/office/drawing/2014/main" id="{55AAA43F-3561-4637-89BC-34950B801537}"/>
              </a:ext>
            </a:extLst>
          </p:cNvPr>
          <p:cNvSpPr>
            <a:spLocks noGrp="1"/>
          </p:cNvSpPr>
          <p:nvPr>
            <p:ph type="pic" sz="quarter" idx="11"/>
          </p:nvPr>
        </p:nvSpPr>
        <p:spPr>
          <a:xfrm>
            <a:off x="3164356" y="-3"/>
            <a:ext cx="2931644" cy="3429001"/>
          </a:xfrm>
          <a:custGeom>
            <a:avLst/>
            <a:gdLst>
              <a:gd name="connsiteX0" fmla="*/ 0 w 2931644"/>
              <a:gd name="connsiteY0" fmla="*/ 0 h 3429001"/>
              <a:gd name="connsiteX1" fmla="*/ 2931644 w 2931644"/>
              <a:gd name="connsiteY1" fmla="*/ 0 h 3429001"/>
              <a:gd name="connsiteX2" fmla="*/ 2931644 w 2931644"/>
              <a:gd name="connsiteY2" fmla="*/ 3429001 h 3429001"/>
              <a:gd name="connsiteX3" fmla="*/ 0 w 2931644"/>
              <a:gd name="connsiteY3" fmla="*/ 3429001 h 3429001"/>
            </a:gdLst>
            <a:ahLst/>
            <a:cxnLst>
              <a:cxn ang="0">
                <a:pos x="connsiteX0" y="connsiteY0"/>
              </a:cxn>
              <a:cxn ang="0">
                <a:pos x="connsiteX1" y="connsiteY1"/>
              </a:cxn>
              <a:cxn ang="0">
                <a:pos x="connsiteX2" y="connsiteY2"/>
              </a:cxn>
              <a:cxn ang="0">
                <a:pos x="connsiteX3" y="connsiteY3"/>
              </a:cxn>
            </a:cxnLst>
            <a:rect l="l" t="t" r="r" b="b"/>
            <a:pathLst>
              <a:path w="2931644" h="3429001">
                <a:moveTo>
                  <a:pt x="0" y="0"/>
                </a:moveTo>
                <a:lnTo>
                  <a:pt x="2931644" y="0"/>
                </a:lnTo>
                <a:lnTo>
                  <a:pt x="2931644" y="3429001"/>
                </a:lnTo>
                <a:lnTo>
                  <a:pt x="0" y="3429001"/>
                </a:lnTo>
                <a:close/>
              </a:path>
            </a:pathLst>
          </a:custGeom>
        </p:spPr>
        <p:txBody>
          <a:bodyPr wrap="square">
            <a:noAutofit/>
          </a:bodyPr>
          <a:lstStyle/>
          <a:p>
            <a:endParaRPr lang="en-ID"/>
          </a:p>
        </p:txBody>
      </p:sp>
    </p:spTree>
    <p:extLst>
      <p:ext uri="{BB962C8B-B14F-4D97-AF65-F5344CB8AC3E}">
        <p14:creationId xmlns:p14="http://schemas.microsoft.com/office/powerpoint/2010/main" val="3159946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8100A03-F5F6-43D3-B3DC-CAE6D7F99A31}"/>
              </a:ext>
            </a:extLst>
          </p:cNvPr>
          <p:cNvSpPr>
            <a:spLocks noGrp="1"/>
          </p:cNvSpPr>
          <p:nvPr>
            <p:ph type="pic" sz="quarter" idx="10"/>
          </p:nvPr>
        </p:nvSpPr>
        <p:spPr>
          <a:xfrm>
            <a:off x="6096000" y="0"/>
            <a:ext cx="6096001" cy="6573461"/>
          </a:xfrm>
          <a:custGeom>
            <a:avLst/>
            <a:gdLst>
              <a:gd name="connsiteX0" fmla="*/ 4073129 w 6096001"/>
              <a:gd name="connsiteY0" fmla="*/ 4346927 h 6573461"/>
              <a:gd name="connsiteX1" fmla="*/ 5186396 w 6096001"/>
              <a:gd name="connsiteY1" fmla="*/ 5460194 h 6573461"/>
              <a:gd name="connsiteX2" fmla="*/ 4073129 w 6096001"/>
              <a:gd name="connsiteY2" fmla="*/ 6573461 h 6573461"/>
              <a:gd name="connsiteX3" fmla="*/ 2959862 w 6096001"/>
              <a:gd name="connsiteY3" fmla="*/ 5460194 h 6573461"/>
              <a:gd name="connsiteX4" fmla="*/ 4073129 w 6096001"/>
              <a:gd name="connsiteY4" fmla="*/ 4346927 h 6573461"/>
              <a:gd name="connsiteX5" fmla="*/ 1493677 w 6096001"/>
              <a:gd name="connsiteY5" fmla="*/ 2770214 h 6573461"/>
              <a:gd name="connsiteX6" fmla="*/ 2987354 w 6096001"/>
              <a:gd name="connsiteY6" fmla="*/ 4263891 h 6573461"/>
              <a:gd name="connsiteX7" fmla="*/ 1493677 w 6096001"/>
              <a:gd name="connsiteY7" fmla="*/ 5757568 h 6573461"/>
              <a:gd name="connsiteX8" fmla="*/ 0 w 6096001"/>
              <a:gd name="connsiteY8" fmla="*/ 4263891 h 6573461"/>
              <a:gd name="connsiteX9" fmla="*/ 1493677 w 6096001"/>
              <a:gd name="connsiteY9" fmla="*/ 2770214 h 6573461"/>
              <a:gd name="connsiteX10" fmla="*/ 1133275 w 6096001"/>
              <a:gd name="connsiteY10" fmla="*/ 573067 h 6573461"/>
              <a:gd name="connsiteX11" fmla="*/ 2020190 w 6096001"/>
              <a:gd name="connsiteY11" fmla="*/ 1459982 h 6573461"/>
              <a:gd name="connsiteX12" fmla="*/ 1133275 w 6096001"/>
              <a:gd name="connsiteY12" fmla="*/ 2346897 h 6573461"/>
              <a:gd name="connsiteX13" fmla="*/ 246360 w 6096001"/>
              <a:gd name="connsiteY13" fmla="*/ 1459982 h 6573461"/>
              <a:gd name="connsiteX14" fmla="*/ 1133275 w 6096001"/>
              <a:gd name="connsiteY14" fmla="*/ 573067 h 6573461"/>
              <a:gd name="connsiteX15" fmla="*/ 2953972 w 6096001"/>
              <a:gd name="connsiteY15" fmla="*/ 0 h 6573461"/>
              <a:gd name="connsiteX16" fmla="*/ 6096001 w 6096001"/>
              <a:gd name="connsiteY16" fmla="*/ 0 h 6573461"/>
              <a:gd name="connsiteX17" fmla="*/ 6096001 w 6096001"/>
              <a:gd name="connsiteY17" fmla="*/ 3740471 h 6573461"/>
              <a:gd name="connsiteX18" fmla="*/ 5976449 w 6096001"/>
              <a:gd name="connsiteY18" fmla="*/ 3813100 h 6573461"/>
              <a:gd name="connsiteX19" fmla="*/ 4798585 w 6096001"/>
              <a:gd name="connsiteY19" fmla="*/ 4111346 h 6573461"/>
              <a:gd name="connsiteX20" fmla="*/ 2327504 w 6096001"/>
              <a:gd name="connsiteY20" fmla="*/ 1640266 h 6573461"/>
              <a:gd name="connsiteX21" fmla="*/ 2891779 w 6096001"/>
              <a:gd name="connsiteY21" fmla="*/ 68430 h 657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96001" h="6573461">
                <a:moveTo>
                  <a:pt x="4073129" y="4346927"/>
                </a:moveTo>
                <a:cubicBezTo>
                  <a:pt x="4687969" y="4346927"/>
                  <a:pt x="5186396" y="4845354"/>
                  <a:pt x="5186396" y="5460194"/>
                </a:cubicBezTo>
                <a:cubicBezTo>
                  <a:pt x="5186396" y="6075034"/>
                  <a:pt x="4687969" y="6573461"/>
                  <a:pt x="4073129" y="6573461"/>
                </a:cubicBezTo>
                <a:cubicBezTo>
                  <a:pt x="3458289" y="6573461"/>
                  <a:pt x="2959862" y="6075034"/>
                  <a:pt x="2959862" y="5460194"/>
                </a:cubicBezTo>
                <a:cubicBezTo>
                  <a:pt x="2959862" y="4845354"/>
                  <a:pt x="3458289" y="4346927"/>
                  <a:pt x="4073129" y="4346927"/>
                </a:cubicBezTo>
                <a:close/>
                <a:moveTo>
                  <a:pt x="1493677" y="2770214"/>
                </a:moveTo>
                <a:cubicBezTo>
                  <a:pt x="2318612" y="2770214"/>
                  <a:pt x="2987354" y="3438956"/>
                  <a:pt x="2987354" y="4263891"/>
                </a:cubicBezTo>
                <a:cubicBezTo>
                  <a:pt x="2987354" y="5088826"/>
                  <a:pt x="2318612" y="5757568"/>
                  <a:pt x="1493677" y="5757568"/>
                </a:cubicBezTo>
                <a:cubicBezTo>
                  <a:pt x="668742" y="5757568"/>
                  <a:pt x="0" y="5088826"/>
                  <a:pt x="0" y="4263891"/>
                </a:cubicBezTo>
                <a:cubicBezTo>
                  <a:pt x="0" y="3438956"/>
                  <a:pt x="668742" y="2770214"/>
                  <a:pt x="1493677" y="2770214"/>
                </a:cubicBezTo>
                <a:close/>
                <a:moveTo>
                  <a:pt x="1133275" y="573067"/>
                </a:moveTo>
                <a:cubicBezTo>
                  <a:pt x="1623105" y="573067"/>
                  <a:pt x="2020190" y="970152"/>
                  <a:pt x="2020190" y="1459982"/>
                </a:cubicBezTo>
                <a:cubicBezTo>
                  <a:pt x="2020190" y="1949812"/>
                  <a:pt x="1623105" y="2346897"/>
                  <a:pt x="1133275" y="2346897"/>
                </a:cubicBezTo>
                <a:cubicBezTo>
                  <a:pt x="643445" y="2346897"/>
                  <a:pt x="246360" y="1949812"/>
                  <a:pt x="246360" y="1459982"/>
                </a:cubicBezTo>
                <a:cubicBezTo>
                  <a:pt x="246360" y="970152"/>
                  <a:pt x="643445" y="573067"/>
                  <a:pt x="1133275" y="573067"/>
                </a:cubicBezTo>
                <a:close/>
                <a:moveTo>
                  <a:pt x="2953972" y="0"/>
                </a:moveTo>
                <a:lnTo>
                  <a:pt x="6096001" y="0"/>
                </a:lnTo>
                <a:lnTo>
                  <a:pt x="6096001" y="3740471"/>
                </a:lnTo>
                <a:lnTo>
                  <a:pt x="5976449" y="3813100"/>
                </a:lnTo>
                <a:cubicBezTo>
                  <a:pt x="5626313" y="4003305"/>
                  <a:pt x="5225066" y="4111346"/>
                  <a:pt x="4798585" y="4111346"/>
                </a:cubicBezTo>
                <a:cubicBezTo>
                  <a:pt x="3433845" y="4111346"/>
                  <a:pt x="2327504" y="3005006"/>
                  <a:pt x="2327504" y="1640266"/>
                </a:cubicBezTo>
                <a:cubicBezTo>
                  <a:pt x="2327504" y="1043192"/>
                  <a:pt x="2539265" y="495578"/>
                  <a:pt x="2891779" y="68430"/>
                </a:cubicBezTo>
                <a:close/>
              </a:path>
            </a:pathLst>
          </a:custGeom>
        </p:spPr>
        <p:txBody>
          <a:bodyPr wrap="square">
            <a:noAutofit/>
          </a:bodyPr>
          <a:lstStyle/>
          <a:p>
            <a:endParaRPr lang="en-ID"/>
          </a:p>
        </p:txBody>
      </p:sp>
    </p:spTree>
    <p:extLst>
      <p:ext uri="{BB962C8B-B14F-4D97-AF65-F5344CB8AC3E}">
        <p14:creationId xmlns:p14="http://schemas.microsoft.com/office/powerpoint/2010/main" val="1665888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92EA4E6-492A-46D0-83BE-B6A09AC37023}"/>
              </a:ext>
            </a:extLst>
          </p:cNvPr>
          <p:cNvSpPr>
            <a:spLocks noGrp="1"/>
          </p:cNvSpPr>
          <p:nvPr>
            <p:ph type="pic" sz="quarter" idx="10"/>
          </p:nvPr>
        </p:nvSpPr>
        <p:spPr>
          <a:xfrm>
            <a:off x="0" y="3429001"/>
            <a:ext cx="6101860" cy="3428999"/>
          </a:xfrm>
          <a:custGeom>
            <a:avLst/>
            <a:gdLst>
              <a:gd name="connsiteX0" fmla="*/ 0 w 6101860"/>
              <a:gd name="connsiteY0" fmla="*/ 0 h 3428999"/>
              <a:gd name="connsiteX1" fmla="*/ 6101860 w 6101860"/>
              <a:gd name="connsiteY1" fmla="*/ 0 h 3428999"/>
              <a:gd name="connsiteX2" fmla="*/ 6101860 w 6101860"/>
              <a:gd name="connsiteY2" fmla="*/ 3428999 h 3428999"/>
              <a:gd name="connsiteX3" fmla="*/ 0 w 6101860"/>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101860" h="3428999">
                <a:moveTo>
                  <a:pt x="0" y="0"/>
                </a:moveTo>
                <a:lnTo>
                  <a:pt x="6101860" y="0"/>
                </a:lnTo>
                <a:lnTo>
                  <a:pt x="6101860" y="3428999"/>
                </a:lnTo>
                <a:lnTo>
                  <a:pt x="0" y="3428999"/>
                </a:lnTo>
                <a:close/>
              </a:path>
            </a:pathLst>
          </a:custGeom>
        </p:spPr>
        <p:txBody>
          <a:bodyPr wrap="square">
            <a:noAutofit/>
          </a:bodyPr>
          <a:lstStyle/>
          <a:p>
            <a:endParaRPr lang="en-ID"/>
          </a:p>
        </p:txBody>
      </p:sp>
      <p:sp>
        <p:nvSpPr>
          <p:cNvPr id="9" name="Picture Placeholder 8">
            <a:extLst>
              <a:ext uri="{FF2B5EF4-FFF2-40B4-BE49-F238E27FC236}">
                <a16:creationId xmlns:a16="http://schemas.microsoft.com/office/drawing/2014/main" id="{6C20C175-E90C-407C-B799-BA6AC3116087}"/>
              </a:ext>
            </a:extLst>
          </p:cNvPr>
          <p:cNvSpPr>
            <a:spLocks noGrp="1"/>
          </p:cNvSpPr>
          <p:nvPr>
            <p:ph type="pic" sz="quarter" idx="11"/>
          </p:nvPr>
        </p:nvSpPr>
        <p:spPr>
          <a:xfrm>
            <a:off x="6090139" y="3429000"/>
            <a:ext cx="6101860" cy="3428999"/>
          </a:xfrm>
          <a:custGeom>
            <a:avLst/>
            <a:gdLst>
              <a:gd name="connsiteX0" fmla="*/ 0 w 6101860"/>
              <a:gd name="connsiteY0" fmla="*/ 0 h 3428999"/>
              <a:gd name="connsiteX1" fmla="*/ 6101860 w 6101860"/>
              <a:gd name="connsiteY1" fmla="*/ 0 h 3428999"/>
              <a:gd name="connsiteX2" fmla="*/ 6101860 w 6101860"/>
              <a:gd name="connsiteY2" fmla="*/ 3428999 h 3428999"/>
              <a:gd name="connsiteX3" fmla="*/ 0 w 6101860"/>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101860" h="3428999">
                <a:moveTo>
                  <a:pt x="0" y="0"/>
                </a:moveTo>
                <a:lnTo>
                  <a:pt x="6101860" y="0"/>
                </a:lnTo>
                <a:lnTo>
                  <a:pt x="6101860" y="3428999"/>
                </a:lnTo>
                <a:lnTo>
                  <a:pt x="0" y="3428999"/>
                </a:lnTo>
                <a:close/>
              </a:path>
            </a:pathLst>
          </a:custGeom>
        </p:spPr>
        <p:txBody>
          <a:bodyPr wrap="square">
            <a:noAutofit/>
          </a:bodyPr>
          <a:lstStyle/>
          <a:p>
            <a:endParaRPr lang="en-ID"/>
          </a:p>
        </p:txBody>
      </p:sp>
    </p:spTree>
    <p:extLst>
      <p:ext uri="{BB962C8B-B14F-4D97-AF65-F5344CB8AC3E}">
        <p14:creationId xmlns:p14="http://schemas.microsoft.com/office/powerpoint/2010/main" val="4160685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B1B861C-1287-4EFB-BF0B-CEC8BF567DED}"/>
              </a:ext>
            </a:extLst>
          </p:cNvPr>
          <p:cNvSpPr>
            <a:spLocks noGrp="1"/>
          </p:cNvSpPr>
          <p:nvPr>
            <p:ph type="pic" sz="quarter" idx="10"/>
          </p:nvPr>
        </p:nvSpPr>
        <p:spPr>
          <a:xfrm>
            <a:off x="0" y="-1"/>
            <a:ext cx="8856133" cy="6858000"/>
          </a:xfrm>
          <a:custGeom>
            <a:avLst/>
            <a:gdLst>
              <a:gd name="connsiteX0" fmla="*/ 0 w 8856133"/>
              <a:gd name="connsiteY0" fmla="*/ 0 h 6858000"/>
              <a:gd name="connsiteX1" fmla="*/ 8856133 w 8856133"/>
              <a:gd name="connsiteY1" fmla="*/ 0 h 6858000"/>
              <a:gd name="connsiteX2" fmla="*/ 8856133 w 8856133"/>
              <a:gd name="connsiteY2" fmla="*/ 6858000 h 6858000"/>
              <a:gd name="connsiteX3" fmla="*/ 0 w 885613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856133" h="6858000">
                <a:moveTo>
                  <a:pt x="0" y="0"/>
                </a:moveTo>
                <a:lnTo>
                  <a:pt x="8856133" y="0"/>
                </a:lnTo>
                <a:lnTo>
                  <a:pt x="8856133"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30117767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8673063-8D1C-43A7-9F0B-4B8555D2B604}"/>
              </a:ext>
            </a:extLst>
          </p:cNvPr>
          <p:cNvSpPr>
            <a:spLocks noGrp="1"/>
          </p:cNvSpPr>
          <p:nvPr>
            <p:ph type="pic" sz="quarter" idx="10"/>
          </p:nvPr>
        </p:nvSpPr>
        <p:spPr>
          <a:xfrm>
            <a:off x="5026966" y="-1"/>
            <a:ext cx="7165034" cy="6858000"/>
          </a:xfrm>
          <a:custGeom>
            <a:avLst/>
            <a:gdLst>
              <a:gd name="connsiteX0" fmla="*/ 1714500 w 7165034"/>
              <a:gd name="connsiteY0" fmla="*/ 0 h 6858000"/>
              <a:gd name="connsiteX1" fmla="*/ 7165034 w 7165034"/>
              <a:gd name="connsiteY1" fmla="*/ 0 h 6858000"/>
              <a:gd name="connsiteX2" fmla="*/ 5450534 w 7165034"/>
              <a:gd name="connsiteY2" fmla="*/ 6858000 h 6858000"/>
              <a:gd name="connsiteX3" fmla="*/ 0 w 716503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65034" h="6858000">
                <a:moveTo>
                  <a:pt x="1714500" y="0"/>
                </a:moveTo>
                <a:lnTo>
                  <a:pt x="7165034" y="0"/>
                </a:lnTo>
                <a:lnTo>
                  <a:pt x="5450534"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113290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63A3CD2-852E-4AC7-8C7B-898BA7A3A4AB}"/>
              </a:ext>
            </a:extLst>
          </p:cNvPr>
          <p:cNvSpPr>
            <a:spLocks noGrp="1"/>
          </p:cNvSpPr>
          <p:nvPr>
            <p:ph type="pic" sz="quarter" idx="10"/>
          </p:nvPr>
        </p:nvSpPr>
        <p:spPr>
          <a:xfrm>
            <a:off x="1" y="0"/>
            <a:ext cx="7006963" cy="6858000"/>
          </a:xfrm>
          <a:custGeom>
            <a:avLst/>
            <a:gdLst>
              <a:gd name="connsiteX0" fmla="*/ 0 w 7006963"/>
              <a:gd name="connsiteY0" fmla="*/ 2261955 h 6858000"/>
              <a:gd name="connsiteX1" fmla="*/ 4596046 w 7006963"/>
              <a:gd name="connsiteY1" fmla="*/ 6858000 h 6858000"/>
              <a:gd name="connsiteX2" fmla="*/ 450075 w 7006963"/>
              <a:gd name="connsiteY2" fmla="*/ 6858000 h 6858000"/>
              <a:gd name="connsiteX3" fmla="*/ 0 w 7006963"/>
              <a:gd name="connsiteY3" fmla="*/ 6407925 h 6858000"/>
              <a:gd name="connsiteX4" fmla="*/ 2498224 w 7006963"/>
              <a:gd name="connsiteY4" fmla="*/ 0 h 6858000"/>
              <a:gd name="connsiteX5" fmla="*/ 6644194 w 7006963"/>
              <a:gd name="connsiteY5" fmla="*/ 0 h 6858000"/>
              <a:gd name="connsiteX6" fmla="*/ 7006962 w 7006963"/>
              <a:gd name="connsiteY6" fmla="*/ 362768 h 6858000"/>
              <a:gd name="connsiteX7" fmla="*/ 4933977 w 7006963"/>
              <a:gd name="connsiteY7" fmla="*/ 2435753 h 6858000"/>
              <a:gd name="connsiteX8" fmla="*/ 0 w 7006963"/>
              <a:gd name="connsiteY8" fmla="*/ 0 h 6858000"/>
              <a:gd name="connsiteX9" fmla="*/ 2195991 w 7006963"/>
              <a:gd name="connsiteY9" fmla="*/ 0 h 6858000"/>
              <a:gd name="connsiteX10" fmla="*/ 7006963 w 7006963"/>
              <a:gd name="connsiteY10" fmla="*/ 4810972 h 6858000"/>
              <a:gd name="connsiteX11" fmla="*/ 4959935 w 7006963"/>
              <a:gd name="connsiteY11" fmla="*/ 6858000 h 6858000"/>
              <a:gd name="connsiteX12" fmla="*/ 4908019 w 7006963"/>
              <a:gd name="connsiteY12" fmla="*/ 6858000 h 6858000"/>
              <a:gd name="connsiteX13" fmla="*/ 0 w 7006963"/>
              <a:gd name="connsiteY13" fmla="*/ 19499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06963" h="6858000">
                <a:moveTo>
                  <a:pt x="0" y="2261955"/>
                </a:moveTo>
                <a:lnTo>
                  <a:pt x="4596046" y="6858000"/>
                </a:lnTo>
                <a:lnTo>
                  <a:pt x="450075" y="6858000"/>
                </a:lnTo>
                <a:lnTo>
                  <a:pt x="0" y="6407925"/>
                </a:lnTo>
                <a:close/>
                <a:moveTo>
                  <a:pt x="2498224" y="0"/>
                </a:moveTo>
                <a:lnTo>
                  <a:pt x="6644194" y="0"/>
                </a:lnTo>
                <a:lnTo>
                  <a:pt x="7006962" y="362768"/>
                </a:lnTo>
                <a:lnTo>
                  <a:pt x="4933977" y="2435753"/>
                </a:lnTo>
                <a:close/>
                <a:moveTo>
                  <a:pt x="0" y="0"/>
                </a:moveTo>
                <a:lnTo>
                  <a:pt x="2195991" y="0"/>
                </a:lnTo>
                <a:lnTo>
                  <a:pt x="7006963" y="4810972"/>
                </a:lnTo>
                <a:lnTo>
                  <a:pt x="4959935" y="6858000"/>
                </a:lnTo>
                <a:lnTo>
                  <a:pt x="4908019" y="6858000"/>
                </a:lnTo>
                <a:lnTo>
                  <a:pt x="0" y="1949981"/>
                </a:lnTo>
                <a:close/>
              </a:path>
            </a:pathLst>
          </a:custGeom>
        </p:spPr>
        <p:txBody>
          <a:bodyPr wrap="square">
            <a:noAutofit/>
          </a:bodyPr>
          <a:lstStyle/>
          <a:p>
            <a:endParaRPr lang="en-ID"/>
          </a:p>
        </p:txBody>
      </p:sp>
    </p:spTree>
    <p:extLst>
      <p:ext uri="{BB962C8B-B14F-4D97-AF65-F5344CB8AC3E}">
        <p14:creationId xmlns:p14="http://schemas.microsoft.com/office/powerpoint/2010/main" val="23226875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4B24AA7-1A40-40B2-8CB1-F8873D6A298A}"/>
              </a:ext>
            </a:extLst>
          </p:cNvPr>
          <p:cNvSpPr>
            <a:spLocks noGrp="1"/>
          </p:cNvSpPr>
          <p:nvPr>
            <p:ph type="pic" sz="quarter" idx="10"/>
          </p:nvPr>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4452035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930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9EC71EA-22A2-4C69-98A9-739187FCF372}"/>
              </a:ext>
            </a:extLst>
          </p:cNvPr>
          <p:cNvSpPr>
            <a:spLocks noGrp="1"/>
          </p:cNvSpPr>
          <p:nvPr>
            <p:ph type="pic" sz="quarter" idx="10"/>
          </p:nvPr>
        </p:nvSpPr>
        <p:spPr>
          <a:xfrm>
            <a:off x="0" y="-1"/>
            <a:ext cx="6096000" cy="6858000"/>
          </a:xfrm>
          <a:custGeom>
            <a:avLst/>
            <a:gdLst>
              <a:gd name="connsiteX0" fmla="*/ 0 w 6096000"/>
              <a:gd name="connsiteY0" fmla="*/ 0 h 6858000"/>
              <a:gd name="connsiteX1" fmla="*/ 6096000 w 6096000"/>
              <a:gd name="connsiteY1" fmla="*/ 0 h 6858000"/>
              <a:gd name="connsiteX2" fmla="*/ 43815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4381500"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23276321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1373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9F2073-70A8-485B-AB39-DBE65853D699}"/>
              </a:ext>
            </a:extLst>
          </p:cNvPr>
          <p:cNvSpPr>
            <a:spLocks noGrp="1"/>
          </p:cNvSpPr>
          <p:nvPr>
            <p:ph type="dt" sz="half" idx="10"/>
          </p:nvPr>
        </p:nvSpPr>
        <p:spPr/>
        <p:txBody>
          <a:bodyPr/>
          <a:lstStyle/>
          <a:p>
            <a:fld id="{24B29B0A-2D6A-439D-AD42-689E58D31FF4}" type="datetimeFigureOut">
              <a:rPr lang="en-ID" smtClean="0"/>
              <a:t>07/02/2024</a:t>
            </a:fld>
            <a:endParaRPr lang="en-ID"/>
          </a:p>
        </p:txBody>
      </p:sp>
      <p:sp>
        <p:nvSpPr>
          <p:cNvPr id="3" name="Footer Placeholder 2">
            <a:extLst>
              <a:ext uri="{FF2B5EF4-FFF2-40B4-BE49-F238E27FC236}">
                <a16:creationId xmlns:a16="http://schemas.microsoft.com/office/drawing/2014/main" id="{D124510B-2B68-46B0-965F-37D17CCAD370}"/>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0CADC8A6-FEE5-4732-A6D5-7636652494E4}"/>
              </a:ext>
            </a:extLst>
          </p:cNvPr>
          <p:cNvSpPr>
            <a:spLocks noGrp="1"/>
          </p:cNvSpPr>
          <p:nvPr>
            <p:ph type="sldNum" sz="quarter" idx="12"/>
          </p:nvPr>
        </p:nvSpPr>
        <p:spPr/>
        <p:txBody>
          <a:bodyPr/>
          <a:lstStyle/>
          <a:p>
            <a:fld id="{7E250E08-4FCD-44C0-BA71-DFD52F13E4C0}" type="slidenum">
              <a:rPr lang="en-ID" smtClean="0"/>
              <a:t>‹#›</a:t>
            </a:fld>
            <a:endParaRPr lang="en-ID"/>
          </a:p>
        </p:txBody>
      </p:sp>
    </p:spTree>
    <p:extLst>
      <p:ext uri="{BB962C8B-B14F-4D97-AF65-F5344CB8AC3E}">
        <p14:creationId xmlns:p14="http://schemas.microsoft.com/office/powerpoint/2010/main" val="41741583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6_Blank Pages">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F1EAECD0-56C4-89AC-1D9C-9A3E8ED28656}"/>
              </a:ext>
            </a:extLst>
          </p:cNvPr>
          <p:cNvSpPr>
            <a:spLocks noGrp="1"/>
          </p:cNvSpPr>
          <p:nvPr>
            <p:ph type="body" sz="quarter" idx="14" hasCustomPrompt="1"/>
          </p:nvPr>
        </p:nvSpPr>
        <p:spPr>
          <a:xfrm>
            <a:off x="854075" y="1089025"/>
            <a:ext cx="7185025" cy="831850"/>
          </a:xfrm>
        </p:spPr>
        <p:txBody>
          <a:bodyPr>
            <a:normAutofit/>
          </a:bodyPr>
          <a:lstStyle>
            <a:lvl1pPr marL="0" indent="0">
              <a:lnSpc>
                <a:spcPct val="100000"/>
              </a:lnSpc>
              <a:spcBef>
                <a:spcPts val="0"/>
              </a:spcBef>
              <a:buNone/>
              <a:defRPr sz="4800" b="1">
                <a:solidFill>
                  <a:schemeClr val="accent1"/>
                </a:solidFill>
                <a:latin typeface="+mj-lt"/>
              </a:defRPr>
            </a:lvl1pPr>
          </a:lstStyle>
          <a:p>
            <a:pPr lvl="0"/>
            <a:r>
              <a:rPr lang="en-US" dirty="0"/>
              <a:t>Title here</a:t>
            </a:r>
          </a:p>
        </p:txBody>
      </p:sp>
    </p:spTree>
    <p:extLst>
      <p:ext uri="{BB962C8B-B14F-4D97-AF65-F5344CB8AC3E}">
        <p14:creationId xmlns:p14="http://schemas.microsoft.com/office/powerpoint/2010/main" val="11851254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068957" y="2401782"/>
            <a:ext cx="2106613" cy="2106613"/>
          </a:xfrm>
          <a:prstGeom prst="ellipse">
            <a:avLst/>
          </a:prstGeom>
        </p:spPr>
        <p:txBody>
          <a:bodyPr/>
          <a:lstStyle/>
          <a:p>
            <a:endParaRPr lang="en-US"/>
          </a:p>
        </p:txBody>
      </p:sp>
    </p:spTree>
    <p:extLst>
      <p:ext uri="{BB962C8B-B14F-4D97-AF65-F5344CB8AC3E}">
        <p14:creationId xmlns:p14="http://schemas.microsoft.com/office/powerpoint/2010/main" val="166737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0E8CA3-4E63-4AE9-94CF-5F9F5B9EC3CB}"/>
              </a:ext>
            </a:extLst>
          </p:cNvPr>
          <p:cNvSpPr>
            <a:spLocks noGrp="1"/>
          </p:cNvSpPr>
          <p:nvPr>
            <p:ph type="pic" sz="quarter" idx="10"/>
          </p:nvPr>
        </p:nvSpPr>
        <p:spPr>
          <a:xfrm>
            <a:off x="-1" y="-1"/>
            <a:ext cx="12192000" cy="4293125"/>
          </a:xfrm>
          <a:custGeom>
            <a:avLst/>
            <a:gdLst>
              <a:gd name="connsiteX0" fmla="*/ 0 w 12192000"/>
              <a:gd name="connsiteY0" fmla="*/ 0 h 4293125"/>
              <a:gd name="connsiteX1" fmla="*/ 12192000 w 12192000"/>
              <a:gd name="connsiteY1" fmla="*/ 0 h 4293125"/>
              <a:gd name="connsiteX2" fmla="*/ 12192000 w 12192000"/>
              <a:gd name="connsiteY2" fmla="*/ 3213157 h 4293125"/>
              <a:gd name="connsiteX3" fmla="*/ 12055528 w 12192000"/>
              <a:gd name="connsiteY3" fmla="*/ 3272348 h 4293125"/>
              <a:gd name="connsiteX4" fmla="*/ 6096000 w 12192000"/>
              <a:gd name="connsiteY4" fmla="*/ 4293125 h 4293125"/>
              <a:gd name="connsiteX5" fmla="*/ 136472 w 12192000"/>
              <a:gd name="connsiteY5" fmla="*/ 3272348 h 4293125"/>
              <a:gd name="connsiteX6" fmla="*/ 0 w 12192000"/>
              <a:gd name="connsiteY6" fmla="*/ 3213157 h 429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293125">
                <a:moveTo>
                  <a:pt x="0" y="0"/>
                </a:moveTo>
                <a:lnTo>
                  <a:pt x="12192000" y="0"/>
                </a:lnTo>
                <a:lnTo>
                  <a:pt x="12192000" y="3213157"/>
                </a:lnTo>
                <a:lnTo>
                  <a:pt x="12055528" y="3272348"/>
                </a:lnTo>
                <a:cubicBezTo>
                  <a:pt x="10530352" y="3903037"/>
                  <a:pt x="8423340" y="4293125"/>
                  <a:pt x="6096000" y="4293125"/>
                </a:cubicBezTo>
                <a:cubicBezTo>
                  <a:pt x="3768660" y="4293125"/>
                  <a:pt x="1661648" y="3903037"/>
                  <a:pt x="136472" y="3272348"/>
                </a:cubicBezTo>
                <a:lnTo>
                  <a:pt x="0" y="3213157"/>
                </a:lnTo>
                <a:close/>
              </a:path>
            </a:pathLst>
          </a:custGeom>
        </p:spPr>
        <p:txBody>
          <a:bodyPr wrap="square">
            <a:noAutofit/>
          </a:bodyPr>
          <a:lstStyle/>
          <a:p>
            <a:endParaRPr lang="en-ID"/>
          </a:p>
        </p:txBody>
      </p:sp>
    </p:spTree>
    <p:extLst>
      <p:ext uri="{BB962C8B-B14F-4D97-AF65-F5344CB8AC3E}">
        <p14:creationId xmlns:p14="http://schemas.microsoft.com/office/powerpoint/2010/main" val="3597549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32BD9A7-0D2C-477D-BCC3-21396C835A80}"/>
              </a:ext>
            </a:extLst>
          </p:cNvPr>
          <p:cNvSpPr>
            <a:spLocks noGrp="1"/>
          </p:cNvSpPr>
          <p:nvPr>
            <p:ph type="pic" sz="quarter" idx="10"/>
          </p:nvPr>
        </p:nvSpPr>
        <p:spPr>
          <a:xfrm>
            <a:off x="-1" y="2936631"/>
            <a:ext cx="12192000" cy="3921370"/>
          </a:xfrm>
          <a:custGeom>
            <a:avLst/>
            <a:gdLst>
              <a:gd name="connsiteX0" fmla="*/ 0 w 12192000"/>
              <a:gd name="connsiteY0" fmla="*/ 0 h 3921370"/>
              <a:gd name="connsiteX1" fmla="*/ 12192000 w 12192000"/>
              <a:gd name="connsiteY1" fmla="*/ 0 h 3921370"/>
              <a:gd name="connsiteX2" fmla="*/ 12192000 w 12192000"/>
              <a:gd name="connsiteY2" fmla="*/ 3921370 h 3921370"/>
              <a:gd name="connsiteX3" fmla="*/ 0 w 12192000"/>
              <a:gd name="connsiteY3" fmla="*/ 3921370 h 3921370"/>
            </a:gdLst>
            <a:ahLst/>
            <a:cxnLst>
              <a:cxn ang="0">
                <a:pos x="connsiteX0" y="connsiteY0"/>
              </a:cxn>
              <a:cxn ang="0">
                <a:pos x="connsiteX1" y="connsiteY1"/>
              </a:cxn>
              <a:cxn ang="0">
                <a:pos x="connsiteX2" y="connsiteY2"/>
              </a:cxn>
              <a:cxn ang="0">
                <a:pos x="connsiteX3" y="connsiteY3"/>
              </a:cxn>
            </a:cxnLst>
            <a:rect l="l" t="t" r="r" b="b"/>
            <a:pathLst>
              <a:path w="12192000" h="3921370">
                <a:moveTo>
                  <a:pt x="0" y="0"/>
                </a:moveTo>
                <a:lnTo>
                  <a:pt x="12192000" y="0"/>
                </a:lnTo>
                <a:lnTo>
                  <a:pt x="12192000" y="3921370"/>
                </a:lnTo>
                <a:lnTo>
                  <a:pt x="0" y="3921370"/>
                </a:lnTo>
                <a:close/>
              </a:path>
            </a:pathLst>
          </a:custGeom>
        </p:spPr>
        <p:txBody>
          <a:bodyPr wrap="square">
            <a:noAutofit/>
          </a:bodyPr>
          <a:lstStyle/>
          <a:p>
            <a:endParaRPr lang="en-ID"/>
          </a:p>
        </p:txBody>
      </p:sp>
    </p:spTree>
    <p:extLst>
      <p:ext uri="{BB962C8B-B14F-4D97-AF65-F5344CB8AC3E}">
        <p14:creationId xmlns:p14="http://schemas.microsoft.com/office/powerpoint/2010/main" val="398234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2895AF9-8D72-4BE7-988B-0DC5EC626C6C}"/>
              </a:ext>
            </a:extLst>
          </p:cNvPr>
          <p:cNvSpPr>
            <a:spLocks noGrp="1"/>
          </p:cNvSpPr>
          <p:nvPr>
            <p:ph type="pic" sz="quarter" idx="10"/>
          </p:nvPr>
        </p:nvSpPr>
        <p:spPr>
          <a:xfrm>
            <a:off x="6346106" y="0"/>
            <a:ext cx="4665821" cy="6858000"/>
          </a:xfrm>
          <a:custGeom>
            <a:avLst/>
            <a:gdLst>
              <a:gd name="connsiteX0" fmla="*/ 3389235 w 4665821"/>
              <a:gd name="connsiteY0" fmla="*/ 5476850 h 6858000"/>
              <a:gd name="connsiteX1" fmla="*/ 3672113 w 4665821"/>
              <a:gd name="connsiteY1" fmla="*/ 5476850 h 6858000"/>
              <a:gd name="connsiteX2" fmla="*/ 4665821 w 4665821"/>
              <a:gd name="connsiteY2" fmla="*/ 6470558 h 6858000"/>
              <a:gd name="connsiteX3" fmla="*/ 4665821 w 4665821"/>
              <a:gd name="connsiteY3" fmla="*/ 6766351 h 6858000"/>
              <a:gd name="connsiteX4" fmla="*/ 4661193 w 4665821"/>
              <a:gd name="connsiteY4" fmla="*/ 6858000 h 6858000"/>
              <a:gd name="connsiteX5" fmla="*/ 2400155 w 4665821"/>
              <a:gd name="connsiteY5" fmla="*/ 6858000 h 6858000"/>
              <a:gd name="connsiteX6" fmla="*/ 2395527 w 4665821"/>
              <a:gd name="connsiteY6" fmla="*/ 6766351 h 6858000"/>
              <a:gd name="connsiteX7" fmla="*/ 2395527 w 4665821"/>
              <a:gd name="connsiteY7" fmla="*/ 6470558 h 6858000"/>
              <a:gd name="connsiteX8" fmla="*/ 3389235 w 4665821"/>
              <a:gd name="connsiteY8" fmla="*/ 5476850 h 6858000"/>
              <a:gd name="connsiteX9" fmla="*/ 993708 w 4665821"/>
              <a:gd name="connsiteY9" fmla="*/ 3902598 h 6858000"/>
              <a:gd name="connsiteX10" fmla="*/ 1276586 w 4665821"/>
              <a:gd name="connsiteY10" fmla="*/ 3902598 h 6858000"/>
              <a:gd name="connsiteX11" fmla="*/ 2270293 w 4665821"/>
              <a:gd name="connsiteY11" fmla="*/ 4896306 h 6858000"/>
              <a:gd name="connsiteX12" fmla="*/ 2270293 w 4665821"/>
              <a:gd name="connsiteY12" fmla="*/ 5192099 h 6858000"/>
              <a:gd name="connsiteX13" fmla="*/ 1276586 w 4665821"/>
              <a:gd name="connsiteY13" fmla="*/ 6185807 h 6858000"/>
              <a:gd name="connsiteX14" fmla="*/ 993708 w 4665821"/>
              <a:gd name="connsiteY14" fmla="*/ 6185807 h 6858000"/>
              <a:gd name="connsiteX15" fmla="*/ 0 w 4665821"/>
              <a:gd name="connsiteY15" fmla="*/ 5192099 h 6858000"/>
              <a:gd name="connsiteX16" fmla="*/ 0 w 4665821"/>
              <a:gd name="connsiteY16" fmla="*/ 4896306 h 6858000"/>
              <a:gd name="connsiteX17" fmla="*/ 993708 w 4665821"/>
              <a:gd name="connsiteY17" fmla="*/ 3902598 h 6858000"/>
              <a:gd name="connsiteX18" fmla="*/ 3389235 w 4665821"/>
              <a:gd name="connsiteY18" fmla="*/ 3052170 h 6858000"/>
              <a:gd name="connsiteX19" fmla="*/ 3672113 w 4665821"/>
              <a:gd name="connsiteY19" fmla="*/ 3052170 h 6858000"/>
              <a:gd name="connsiteX20" fmla="*/ 4665821 w 4665821"/>
              <a:gd name="connsiteY20" fmla="*/ 4045878 h 6858000"/>
              <a:gd name="connsiteX21" fmla="*/ 4665821 w 4665821"/>
              <a:gd name="connsiteY21" fmla="*/ 4341671 h 6858000"/>
              <a:gd name="connsiteX22" fmla="*/ 3672113 w 4665821"/>
              <a:gd name="connsiteY22" fmla="*/ 5335379 h 6858000"/>
              <a:gd name="connsiteX23" fmla="*/ 3389235 w 4665821"/>
              <a:gd name="connsiteY23" fmla="*/ 5335379 h 6858000"/>
              <a:gd name="connsiteX24" fmla="*/ 2395527 w 4665821"/>
              <a:gd name="connsiteY24" fmla="*/ 4341671 h 6858000"/>
              <a:gd name="connsiteX25" fmla="*/ 2395527 w 4665821"/>
              <a:gd name="connsiteY25" fmla="*/ 4045878 h 6858000"/>
              <a:gd name="connsiteX26" fmla="*/ 3389235 w 4665821"/>
              <a:gd name="connsiteY26" fmla="*/ 3052170 h 6858000"/>
              <a:gd name="connsiteX27" fmla="*/ 993708 w 4665821"/>
              <a:gd name="connsiteY27" fmla="*/ 1477918 h 6858000"/>
              <a:gd name="connsiteX28" fmla="*/ 1276586 w 4665821"/>
              <a:gd name="connsiteY28" fmla="*/ 1477918 h 6858000"/>
              <a:gd name="connsiteX29" fmla="*/ 2270293 w 4665821"/>
              <a:gd name="connsiteY29" fmla="*/ 2471627 h 6858000"/>
              <a:gd name="connsiteX30" fmla="*/ 2270293 w 4665821"/>
              <a:gd name="connsiteY30" fmla="*/ 2767419 h 6858000"/>
              <a:gd name="connsiteX31" fmla="*/ 1276586 w 4665821"/>
              <a:gd name="connsiteY31" fmla="*/ 3761127 h 6858000"/>
              <a:gd name="connsiteX32" fmla="*/ 993708 w 4665821"/>
              <a:gd name="connsiteY32" fmla="*/ 3761127 h 6858000"/>
              <a:gd name="connsiteX33" fmla="*/ 0 w 4665821"/>
              <a:gd name="connsiteY33" fmla="*/ 2767419 h 6858000"/>
              <a:gd name="connsiteX34" fmla="*/ 0 w 4665821"/>
              <a:gd name="connsiteY34" fmla="*/ 2471627 h 6858000"/>
              <a:gd name="connsiteX35" fmla="*/ 993708 w 4665821"/>
              <a:gd name="connsiteY35" fmla="*/ 1477918 h 6858000"/>
              <a:gd name="connsiteX36" fmla="*/ 3389235 w 4665821"/>
              <a:gd name="connsiteY36" fmla="*/ 627489 h 6858000"/>
              <a:gd name="connsiteX37" fmla="*/ 3672113 w 4665821"/>
              <a:gd name="connsiteY37" fmla="*/ 627489 h 6858000"/>
              <a:gd name="connsiteX38" fmla="*/ 4665821 w 4665821"/>
              <a:gd name="connsiteY38" fmla="*/ 1621197 h 6858000"/>
              <a:gd name="connsiteX39" fmla="*/ 4665821 w 4665821"/>
              <a:gd name="connsiteY39" fmla="*/ 1916990 h 6858000"/>
              <a:gd name="connsiteX40" fmla="*/ 3672113 w 4665821"/>
              <a:gd name="connsiteY40" fmla="*/ 2910698 h 6858000"/>
              <a:gd name="connsiteX41" fmla="*/ 3389235 w 4665821"/>
              <a:gd name="connsiteY41" fmla="*/ 2910698 h 6858000"/>
              <a:gd name="connsiteX42" fmla="*/ 2395527 w 4665821"/>
              <a:gd name="connsiteY42" fmla="*/ 1916990 h 6858000"/>
              <a:gd name="connsiteX43" fmla="*/ 2395527 w 4665821"/>
              <a:gd name="connsiteY43" fmla="*/ 1621197 h 6858000"/>
              <a:gd name="connsiteX44" fmla="*/ 3389235 w 4665821"/>
              <a:gd name="connsiteY44" fmla="*/ 627489 h 6858000"/>
              <a:gd name="connsiteX45" fmla="*/ 2370 w 4665821"/>
              <a:gd name="connsiteY45" fmla="*/ 0 h 6858000"/>
              <a:gd name="connsiteX46" fmla="*/ 2267923 w 4665821"/>
              <a:gd name="connsiteY46" fmla="*/ 0 h 6858000"/>
              <a:gd name="connsiteX47" fmla="*/ 2270293 w 4665821"/>
              <a:gd name="connsiteY47" fmla="*/ 46945 h 6858000"/>
              <a:gd name="connsiteX48" fmla="*/ 2270293 w 4665821"/>
              <a:gd name="connsiteY48" fmla="*/ 342738 h 6858000"/>
              <a:gd name="connsiteX49" fmla="*/ 1276586 w 4665821"/>
              <a:gd name="connsiteY49" fmla="*/ 1336446 h 6858000"/>
              <a:gd name="connsiteX50" fmla="*/ 993708 w 4665821"/>
              <a:gd name="connsiteY50" fmla="*/ 1336446 h 6858000"/>
              <a:gd name="connsiteX51" fmla="*/ 0 w 4665821"/>
              <a:gd name="connsiteY51" fmla="*/ 342738 h 6858000"/>
              <a:gd name="connsiteX52" fmla="*/ 0 w 4665821"/>
              <a:gd name="connsiteY52" fmla="*/ 469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665821" h="6858000">
                <a:moveTo>
                  <a:pt x="3389235" y="5476850"/>
                </a:moveTo>
                <a:lnTo>
                  <a:pt x="3672113" y="5476850"/>
                </a:lnTo>
                <a:cubicBezTo>
                  <a:pt x="4220923" y="5476850"/>
                  <a:pt x="4665821" y="5921748"/>
                  <a:pt x="4665821" y="6470558"/>
                </a:cubicBezTo>
                <a:lnTo>
                  <a:pt x="4665821" y="6766351"/>
                </a:lnTo>
                <a:lnTo>
                  <a:pt x="4661193" y="6858000"/>
                </a:lnTo>
                <a:lnTo>
                  <a:pt x="2400155" y="6858000"/>
                </a:lnTo>
                <a:lnTo>
                  <a:pt x="2395527" y="6766351"/>
                </a:lnTo>
                <a:lnTo>
                  <a:pt x="2395527" y="6470558"/>
                </a:lnTo>
                <a:cubicBezTo>
                  <a:pt x="2395527" y="5921748"/>
                  <a:pt x="2840425" y="5476850"/>
                  <a:pt x="3389235" y="5476850"/>
                </a:cubicBezTo>
                <a:close/>
                <a:moveTo>
                  <a:pt x="993708" y="3902598"/>
                </a:moveTo>
                <a:lnTo>
                  <a:pt x="1276586" y="3902598"/>
                </a:lnTo>
                <a:cubicBezTo>
                  <a:pt x="1825396" y="3902598"/>
                  <a:pt x="2270293" y="4347496"/>
                  <a:pt x="2270293" y="4896306"/>
                </a:cubicBezTo>
                <a:lnTo>
                  <a:pt x="2270293" y="5192099"/>
                </a:lnTo>
                <a:cubicBezTo>
                  <a:pt x="2270293" y="5740909"/>
                  <a:pt x="1825396" y="6185807"/>
                  <a:pt x="1276586" y="6185807"/>
                </a:cubicBezTo>
                <a:lnTo>
                  <a:pt x="993708" y="6185807"/>
                </a:lnTo>
                <a:cubicBezTo>
                  <a:pt x="444898" y="6185807"/>
                  <a:pt x="0" y="5740909"/>
                  <a:pt x="0" y="5192099"/>
                </a:cubicBezTo>
                <a:lnTo>
                  <a:pt x="0" y="4896306"/>
                </a:lnTo>
                <a:cubicBezTo>
                  <a:pt x="0" y="4347496"/>
                  <a:pt x="444898" y="3902598"/>
                  <a:pt x="993708" y="3902598"/>
                </a:cubicBezTo>
                <a:close/>
                <a:moveTo>
                  <a:pt x="3389235" y="3052170"/>
                </a:moveTo>
                <a:lnTo>
                  <a:pt x="3672113" y="3052170"/>
                </a:lnTo>
                <a:cubicBezTo>
                  <a:pt x="4220923" y="3052170"/>
                  <a:pt x="4665821" y="3497068"/>
                  <a:pt x="4665821" y="4045878"/>
                </a:cubicBezTo>
                <a:lnTo>
                  <a:pt x="4665821" y="4341671"/>
                </a:lnTo>
                <a:cubicBezTo>
                  <a:pt x="4665821" y="4890481"/>
                  <a:pt x="4220923" y="5335379"/>
                  <a:pt x="3672113" y="5335379"/>
                </a:cubicBezTo>
                <a:lnTo>
                  <a:pt x="3389235" y="5335379"/>
                </a:lnTo>
                <a:cubicBezTo>
                  <a:pt x="2840425" y="5335379"/>
                  <a:pt x="2395527" y="4890481"/>
                  <a:pt x="2395527" y="4341671"/>
                </a:cubicBezTo>
                <a:lnTo>
                  <a:pt x="2395527" y="4045878"/>
                </a:lnTo>
                <a:cubicBezTo>
                  <a:pt x="2395527" y="3497068"/>
                  <a:pt x="2840425" y="3052170"/>
                  <a:pt x="3389235" y="3052170"/>
                </a:cubicBezTo>
                <a:close/>
                <a:moveTo>
                  <a:pt x="993708" y="1477918"/>
                </a:moveTo>
                <a:lnTo>
                  <a:pt x="1276586" y="1477918"/>
                </a:lnTo>
                <a:cubicBezTo>
                  <a:pt x="1825396" y="1477918"/>
                  <a:pt x="2270293" y="1922816"/>
                  <a:pt x="2270293" y="2471627"/>
                </a:cubicBezTo>
                <a:lnTo>
                  <a:pt x="2270293" y="2767419"/>
                </a:lnTo>
                <a:cubicBezTo>
                  <a:pt x="2270293" y="3316229"/>
                  <a:pt x="1825396" y="3761127"/>
                  <a:pt x="1276586" y="3761127"/>
                </a:cubicBezTo>
                <a:lnTo>
                  <a:pt x="993708" y="3761127"/>
                </a:lnTo>
                <a:cubicBezTo>
                  <a:pt x="444898" y="3761127"/>
                  <a:pt x="0" y="3316229"/>
                  <a:pt x="0" y="2767419"/>
                </a:cubicBezTo>
                <a:lnTo>
                  <a:pt x="0" y="2471627"/>
                </a:lnTo>
                <a:cubicBezTo>
                  <a:pt x="0" y="1922816"/>
                  <a:pt x="444898" y="1477918"/>
                  <a:pt x="993708" y="1477918"/>
                </a:cubicBezTo>
                <a:close/>
                <a:moveTo>
                  <a:pt x="3389235" y="627489"/>
                </a:moveTo>
                <a:lnTo>
                  <a:pt x="3672113" y="627489"/>
                </a:lnTo>
                <a:cubicBezTo>
                  <a:pt x="4220923" y="627489"/>
                  <a:pt x="4665821" y="1072388"/>
                  <a:pt x="4665821" y="1621197"/>
                </a:cubicBezTo>
                <a:lnTo>
                  <a:pt x="4665821" y="1916990"/>
                </a:lnTo>
                <a:cubicBezTo>
                  <a:pt x="4665821" y="2465800"/>
                  <a:pt x="4220923" y="2910698"/>
                  <a:pt x="3672113" y="2910698"/>
                </a:cubicBezTo>
                <a:lnTo>
                  <a:pt x="3389235" y="2910698"/>
                </a:lnTo>
                <a:cubicBezTo>
                  <a:pt x="2840425" y="2910698"/>
                  <a:pt x="2395527" y="2465800"/>
                  <a:pt x="2395527" y="1916990"/>
                </a:cubicBezTo>
                <a:lnTo>
                  <a:pt x="2395527" y="1621197"/>
                </a:lnTo>
                <a:cubicBezTo>
                  <a:pt x="2395527" y="1072387"/>
                  <a:pt x="2840425" y="627489"/>
                  <a:pt x="3389235" y="627489"/>
                </a:cubicBezTo>
                <a:close/>
                <a:moveTo>
                  <a:pt x="2370" y="0"/>
                </a:moveTo>
                <a:lnTo>
                  <a:pt x="2267923" y="0"/>
                </a:lnTo>
                <a:lnTo>
                  <a:pt x="2270293" y="46945"/>
                </a:lnTo>
                <a:lnTo>
                  <a:pt x="2270293" y="342738"/>
                </a:lnTo>
                <a:cubicBezTo>
                  <a:pt x="2270293" y="891548"/>
                  <a:pt x="1825396" y="1336446"/>
                  <a:pt x="1276586" y="1336446"/>
                </a:cubicBezTo>
                <a:lnTo>
                  <a:pt x="993708" y="1336446"/>
                </a:lnTo>
                <a:cubicBezTo>
                  <a:pt x="444898" y="1336446"/>
                  <a:pt x="0" y="891548"/>
                  <a:pt x="0" y="342738"/>
                </a:cubicBezTo>
                <a:lnTo>
                  <a:pt x="0" y="46945"/>
                </a:lnTo>
                <a:close/>
              </a:path>
            </a:pathLst>
          </a:custGeom>
        </p:spPr>
        <p:txBody>
          <a:bodyPr wrap="square">
            <a:noAutofit/>
          </a:bodyPr>
          <a:lstStyle/>
          <a:p>
            <a:endParaRPr lang="en-ID"/>
          </a:p>
        </p:txBody>
      </p:sp>
    </p:spTree>
    <p:extLst>
      <p:ext uri="{BB962C8B-B14F-4D97-AF65-F5344CB8AC3E}">
        <p14:creationId xmlns:p14="http://schemas.microsoft.com/office/powerpoint/2010/main" val="252595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B378C99-B7B1-4952-9BEA-3150CD990C27}"/>
              </a:ext>
            </a:extLst>
          </p:cNvPr>
          <p:cNvSpPr>
            <a:spLocks noGrp="1"/>
          </p:cNvSpPr>
          <p:nvPr>
            <p:ph type="pic" sz="quarter" idx="10"/>
          </p:nvPr>
        </p:nvSpPr>
        <p:spPr>
          <a:xfrm>
            <a:off x="0" y="342900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ID"/>
          </a:p>
        </p:txBody>
      </p:sp>
      <p:sp>
        <p:nvSpPr>
          <p:cNvPr id="9" name="Picture Placeholder 8">
            <a:extLst>
              <a:ext uri="{FF2B5EF4-FFF2-40B4-BE49-F238E27FC236}">
                <a16:creationId xmlns:a16="http://schemas.microsoft.com/office/drawing/2014/main" id="{11AF8645-A636-4CBC-981D-FD93D2C88C04}"/>
              </a:ext>
            </a:extLst>
          </p:cNvPr>
          <p:cNvSpPr>
            <a:spLocks noGrp="1"/>
          </p:cNvSpPr>
          <p:nvPr>
            <p:ph type="pic" sz="quarter" idx="11"/>
          </p:nvPr>
        </p:nvSpPr>
        <p:spPr>
          <a:xfrm>
            <a:off x="6096000" y="2"/>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ID"/>
          </a:p>
        </p:txBody>
      </p:sp>
    </p:spTree>
    <p:extLst>
      <p:ext uri="{BB962C8B-B14F-4D97-AF65-F5344CB8AC3E}">
        <p14:creationId xmlns:p14="http://schemas.microsoft.com/office/powerpoint/2010/main" val="694376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6632605-50C2-480A-88C5-C40C6E530B7D}"/>
              </a:ext>
            </a:extLst>
          </p:cNvPr>
          <p:cNvSpPr>
            <a:spLocks noGrp="1"/>
          </p:cNvSpPr>
          <p:nvPr>
            <p:ph type="pic" sz="quarter" idx="10"/>
          </p:nvPr>
        </p:nvSpPr>
        <p:spPr>
          <a:xfrm>
            <a:off x="776674" y="-1"/>
            <a:ext cx="5448825" cy="6858000"/>
          </a:xfrm>
          <a:custGeom>
            <a:avLst/>
            <a:gdLst>
              <a:gd name="connsiteX0" fmla="*/ 0 w 5448825"/>
              <a:gd name="connsiteY0" fmla="*/ 0 h 6858000"/>
              <a:gd name="connsiteX1" fmla="*/ 5448825 w 5448825"/>
              <a:gd name="connsiteY1" fmla="*/ 0 h 6858000"/>
              <a:gd name="connsiteX2" fmla="*/ 5448825 w 5448825"/>
              <a:gd name="connsiteY2" fmla="*/ 6858000 h 6858000"/>
              <a:gd name="connsiteX3" fmla="*/ 0 w 54488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8825" h="6858000">
                <a:moveTo>
                  <a:pt x="0" y="0"/>
                </a:moveTo>
                <a:lnTo>
                  <a:pt x="5448825" y="0"/>
                </a:lnTo>
                <a:lnTo>
                  <a:pt x="5448825"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981378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49260D1-B5FC-498C-B87A-5320027B708A}"/>
              </a:ext>
            </a:extLst>
          </p:cNvPr>
          <p:cNvSpPr>
            <a:spLocks noGrp="1"/>
          </p:cNvSpPr>
          <p:nvPr>
            <p:ph type="pic" sz="quarter" idx="10"/>
          </p:nvPr>
        </p:nvSpPr>
        <p:spPr>
          <a:xfrm>
            <a:off x="6138049" y="0"/>
            <a:ext cx="2650435" cy="3902597"/>
          </a:xfrm>
          <a:custGeom>
            <a:avLst/>
            <a:gdLst>
              <a:gd name="connsiteX0" fmla="*/ 0 w 2650435"/>
              <a:gd name="connsiteY0" fmla="*/ 0 h 3902597"/>
              <a:gd name="connsiteX1" fmla="*/ 2650435 w 2650435"/>
              <a:gd name="connsiteY1" fmla="*/ 0 h 3902597"/>
              <a:gd name="connsiteX2" fmla="*/ 2650435 w 2650435"/>
              <a:gd name="connsiteY2" fmla="*/ 3902597 h 3902597"/>
              <a:gd name="connsiteX3" fmla="*/ 0 w 2650435"/>
              <a:gd name="connsiteY3" fmla="*/ 3902597 h 3902597"/>
            </a:gdLst>
            <a:ahLst/>
            <a:cxnLst>
              <a:cxn ang="0">
                <a:pos x="connsiteX0" y="connsiteY0"/>
              </a:cxn>
              <a:cxn ang="0">
                <a:pos x="connsiteX1" y="connsiteY1"/>
              </a:cxn>
              <a:cxn ang="0">
                <a:pos x="connsiteX2" y="connsiteY2"/>
              </a:cxn>
              <a:cxn ang="0">
                <a:pos x="connsiteX3" y="connsiteY3"/>
              </a:cxn>
            </a:cxnLst>
            <a:rect l="l" t="t" r="r" b="b"/>
            <a:pathLst>
              <a:path w="2650435" h="3902597">
                <a:moveTo>
                  <a:pt x="0" y="0"/>
                </a:moveTo>
                <a:lnTo>
                  <a:pt x="2650435" y="0"/>
                </a:lnTo>
                <a:lnTo>
                  <a:pt x="2650435" y="3902597"/>
                </a:lnTo>
                <a:lnTo>
                  <a:pt x="0" y="3902597"/>
                </a:lnTo>
                <a:close/>
              </a:path>
            </a:pathLst>
          </a:custGeom>
        </p:spPr>
        <p:txBody>
          <a:bodyPr wrap="square">
            <a:noAutofit/>
          </a:bodyPr>
          <a:lstStyle/>
          <a:p>
            <a:endParaRPr lang="en-ID"/>
          </a:p>
        </p:txBody>
      </p:sp>
      <p:sp>
        <p:nvSpPr>
          <p:cNvPr id="11" name="Picture Placeholder 10">
            <a:extLst>
              <a:ext uri="{FF2B5EF4-FFF2-40B4-BE49-F238E27FC236}">
                <a16:creationId xmlns:a16="http://schemas.microsoft.com/office/drawing/2014/main" id="{7E1F434B-DFA9-46FD-A248-E2BB520FE3BC}"/>
              </a:ext>
            </a:extLst>
          </p:cNvPr>
          <p:cNvSpPr>
            <a:spLocks noGrp="1"/>
          </p:cNvSpPr>
          <p:nvPr>
            <p:ph type="pic" sz="quarter" idx="11"/>
          </p:nvPr>
        </p:nvSpPr>
        <p:spPr>
          <a:xfrm>
            <a:off x="6138048" y="4235897"/>
            <a:ext cx="2650435" cy="2622103"/>
          </a:xfrm>
          <a:custGeom>
            <a:avLst/>
            <a:gdLst>
              <a:gd name="connsiteX0" fmla="*/ 0 w 2650435"/>
              <a:gd name="connsiteY0" fmla="*/ 0 h 2622103"/>
              <a:gd name="connsiteX1" fmla="*/ 2650435 w 2650435"/>
              <a:gd name="connsiteY1" fmla="*/ 0 h 2622103"/>
              <a:gd name="connsiteX2" fmla="*/ 2650435 w 2650435"/>
              <a:gd name="connsiteY2" fmla="*/ 2622103 h 2622103"/>
              <a:gd name="connsiteX3" fmla="*/ 0 w 2650435"/>
              <a:gd name="connsiteY3" fmla="*/ 2622103 h 2622103"/>
            </a:gdLst>
            <a:ahLst/>
            <a:cxnLst>
              <a:cxn ang="0">
                <a:pos x="connsiteX0" y="connsiteY0"/>
              </a:cxn>
              <a:cxn ang="0">
                <a:pos x="connsiteX1" y="connsiteY1"/>
              </a:cxn>
              <a:cxn ang="0">
                <a:pos x="connsiteX2" y="connsiteY2"/>
              </a:cxn>
              <a:cxn ang="0">
                <a:pos x="connsiteX3" y="connsiteY3"/>
              </a:cxn>
            </a:cxnLst>
            <a:rect l="l" t="t" r="r" b="b"/>
            <a:pathLst>
              <a:path w="2650435" h="2622103">
                <a:moveTo>
                  <a:pt x="0" y="0"/>
                </a:moveTo>
                <a:lnTo>
                  <a:pt x="2650435" y="0"/>
                </a:lnTo>
                <a:lnTo>
                  <a:pt x="2650435" y="2622103"/>
                </a:lnTo>
                <a:lnTo>
                  <a:pt x="0" y="2622103"/>
                </a:lnTo>
                <a:close/>
              </a:path>
            </a:pathLst>
          </a:custGeom>
        </p:spPr>
        <p:txBody>
          <a:bodyPr wrap="square">
            <a:noAutofit/>
          </a:bodyPr>
          <a:lstStyle/>
          <a:p>
            <a:endParaRPr lang="en-ID"/>
          </a:p>
        </p:txBody>
      </p:sp>
      <p:sp>
        <p:nvSpPr>
          <p:cNvPr id="15" name="Picture Placeholder 14">
            <a:extLst>
              <a:ext uri="{FF2B5EF4-FFF2-40B4-BE49-F238E27FC236}">
                <a16:creationId xmlns:a16="http://schemas.microsoft.com/office/drawing/2014/main" id="{A0A66EF2-E861-41E5-AFC4-312C31CDD6A7}"/>
              </a:ext>
            </a:extLst>
          </p:cNvPr>
          <p:cNvSpPr>
            <a:spLocks noGrp="1"/>
          </p:cNvSpPr>
          <p:nvPr>
            <p:ph type="pic" sz="quarter" idx="12"/>
          </p:nvPr>
        </p:nvSpPr>
        <p:spPr>
          <a:xfrm>
            <a:off x="9119000" y="-16326"/>
            <a:ext cx="2650435" cy="2978187"/>
          </a:xfrm>
          <a:custGeom>
            <a:avLst/>
            <a:gdLst>
              <a:gd name="connsiteX0" fmla="*/ 0 w 2650435"/>
              <a:gd name="connsiteY0" fmla="*/ 0 h 2978187"/>
              <a:gd name="connsiteX1" fmla="*/ 2650435 w 2650435"/>
              <a:gd name="connsiteY1" fmla="*/ 0 h 2978187"/>
              <a:gd name="connsiteX2" fmla="*/ 2650435 w 2650435"/>
              <a:gd name="connsiteY2" fmla="*/ 2978187 h 2978187"/>
              <a:gd name="connsiteX3" fmla="*/ 0 w 2650435"/>
              <a:gd name="connsiteY3" fmla="*/ 2978187 h 2978187"/>
            </a:gdLst>
            <a:ahLst/>
            <a:cxnLst>
              <a:cxn ang="0">
                <a:pos x="connsiteX0" y="connsiteY0"/>
              </a:cxn>
              <a:cxn ang="0">
                <a:pos x="connsiteX1" y="connsiteY1"/>
              </a:cxn>
              <a:cxn ang="0">
                <a:pos x="connsiteX2" y="connsiteY2"/>
              </a:cxn>
              <a:cxn ang="0">
                <a:pos x="connsiteX3" y="connsiteY3"/>
              </a:cxn>
            </a:cxnLst>
            <a:rect l="l" t="t" r="r" b="b"/>
            <a:pathLst>
              <a:path w="2650435" h="2978187">
                <a:moveTo>
                  <a:pt x="0" y="0"/>
                </a:moveTo>
                <a:lnTo>
                  <a:pt x="2650435" y="0"/>
                </a:lnTo>
                <a:lnTo>
                  <a:pt x="2650435" y="2978187"/>
                </a:lnTo>
                <a:lnTo>
                  <a:pt x="0" y="2978187"/>
                </a:lnTo>
                <a:close/>
              </a:path>
            </a:pathLst>
          </a:custGeom>
        </p:spPr>
        <p:txBody>
          <a:bodyPr wrap="square">
            <a:noAutofit/>
          </a:bodyPr>
          <a:lstStyle/>
          <a:p>
            <a:endParaRPr lang="en-ID"/>
          </a:p>
        </p:txBody>
      </p:sp>
      <p:sp>
        <p:nvSpPr>
          <p:cNvPr id="18" name="Picture Placeholder 17">
            <a:extLst>
              <a:ext uri="{FF2B5EF4-FFF2-40B4-BE49-F238E27FC236}">
                <a16:creationId xmlns:a16="http://schemas.microsoft.com/office/drawing/2014/main" id="{0B7A572B-0739-468F-BCC6-384BFE3543CC}"/>
              </a:ext>
            </a:extLst>
          </p:cNvPr>
          <p:cNvSpPr>
            <a:spLocks noGrp="1"/>
          </p:cNvSpPr>
          <p:nvPr>
            <p:ph type="pic" sz="quarter" idx="13"/>
          </p:nvPr>
        </p:nvSpPr>
        <p:spPr>
          <a:xfrm>
            <a:off x="9118999" y="3279913"/>
            <a:ext cx="2650435" cy="3561761"/>
          </a:xfrm>
          <a:custGeom>
            <a:avLst/>
            <a:gdLst>
              <a:gd name="connsiteX0" fmla="*/ 0 w 2650435"/>
              <a:gd name="connsiteY0" fmla="*/ 0 h 3561761"/>
              <a:gd name="connsiteX1" fmla="*/ 2650435 w 2650435"/>
              <a:gd name="connsiteY1" fmla="*/ 0 h 3561761"/>
              <a:gd name="connsiteX2" fmla="*/ 2650435 w 2650435"/>
              <a:gd name="connsiteY2" fmla="*/ 3561761 h 3561761"/>
              <a:gd name="connsiteX3" fmla="*/ 0 w 2650435"/>
              <a:gd name="connsiteY3" fmla="*/ 3561761 h 3561761"/>
            </a:gdLst>
            <a:ahLst/>
            <a:cxnLst>
              <a:cxn ang="0">
                <a:pos x="connsiteX0" y="connsiteY0"/>
              </a:cxn>
              <a:cxn ang="0">
                <a:pos x="connsiteX1" y="connsiteY1"/>
              </a:cxn>
              <a:cxn ang="0">
                <a:pos x="connsiteX2" y="connsiteY2"/>
              </a:cxn>
              <a:cxn ang="0">
                <a:pos x="connsiteX3" y="connsiteY3"/>
              </a:cxn>
            </a:cxnLst>
            <a:rect l="l" t="t" r="r" b="b"/>
            <a:pathLst>
              <a:path w="2650435" h="3561761">
                <a:moveTo>
                  <a:pt x="0" y="0"/>
                </a:moveTo>
                <a:lnTo>
                  <a:pt x="2650435" y="0"/>
                </a:lnTo>
                <a:lnTo>
                  <a:pt x="2650435" y="3561761"/>
                </a:lnTo>
                <a:lnTo>
                  <a:pt x="0" y="3561761"/>
                </a:lnTo>
                <a:close/>
              </a:path>
            </a:pathLst>
          </a:custGeom>
        </p:spPr>
        <p:txBody>
          <a:bodyPr wrap="square">
            <a:noAutofit/>
          </a:bodyPr>
          <a:lstStyle/>
          <a:p>
            <a:endParaRPr lang="en-ID"/>
          </a:p>
        </p:txBody>
      </p:sp>
    </p:spTree>
    <p:extLst>
      <p:ext uri="{BB962C8B-B14F-4D97-AF65-F5344CB8AC3E}">
        <p14:creationId xmlns:p14="http://schemas.microsoft.com/office/powerpoint/2010/main" val="3285525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1513221-8771-49E4-8965-1735385B16C4}"/>
              </a:ext>
            </a:extLst>
          </p:cNvPr>
          <p:cNvSpPr>
            <a:spLocks noGrp="1"/>
          </p:cNvSpPr>
          <p:nvPr>
            <p:ph type="pic" sz="quarter" idx="10"/>
          </p:nvPr>
        </p:nvSpPr>
        <p:spPr>
          <a:xfrm>
            <a:off x="0" y="0"/>
            <a:ext cx="2945359" cy="3117457"/>
          </a:xfrm>
          <a:custGeom>
            <a:avLst/>
            <a:gdLst>
              <a:gd name="connsiteX0" fmla="*/ 0 w 2945359"/>
              <a:gd name="connsiteY0" fmla="*/ 0 h 3117457"/>
              <a:gd name="connsiteX1" fmla="*/ 2945359 w 2945359"/>
              <a:gd name="connsiteY1" fmla="*/ 0 h 3117457"/>
              <a:gd name="connsiteX2" fmla="*/ 2945359 w 2945359"/>
              <a:gd name="connsiteY2" fmla="*/ 3117457 h 3117457"/>
              <a:gd name="connsiteX3" fmla="*/ 0 w 2945359"/>
              <a:gd name="connsiteY3" fmla="*/ 3117457 h 3117457"/>
            </a:gdLst>
            <a:ahLst/>
            <a:cxnLst>
              <a:cxn ang="0">
                <a:pos x="connsiteX0" y="connsiteY0"/>
              </a:cxn>
              <a:cxn ang="0">
                <a:pos x="connsiteX1" y="connsiteY1"/>
              </a:cxn>
              <a:cxn ang="0">
                <a:pos x="connsiteX2" y="connsiteY2"/>
              </a:cxn>
              <a:cxn ang="0">
                <a:pos x="connsiteX3" y="connsiteY3"/>
              </a:cxn>
            </a:cxnLst>
            <a:rect l="l" t="t" r="r" b="b"/>
            <a:pathLst>
              <a:path w="2945359" h="3117457">
                <a:moveTo>
                  <a:pt x="0" y="0"/>
                </a:moveTo>
                <a:lnTo>
                  <a:pt x="2945359" y="0"/>
                </a:lnTo>
                <a:lnTo>
                  <a:pt x="2945359" y="3117457"/>
                </a:lnTo>
                <a:lnTo>
                  <a:pt x="0" y="3117457"/>
                </a:lnTo>
                <a:close/>
              </a:path>
            </a:pathLst>
          </a:custGeom>
        </p:spPr>
        <p:txBody>
          <a:bodyPr wrap="square">
            <a:noAutofit/>
          </a:bodyPr>
          <a:lstStyle/>
          <a:p>
            <a:endParaRPr lang="en-ID"/>
          </a:p>
        </p:txBody>
      </p:sp>
      <p:sp>
        <p:nvSpPr>
          <p:cNvPr id="11" name="Picture Placeholder 10">
            <a:extLst>
              <a:ext uri="{FF2B5EF4-FFF2-40B4-BE49-F238E27FC236}">
                <a16:creationId xmlns:a16="http://schemas.microsoft.com/office/drawing/2014/main" id="{1A04E424-C66A-4882-BD06-90F2EC44FF15}"/>
              </a:ext>
            </a:extLst>
          </p:cNvPr>
          <p:cNvSpPr>
            <a:spLocks noGrp="1"/>
          </p:cNvSpPr>
          <p:nvPr>
            <p:ph type="pic" sz="quarter" idx="11"/>
          </p:nvPr>
        </p:nvSpPr>
        <p:spPr>
          <a:xfrm>
            <a:off x="3082214" y="0"/>
            <a:ext cx="2945359" cy="3117457"/>
          </a:xfrm>
          <a:custGeom>
            <a:avLst/>
            <a:gdLst>
              <a:gd name="connsiteX0" fmla="*/ 0 w 2945359"/>
              <a:gd name="connsiteY0" fmla="*/ 0 h 3117457"/>
              <a:gd name="connsiteX1" fmla="*/ 2945359 w 2945359"/>
              <a:gd name="connsiteY1" fmla="*/ 0 h 3117457"/>
              <a:gd name="connsiteX2" fmla="*/ 2945359 w 2945359"/>
              <a:gd name="connsiteY2" fmla="*/ 3117457 h 3117457"/>
              <a:gd name="connsiteX3" fmla="*/ 0 w 2945359"/>
              <a:gd name="connsiteY3" fmla="*/ 3117457 h 3117457"/>
            </a:gdLst>
            <a:ahLst/>
            <a:cxnLst>
              <a:cxn ang="0">
                <a:pos x="connsiteX0" y="connsiteY0"/>
              </a:cxn>
              <a:cxn ang="0">
                <a:pos x="connsiteX1" y="connsiteY1"/>
              </a:cxn>
              <a:cxn ang="0">
                <a:pos x="connsiteX2" y="connsiteY2"/>
              </a:cxn>
              <a:cxn ang="0">
                <a:pos x="connsiteX3" y="connsiteY3"/>
              </a:cxn>
            </a:cxnLst>
            <a:rect l="l" t="t" r="r" b="b"/>
            <a:pathLst>
              <a:path w="2945359" h="3117457">
                <a:moveTo>
                  <a:pt x="0" y="0"/>
                </a:moveTo>
                <a:lnTo>
                  <a:pt x="2945359" y="0"/>
                </a:lnTo>
                <a:lnTo>
                  <a:pt x="2945359" y="3117457"/>
                </a:lnTo>
                <a:lnTo>
                  <a:pt x="0" y="3117457"/>
                </a:lnTo>
                <a:close/>
              </a:path>
            </a:pathLst>
          </a:custGeom>
        </p:spPr>
        <p:txBody>
          <a:bodyPr wrap="square">
            <a:noAutofit/>
          </a:bodyPr>
          <a:lstStyle/>
          <a:p>
            <a:endParaRPr lang="en-ID"/>
          </a:p>
        </p:txBody>
      </p:sp>
      <p:sp>
        <p:nvSpPr>
          <p:cNvPr id="14" name="Picture Placeholder 13">
            <a:extLst>
              <a:ext uri="{FF2B5EF4-FFF2-40B4-BE49-F238E27FC236}">
                <a16:creationId xmlns:a16="http://schemas.microsoft.com/office/drawing/2014/main" id="{A45678DF-579A-4543-B881-704E5603B256}"/>
              </a:ext>
            </a:extLst>
          </p:cNvPr>
          <p:cNvSpPr>
            <a:spLocks noGrp="1"/>
          </p:cNvSpPr>
          <p:nvPr>
            <p:ph type="pic" sz="quarter" idx="12"/>
          </p:nvPr>
        </p:nvSpPr>
        <p:spPr>
          <a:xfrm>
            <a:off x="6164428" y="0"/>
            <a:ext cx="2945359" cy="3117457"/>
          </a:xfrm>
          <a:custGeom>
            <a:avLst/>
            <a:gdLst>
              <a:gd name="connsiteX0" fmla="*/ 0 w 2945359"/>
              <a:gd name="connsiteY0" fmla="*/ 0 h 3117457"/>
              <a:gd name="connsiteX1" fmla="*/ 2945359 w 2945359"/>
              <a:gd name="connsiteY1" fmla="*/ 0 h 3117457"/>
              <a:gd name="connsiteX2" fmla="*/ 2945359 w 2945359"/>
              <a:gd name="connsiteY2" fmla="*/ 3117457 h 3117457"/>
              <a:gd name="connsiteX3" fmla="*/ 0 w 2945359"/>
              <a:gd name="connsiteY3" fmla="*/ 3117457 h 3117457"/>
            </a:gdLst>
            <a:ahLst/>
            <a:cxnLst>
              <a:cxn ang="0">
                <a:pos x="connsiteX0" y="connsiteY0"/>
              </a:cxn>
              <a:cxn ang="0">
                <a:pos x="connsiteX1" y="connsiteY1"/>
              </a:cxn>
              <a:cxn ang="0">
                <a:pos x="connsiteX2" y="connsiteY2"/>
              </a:cxn>
              <a:cxn ang="0">
                <a:pos x="connsiteX3" y="connsiteY3"/>
              </a:cxn>
            </a:cxnLst>
            <a:rect l="l" t="t" r="r" b="b"/>
            <a:pathLst>
              <a:path w="2945359" h="3117457">
                <a:moveTo>
                  <a:pt x="0" y="0"/>
                </a:moveTo>
                <a:lnTo>
                  <a:pt x="2945359" y="0"/>
                </a:lnTo>
                <a:lnTo>
                  <a:pt x="2945359" y="3117457"/>
                </a:lnTo>
                <a:lnTo>
                  <a:pt x="0" y="3117457"/>
                </a:lnTo>
                <a:close/>
              </a:path>
            </a:pathLst>
          </a:custGeom>
        </p:spPr>
        <p:txBody>
          <a:bodyPr wrap="square">
            <a:noAutofit/>
          </a:bodyPr>
          <a:lstStyle/>
          <a:p>
            <a:endParaRPr lang="en-ID"/>
          </a:p>
        </p:txBody>
      </p:sp>
      <p:sp>
        <p:nvSpPr>
          <p:cNvPr id="17" name="Picture Placeholder 16">
            <a:extLst>
              <a:ext uri="{FF2B5EF4-FFF2-40B4-BE49-F238E27FC236}">
                <a16:creationId xmlns:a16="http://schemas.microsoft.com/office/drawing/2014/main" id="{5FFF3175-4AD8-45D7-B788-7E3AA9CE3E34}"/>
              </a:ext>
            </a:extLst>
          </p:cNvPr>
          <p:cNvSpPr>
            <a:spLocks noGrp="1"/>
          </p:cNvSpPr>
          <p:nvPr>
            <p:ph type="pic" sz="quarter" idx="13"/>
          </p:nvPr>
        </p:nvSpPr>
        <p:spPr>
          <a:xfrm>
            <a:off x="9246641" y="0"/>
            <a:ext cx="2945359" cy="3117457"/>
          </a:xfrm>
          <a:custGeom>
            <a:avLst/>
            <a:gdLst>
              <a:gd name="connsiteX0" fmla="*/ 0 w 2945359"/>
              <a:gd name="connsiteY0" fmla="*/ 0 h 3117457"/>
              <a:gd name="connsiteX1" fmla="*/ 2945359 w 2945359"/>
              <a:gd name="connsiteY1" fmla="*/ 0 h 3117457"/>
              <a:gd name="connsiteX2" fmla="*/ 2945359 w 2945359"/>
              <a:gd name="connsiteY2" fmla="*/ 3117457 h 3117457"/>
              <a:gd name="connsiteX3" fmla="*/ 0 w 2945359"/>
              <a:gd name="connsiteY3" fmla="*/ 3117457 h 3117457"/>
            </a:gdLst>
            <a:ahLst/>
            <a:cxnLst>
              <a:cxn ang="0">
                <a:pos x="connsiteX0" y="connsiteY0"/>
              </a:cxn>
              <a:cxn ang="0">
                <a:pos x="connsiteX1" y="connsiteY1"/>
              </a:cxn>
              <a:cxn ang="0">
                <a:pos x="connsiteX2" y="connsiteY2"/>
              </a:cxn>
              <a:cxn ang="0">
                <a:pos x="connsiteX3" y="connsiteY3"/>
              </a:cxn>
            </a:cxnLst>
            <a:rect l="l" t="t" r="r" b="b"/>
            <a:pathLst>
              <a:path w="2945359" h="3117457">
                <a:moveTo>
                  <a:pt x="0" y="0"/>
                </a:moveTo>
                <a:lnTo>
                  <a:pt x="2945359" y="0"/>
                </a:lnTo>
                <a:lnTo>
                  <a:pt x="2945359" y="3117457"/>
                </a:lnTo>
                <a:lnTo>
                  <a:pt x="0" y="3117457"/>
                </a:lnTo>
                <a:close/>
              </a:path>
            </a:pathLst>
          </a:custGeom>
        </p:spPr>
        <p:txBody>
          <a:bodyPr wrap="square">
            <a:noAutofit/>
          </a:bodyPr>
          <a:lstStyle/>
          <a:p>
            <a:endParaRPr lang="en-ID"/>
          </a:p>
        </p:txBody>
      </p:sp>
    </p:spTree>
    <p:extLst>
      <p:ext uri="{BB962C8B-B14F-4D97-AF65-F5344CB8AC3E}">
        <p14:creationId xmlns:p14="http://schemas.microsoft.com/office/powerpoint/2010/main" val="1420327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Office Theme">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700" r:id="rId2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1.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1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4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9.xml"/><Relationship Id="rId5" Type="http://schemas.openxmlformats.org/officeDocument/2006/relationships/image" Target="../media/image68.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9.xml"/><Relationship Id="rId5" Type="http://schemas.openxmlformats.org/officeDocument/2006/relationships/image" Target="../media/image74.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6.xml"/><Relationship Id="rId5" Type="http://schemas.openxmlformats.org/officeDocument/2006/relationships/image" Target="../media/image60.png"/><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chart" Target="../charts/chart4.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1.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6BF842-AFCA-47D2-902C-85A04C9D10BC}"/>
              </a:ext>
            </a:extLst>
          </p:cNvPr>
          <p:cNvSpPr/>
          <p:nvPr/>
        </p:nvSpPr>
        <p:spPr>
          <a:xfrm>
            <a:off x="-228600" y="-228600"/>
            <a:ext cx="12676909" cy="7315199"/>
          </a:xfrm>
          <a:prstGeom prst="rect">
            <a:avLst/>
          </a:prstGeom>
          <a:solidFill>
            <a:schemeClr val="tx1">
              <a:lumMod val="95000"/>
              <a:lumOff val="5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2" name="TextBox 61">
            <a:extLst>
              <a:ext uri="{FF2B5EF4-FFF2-40B4-BE49-F238E27FC236}">
                <a16:creationId xmlns:a16="http://schemas.microsoft.com/office/drawing/2014/main" id="{33F6970E-5662-4FD1-9BD1-89C5AF849AEC}"/>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63" name="Rectangle 62">
            <a:extLst>
              <a:ext uri="{FF2B5EF4-FFF2-40B4-BE49-F238E27FC236}">
                <a16:creationId xmlns:a16="http://schemas.microsoft.com/office/drawing/2014/main" id="{69302872-9192-400A-B723-F2B27DF36197}"/>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6" name="TextBox 35">
            <a:extLst>
              <a:ext uri="{FF2B5EF4-FFF2-40B4-BE49-F238E27FC236}">
                <a16:creationId xmlns:a16="http://schemas.microsoft.com/office/drawing/2014/main" id="{B4EBA6D0-962D-4CF7-9C2E-6902336110EB}"/>
              </a:ext>
            </a:extLst>
          </p:cNvPr>
          <p:cNvSpPr txBox="1"/>
          <p:nvPr/>
        </p:nvSpPr>
        <p:spPr>
          <a:xfrm>
            <a:off x="7238438" y="2346685"/>
            <a:ext cx="3835234" cy="584775"/>
          </a:xfrm>
          <a:prstGeom prst="rect">
            <a:avLst/>
          </a:prstGeom>
          <a:noFill/>
        </p:spPr>
        <p:txBody>
          <a:bodyPr wrap="square" rtlCol="0">
            <a:spAutoFit/>
          </a:bodyPr>
          <a:lstStyle/>
          <a:p>
            <a:pPr algn="r"/>
            <a:r>
              <a:rPr lang="ko-KR" altLang="en-US" sz="3200" b="1" dirty="0">
                <a:solidFill>
                  <a:schemeClr val="bg1"/>
                </a:solidFill>
                <a:latin typeface="+mj-ea"/>
                <a:ea typeface="+mj-ea"/>
                <a:cs typeface="Poppins Black" panose="00000A00000000000000" pitchFamily="2" charset="0"/>
              </a:rPr>
              <a:t>서울시 </a:t>
            </a:r>
            <a:r>
              <a:rPr lang="en-US" altLang="ko-KR" sz="3200" b="1" dirty="0">
                <a:solidFill>
                  <a:schemeClr val="bg1"/>
                </a:solidFill>
                <a:latin typeface="+mj-ea"/>
                <a:ea typeface="+mj-ea"/>
                <a:cs typeface="Poppins Black" panose="00000A00000000000000" pitchFamily="2" charset="0"/>
              </a:rPr>
              <a:t>5</a:t>
            </a:r>
            <a:r>
              <a:rPr lang="ko-KR" altLang="en-US" sz="3200" b="1" dirty="0">
                <a:solidFill>
                  <a:schemeClr val="bg1"/>
                </a:solidFill>
                <a:latin typeface="+mj-ea"/>
                <a:ea typeface="+mj-ea"/>
                <a:cs typeface="Poppins Black" panose="00000A00000000000000" pitchFamily="2" charset="0"/>
              </a:rPr>
              <a:t>대 범죄 분석</a:t>
            </a:r>
            <a:endParaRPr lang="en-US" altLang="ko-KR" sz="3200" b="1" dirty="0">
              <a:solidFill>
                <a:schemeClr val="bg1"/>
              </a:solidFill>
              <a:latin typeface="+mj-ea"/>
              <a:ea typeface="+mj-ea"/>
              <a:cs typeface="Poppins Black" panose="00000A00000000000000" pitchFamily="2" charset="0"/>
            </a:endParaRPr>
          </a:p>
        </p:txBody>
      </p:sp>
      <p:grpSp>
        <p:nvGrpSpPr>
          <p:cNvPr id="17" name="그룹 16">
            <a:extLst>
              <a:ext uri="{FF2B5EF4-FFF2-40B4-BE49-F238E27FC236}">
                <a16:creationId xmlns:a16="http://schemas.microsoft.com/office/drawing/2014/main" id="{26F20BBD-A7E0-B3B1-BBFC-B0D054188221}"/>
              </a:ext>
            </a:extLst>
          </p:cNvPr>
          <p:cNvGrpSpPr/>
          <p:nvPr/>
        </p:nvGrpSpPr>
        <p:grpSpPr>
          <a:xfrm>
            <a:off x="6888818" y="2683184"/>
            <a:ext cx="4349680" cy="1670622"/>
            <a:chOff x="6893161" y="2586202"/>
            <a:chExt cx="4349680" cy="1670622"/>
          </a:xfrm>
        </p:grpSpPr>
        <p:sp>
          <p:nvSpPr>
            <p:cNvPr id="11" name="TextBox 10">
              <a:extLst>
                <a:ext uri="{FF2B5EF4-FFF2-40B4-BE49-F238E27FC236}">
                  <a16:creationId xmlns:a16="http://schemas.microsoft.com/office/drawing/2014/main" id="{43C107D8-66D9-2999-A68D-4AC6AE2B87D3}"/>
                </a:ext>
              </a:extLst>
            </p:cNvPr>
            <p:cNvSpPr txBox="1"/>
            <p:nvPr/>
          </p:nvSpPr>
          <p:spPr>
            <a:xfrm>
              <a:off x="6893161" y="3241161"/>
              <a:ext cx="4346062" cy="1015663"/>
            </a:xfrm>
            <a:prstGeom prst="rect">
              <a:avLst/>
            </a:prstGeom>
            <a:noFill/>
          </p:spPr>
          <p:txBody>
            <a:bodyPr wrap="square" rtlCol="0">
              <a:spAutoFit/>
            </a:bodyPr>
            <a:lstStyle/>
            <a:p>
              <a:r>
                <a:rPr lang="en-US" altLang="ko-KR" sz="6000" b="1" dirty="0">
                  <a:solidFill>
                    <a:schemeClr val="bg1"/>
                  </a:solidFill>
                  <a:latin typeface="Poppins Black" panose="00000A00000000000000" pitchFamily="2" charset="0"/>
                  <a:cs typeface="Poppins Black" panose="00000A00000000000000" pitchFamily="2" charset="0"/>
                </a:rPr>
                <a:t>ANATOMY</a:t>
              </a:r>
              <a:endParaRPr lang="ko-KR" altLang="en-US" sz="6000" dirty="0"/>
            </a:p>
          </p:txBody>
        </p:sp>
        <p:sp>
          <p:nvSpPr>
            <p:cNvPr id="16" name="TextBox 15">
              <a:extLst>
                <a:ext uri="{FF2B5EF4-FFF2-40B4-BE49-F238E27FC236}">
                  <a16:creationId xmlns:a16="http://schemas.microsoft.com/office/drawing/2014/main" id="{6C88E20F-D085-F0B7-5886-A900A64A1655}"/>
                </a:ext>
              </a:extLst>
            </p:cNvPr>
            <p:cNvSpPr txBox="1"/>
            <p:nvPr/>
          </p:nvSpPr>
          <p:spPr>
            <a:xfrm>
              <a:off x="6896779" y="2586202"/>
              <a:ext cx="4346062" cy="1015663"/>
            </a:xfrm>
            <a:prstGeom prst="rect">
              <a:avLst/>
            </a:prstGeom>
            <a:noFill/>
          </p:spPr>
          <p:txBody>
            <a:bodyPr wrap="square" rtlCol="0">
              <a:spAutoFit/>
            </a:bodyPr>
            <a:lstStyle/>
            <a:p>
              <a:pPr algn="r"/>
              <a:r>
                <a:rPr lang="en-US" altLang="ko-KR" sz="6000" b="1" dirty="0">
                  <a:solidFill>
                    <a:schemeClr val="bg1"/>
                  </a:solidFill>
                  <a:latin typeface="Poppins Black" panose="00000A00000000000000" pitchFamily="2" charset="0"/>
                  <a:cs typeface="Poppins Black" panose="00000A00000000000000" pitchFamily="2" charset="0"/>
                </a:rPr>
                <a:t>CRIMINAL</a:t>
              </a:r>
              <a:endParaRPr lang="ko-KR" altLang="en-US" sz="6000" dirty="0"/>
            </a:p>
          </p:txBody>
        </p:sp>
      </p:grpSp>
      <p:sp>
        <p:nvSpPr>
          <p:cNvPr id="18" name="Rectangle 25">
            <a:extLst>
              <a:ext uri="{FF2B5EF4-FFF2-40B4-BE49-F238E27FC236}">
                <a16:creationId xmlns:a16="http://schemas.microsoft.com/office/drawing/2014/main" id="{FFB6018C-033C-143B-187B-3CA622CD3AB4}"/>
              </a:ext>
            </a:extLst>
          </p:cNvPr>
          <p:cNvSpPr/>
          <p:nvPr/>
        </p:nvSpPr>
        <p:spPr>
          <a:xfrm>
            <a:off x="11797144" y="446249"/>
            <a:ext cx="422564" cy="65147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9" name="TextBox 18">
            <a:extLst>
              <a:ext uri="{FF2B5EF4-FFF2-40B4-BE49-F238E27FC236}">
                <a16:creationId xmlns:a16="http://schemas.microsoft.com/office/drawing/2014/main" id="{52123BB3-0681-8918-49C4-E3F2F62DCC0C}"/>
              </a:ext>
            </a:extLst>
          </p:cNvPr>
          <p:cNvSpPr txBox="1"/>
          <p:nvPr/>
        </p:nvSpPr>
        <p:spPr>
          <a:xfrm>
            <a:off x="7238438" y="4099370"/>
            <a:ext cx="3835234" cy="400110"/>
          </a:xfrm>
          <a:prstGeom prst="rect">
            <a:avLst/>
          </a:prstGeom>
          <a:noFill/>
        </p:spPr>
        <p:txBody>
          <a:bodyPr wrap="square" rtlCol="0">
            <a:spAutoFit/>
          </a:bodyPr>
          <a:lstStyle/>
          <a:p>
            <a:pPr algn="r"/>
            <a:r>
              <a:rPr lang="en-US" altLang="ko-KR" sz="2000" b="1" dirty="0">
                <a:solidFill>
                  <a:schemeClr val="bg1"/>
                </a:solidFill>
                <a:latin typeface="+mj-lt"/>
                <a:ea typeface="+mj-ea"/>
                <a:cs typeface="Poppins Black" panose="00000A00000000000000" pitchFamily="2" charset="0"/>
              </a:rPr>
              <a:t>by . DROP THE BIT</a:t>
            </a:r>
          </a:p>
        </p:txBody>
      </p:sp>
    </p:spTree>
    <p:extLst>
      <p:ext uri="{BB962C8B-B14F-4D97-AF65-F5344CB8AC3E}">
        <p14:creationId xmlns:p14="http://schemas.microsoft.com/office/powerpoint/2010/main" val="357582100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DF0279BB-1656-D569-B796-7237EAFA9EE4}"/>
              </a:ext>
            </a:extLst>
          </p:cNvPr>
          <p:cNvGrpSpPr/>
          <p:nvPr/>
        </p:nvGrpSpPr>
        <p:grpSpPr>
          <a:xfrm>
            <a:off x="0" y="556644"/>
            <a:ext cx="12192000" cy="1005930"/>
            <a:chOff x="0" y="556644"/>
            <a:chExt cx="12192000" cy="1005930"/>
          </a:xfrm>
        </p:grpSpPr>
        <p:sp>
          <p:nvSpPr>
            <p:cNvPr id="2" name="TextBox 1"/>
            <p:cNvSpPr txBox="1"/>
            <p:nvPr/>
          </p:nvSpPr>
          <p:spPr>
            <a:xfrm>
              <a:off x="0" y="745378"/>
              <a:ext cx="12192000" cy="723275"/>
            </a:xfrm>
            <a:prstGeom prst="rect">
              <a:avLst/>
            </a:prstGeom>
            <a:noFill/>
          </p:spPr>
          <p:txBody>
            <a:bodyPr wrap="square" rtlCol="0">
              <a:spAutoFit/>
            </a:bodyPr>
            <a:lstStyle/>
            <a:p>
              <a:pPr algn="ctr">
                <a:defRPr/>
              </a:pPr>
              <a:r>
                <a:rPr lang="ko-KR" altLang="en-US"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rPr>
                <a:t>가설 </a:t>
              </a:r>
              <a:r>
                <a:rPr lang="en-US" altLang="ko-KR"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rPr>
                <a:t>01</a:t>
              </a:r>
              <a:endParaRPr lang="en-US"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endParaRPr>
            </a:p>
          </p:txBody>
        </p:sp>
        <p:sp>
          <p:nvSpPr>
            <p:cNvPr id="3" name="TextBox 2"/>
            <p:cNvSpPr txBox="1"/>
            <p:nvPr/>
          </p:nvSpPr>
          <p:spPr>
            <a:xfrm>
              <a:off x="2307087" y="1276405"/>
              <a:ext cx="7577826" cy="286169"/>
            </a:xfrm>
            <a:prstGeom prst="rect">
              <a:avLst/>
            </a:prstGeom>
            <a:noFill/>
          </p:spPr>
          <p:txBody>
            <a:bodyPr wrap="square" rtlCol="0">
              <a:spAutoFit/>
            </a:bodyPr>
            <a:lstStyle/>
            <a:p>
              <a:pPr algn="ctr">
                <a:lnSpc>
                  <a:spcPts val="1700"/>
                </a:lnSpc>
                <a:defRPr/>
              </a:pPr>
              <a:r>
                <a:rPr lang="en-US" altLang="ko-KR" sz="1000" dirty="0"/>
                <a:t>An Analysis of Crime in Seoul</a:t>
              </a:r>
              <a:endParaRPr lang="en-US" sz="1000" dirty="0">
                <a:solidFill>
                  <a:schemeClr val="bg1">
                    <a:lumMod val="50000"/>
                  </a:schemeClr>
                </a:solidFill>
                <a:latin typeface="Lato" charset="0"/>
                <a:ea typeface="Lato" charset="0"/>
                <a:cs typeface="Lato" charset="0"/>
              </a:endParaRPr>
            </a:p>
          </p:txBody>
        </p:sp>
        <p:sp>
          <p:nvSpPr>
            <p:cNvPr id="20" name="TextBox 19">
              <a:extLst>
                <a:ext uri="{FF2B5EF4-FFF2-40B4-BE49-F238E27FC236}">
                  <a16:creationId xmlns:a16="http://schemas.microsoft.com/office/drawing/2014/main" id="{DADED091-E36D-5542-91F7-0E9DE8780E05}"/>
                </a:ext>
              </a:extLst>
            </p:cNvPr>
            <p:cNvSpPr txBox="1"/>
            <p:nvPr/>
          </p:nvSpPr>
          <p:spPr>
            <a:xfrm>
              <a:off x="5184158" y="556644"/>
              <a:ext cx="1823682" cy="338554"/>
            </a:xfrm>
            <a:prstGeom prst="rect">
              <a:avLst/>
            </a:prstGeom>
            <a:noFill/>
          </p:spPr>
          <p:txBody>
            <a:bodyPr wrap="square">
              <a:spAutoFit/>
            </a:bodyPr>
            <a:lstStyle/>
            <a:p>
              <a:r>
                <a:rPr lang="en-US" altLang="ko-KR" sz="1600" dirty="0"/>
                <a:t>Criminal Anatomy</a:t>
              </a:r>
              <a:endParaRPr lang="ko-KR" altLang="en-US" sz="1600" dirty="0"/>
            </a:p>
          </p:txBody>
        </p:sp>
      </p:grpSp>
      <p:pic>
        <p:nvPicPr>
          <p:cNvPr id="18" name="그림 개체 틀 17">
            <a:extLst>
              <a:ext uri="{FF2B5EF4-FFF2-40B4-BE49-F238E27FC236}">
                <a16:creationId xmlns:a16="http://schemas.microsoft.com/office/drawing/2014/main" id="{2B9EDF96-85F3-7967-D27F-D135AFA9A61C}"/>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4655999" y="2009478"/>
            <a:ext cx="2880000" cy="2880000"/>
          </a:xfrm>
        </p:spPr>
      </p:pic>
      <p:sp>
        <p:nvSpPr>
          <p:cNvPr id="4" name="Rectangle 70">
            <a:extLst>
              <a:ext uri="{FF2B5EF4-FFF2-40B4-BE49-F238E27FC236}">
                <a16:creationId xmlns:a16="http://schemas.microsoft.com/office/drawing/2014/main" id="{6EBE0FCF-35BB-680B-50E8-2B6DA95FF372}"/>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55">
            <a:extLst>
              <a:ext uri="{FF2B5EF4-FFF2-40B4-BE49-F238E27FC236}">
                <a16:creationId xmlns:a16="http://schemas.microsoft.com/office/drawing/2014/main" id="{3A86D6CC-506F-A062-F2E1-C89B83F8F319}"/>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extBox 11">
            <a:extLst>
              <a:ext uri="{FF2B5EF4-FFF2-40B4-BE49-F238E27FC236}">
                <a16:creationId xmlns:a16="http://schemas.microsoft.com/office/drawing/2014/main" id="{EDA93073-D47D-CB1D-3AAC-548B9D6D2361}"/>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13" name="Rectangle 62">
            <a:extLst>
              <a:ext uri="{FF2B5EF4-FFF2-40B4-BE49-F238E27FC236}">
                <a16:creationId xmlns:a16="http://schemas.microsoft.com/office/drawing/2014/main" id="{B2484D4E-6780-6016-8B7E-C9654430C403}"/>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Freeform: Shape 4">
            <a:extLst>
              <a:ext uri="{FF2B5EF4-FFF2-40B4-BE49-F238E27FC236}">
                <a16:creationId xmlns:a16="http://schemas.microsoft.com/office/drawing/2014/main" id="{9B77D493-CED8-C1B8-EF63-60F1815C80DE}"/>
              </a:ext>
            </a:extLst>
          </p:cNvPr>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algn="ctr"/>
            <a:r>
              <a:rPr lang="en-US" dirty="0">
                <a:latin typeface="+mj-ea"/>
                <a:ea typeface="+mj-ea"/>
              </a:rPr>
              <a:t>01</a:t>
            </a:r>
          </a:p>
        </p:txBody>
      </p:sp>
      <p:sp>
        <p:nvSpPr>
          <p:cNvPr id="31" name="직사각형 30">
            <a:extLst>
              <a:ext uri="{FF2B5EF4-FFF2-40B4-BE49-F238E27FC236}">
                <a16:creationId xmlns:a16="http://schemas.microsoft.com/office/drawing/2014/main" id="{9C4971C2-960D-6BA3-24E7-B4146E391F34}"/>
              </a:ext>
            </a:extLst>
          </p:cNvPr>
          <p:cNvSpPr/>
          <p:nvPr/>
        </p:nvSpPr>
        <p:spPr>
          <a:xfrm>
            <a:off x="6414448" y="5513696"/>
            <a:ext cx="921224" cy="395785"/>
          </a:xfrm>
          <a:prstGeom prst="rect">
            <a:avLst/>
          </a:prstGeom>
          <a:solidFill>
            <a:srgbClr val="4454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C57D1A2B-D0FE-FAD4-E96E-232C910EFFEE}"/>
              </a:ext>
            </a:extLst>
          </p:cNvPr>
          <p:cNvSpPr/>
          <p:nvPr/>
        </p:nvSpPr>
        <p:spPr>
          <a:xfrm>
            <a:off x="1562669" y="5513696"/>
            <a:ext cx="1078173" cy="39578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A8E91B9B-FB96-0294-1BC5-87DC7E01584F}"/>
              </a:ext>
            </a:extLst>
          </p:cNvPr>
          <p:cNvSpPr txBox="1"/>
          <p:nvPr/>
        </p:nvSpPr>
        <p:spPr>
          <a:xfrm>
            <a:off x="1243351" y="5317651"/>
            <a:ext cx="9622711" cy="922497"/>
          </a:xfrm>
          <a:prstGeom prst="rect">
            <a:avLst/>
          </a:prstGeom>
          <a:noFill/>
        </p:spPr>
        <p:txBody>
          <a:bodyPr wrap="square" rtlCol="0">
            <a:spAutoFit/>
          </a:bodyPr>
          <a:lstStyle/>
          <a:p>
            <a:pPr algn="ctr">
              <a:lnSpc>
                <a:spcPct val="150000"/>
              </a:lnSpc>
            </a:pPr>
            <a:r>
              <a:rPr lang="en-US" altLang="ko-KR" sz="2800" dirty="0">
                <a:solidFill>
                  <a:srgbClr val="FFFFFF"/>
                </a:solidFill>
                <a:latin typeface="+mj-ea"/>
                <a:ea typeface="+mj-ea"/>
              </a:rPr>
              <a:t>CCTV</a:t>
            </a:r>
            <a:r>
              <a:rPr lang="en-US" altLang="ko-KR" sz="2800" dirty="0">
                <a:latin typeface="+mj-ea"/>
                <a:ea typeface="+mj-ea"/>
              </a:rPr>
              <a:t> </a:t>
            </a:r>
            <a:r>
              <a:rPr lang="ko-KR" altLang="en-US" sz="2800" dirty="0">
                <a:latin typeface="+mj-ea"/>
                <a:ea typeface="+mj-ea"/>
              </a:rPr>
              <a:t>카메라의 수가 </a:t>
            </a:r>
            <a:r>
              <a:rPr lang="ko-KR" altLang="en-US" sz="2800" dirty="0">
                <a:solidFill>
                  <a:srgbClr val="44546A"/>
                </a:solidFill>
                <a:latin typeface="+mj-ea"/>
                <a:ea typeface="+mj-ea"/>
              </a:rPr>
              <a:t>많은</a:t>
            </a:r>
            <a:r>
              <a:rPr lang="ko-KR" altLang="en-US" sz="2800" dirty="0">
                <a:latin typeface="+mj-ea"/>
                <a:ea typeface="+mj-ea"/>
              </a:rPr>
              <a:t> 지역은 </a:t>
            </a:r>
            <a:r>
              <a:rPr lang="ko-KR" altLang="en-US" sz="2800" dirty="0">
                <a:solidFill>
                  <a:srgbClr val="FFFFFF"/>
                </a:solidFill>
                <a:latin typeface="+mj-ea"/>
                <a:ea typeface="+mj-ea"/>
              </a:rPr>
              <a:t>범죄율</a:t>
            </a:r>
            <a:r>
              <a:rPr lang="ko-KR" altLang="en-US" sz="2800" dirty="0">
                <a:latin typeface="+mj-ea"/>
                <a:ea typeface="+mj-ea"/>
              </a:rPr>
              <a:t>이 낮고 </a:t>
            </a:r>
            <a:r>
              <a:rPr lang="ko-KR" altLang="en-US" sz="2800" dirty="0">
                <a:solidFill>
                  <a:srgbClr val="44546A"/>
                </a:solidFill>
                <a:latin typeface="+mj-ea"/>
                <a:ea typeface="+mj-ea"/>
              </a:rPr>
              <a:t>안전</a:t>
            </a:r>
            <a:r>
              <a:rPr lang="ko-KR" altLang="en-US" sz="2800" dirty="0">
                <a:latin typeface="+mj-ea"/>
                <a:ea typeface="+mj-ea"/>
              </a:rPr>
              <a:t>할 것이다</a:t>
            </a:r>
            <a:r>
              <a:rPr lang="en-US" altLang="ko-KR" sz="2800" dirty="0">
                <a:latin typeface="+mj-ea"/>
                <a:ea typeface="+mj-ea"/>
              </a:rPr>
              <a:t>.</a:t>
            </a:r>
          </a:p>
          <a:p>
            <a:pPr algn="ctr">
              <a:lnSpc>
                <a:spcPct val="150000"/>
              </a:lnSpc>
            </a:pPr>
            <a:endParaRPr lang="en-US" altLang="ko-KR" sz="900" dirty="0"/>
          </a:p>
        </p:txBody>
      </p:sp>
    </p:spTree>
    <p:extLst>
      <p:ext uri="{BB962C8B-B14F-4D97-AF65-F5344CB8AC3E}">
        <p14:creationId xmlns:p14="http://schemas.microsoft.com/office/powerpoint/2010/main" val="451217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1" grpId="0" animBg="1"/>
      <p:bldP spid="32" grpId="0" animBg="1"/>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a:latin typeface="+mj-ea"/>
                <a:ea typeface="+mj-ea"/>
              </a:rPr>
              <a:t>01</a:t>
            </a:r>
          </a:p>
        </p:txBody>
      </p:sp>
      <p:pic>
        <p:nvPicPr>
          <p:cNvPr id="6" name="그림 개체 틀 47"/>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514856" y="1557567"/>
            <a:ext cx="9360000" cy="3240000"/>
          </a:xfrm>
          <a:prstGeom prst="rect">
            <a:avLst/>
          </a:prstGeom>
        </p:spPr>
      </p:pic>
      <p:sp>
        <p:nvSpPr>
          <p:cNvPr id="55" name="직사각형 54"/>
          <p:cNvSpPr/>
          <p:nvPr/>
        </p:nvSpPr>
        <p:spPr>
          <a:xfrm>
            <a:off x="1194487" y="655052"/>
            <a:ext cx="1614616"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FFFFFF"/>
              </a:solidFill>
              <a:latin typeface="+mj-ea"/>
              <a:ea typeface="+mj-ea"/>
            </a:endParaRPr>
          </a:p>
        </p:txBody>
      </p:sp>
      <p:sp>
        <p:nvSpPr>
          <p:cNvPr id="60" name="텍스트 개체 틀 102"/>
          <p:cNvSpPr txBox="1"/>
          <p:nvPr/>
        </p:nvSpPr>
        <p:spPr>
          <a:xfrm>
            <a:off x="914051" y="596381"/>
            <a:ext cx="8639618"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914400" rtl="0" eaLnBrk="1" latinLnBrk="0" hangingPunct="1">
              <a:lnSpc>
                <a:spcPct val="100000"/>
              </a:lnSpc>
              <a:spcBef>
                <a:spcPct val="0"/>
              </a:spcBef>
              <a:spcAft>
                <a:spcPts val="0"/>
              </a:spcAft>
              <a:buNone/>
              <a:defRPr/>
            </a:pPr>
            <a:r>
              <a:rPr kumimoji="0" lang="en-US" altLang="ko-KR" sz="4400" b="0" i="0" u="none" strike="noStrike" kern="1200" cap="none" spc="0" normalizeH="0" baseline="0">
                <a:solidFill>
                  <a:srgbClr val="FFFFFF"/>
                </a:solidFill>
                <a:latin typeface="+mj-lt"/>
                <a:ea typeface="+mj-ea"/>
                <a:cs typeface="Poppins"/>
              </a:rPr>
              <a:t>CCTV</a:t>
            </a:r>
            <a:r>
              <a:rPr kumimoji="0" lang="ko-KR" altLang="en-US" sz="4400" b="0" i="0" u="none" strike="noStrike" kern="1200" cap="none" spc="0" normalizeH="0" baseline="0">
                <a:solidFill>
                  <a:srgbClr val="000000"/>
                </a:solidFill>
                <a:latin typeface="+mj-lt"/>
                <a:ea typeface="+mj-ea"/>
                <a:cs typeface="Poppins"/>
              </a:rPr>
              <a:t> 운영대수와 각 범죄 </a:t>
            </a:r>
            <a:r>
              <a:rPr lang="ko-KR" altLang="en-US" sz="4400">
                <a:solidFill>
                  <a:srgbClr val="945552"/>
                </a:solidFill>
                <a:latin typeface="+mj-lt"/>
                <a:ea typeface="+mj-ea"/>
                <a:cs typeface="Poppins"/>
              </a:rPr>
              <a:t>검거</a:t>
            </a:r>
            <a:r>
              <a:rPr kumimoji="0" lang="ko-KR" altLang="en-US" sz="4400" b="0" i="0" u="none" strike="noStrike" kern="1200" cap="none" spc="0" normalizeH="0" baseline="0">
                <a:solidFill>
                  <a:srgbClr val="000000"/>
                </a:solidFill>
                <a:latin typeface="+mj-lt"/>
                <a:ea typeface="+mj-ea"/>
                <a:cs typeface="Poppins"/>
              </a:rPr>
              <a:t> 비교</a:t>
            </a:r>
          </a:p>
        </p:txBody>
      </p:sp>
      <p:sp>
        <p:nvSpPr>
          <p:cNvPr id="64"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6"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7" name="TextBox 66"/>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68"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nvGrpSpPr>
          <p:cNvPr id="81" name="그룹 80"/>
          <p:cNvGrpSpPr/>
          <p:nvPr/>
        </p:nvGrpSpPr>
        <p:grpSpPr>
          <a:xfrm>
            <a:off x="2169026" y="4826691"/>
            <a:ext cx="8002231" cy="260906"/>
            <a:chOff x="2097334" y="4601012"/>
            <a:chExt cx="8002231" cy="260906"/>
          </a:xfrm>
        </p:grpSpPr>
        <p:sp>
          <p:nvSpPr>
            <p:cNvPr id="82" name="TextBox 81"/>
            <p:cNvSpPr txBox="1"/>
            <p:nvPr/>
          </p:nvSpPr>
          <p:spPr>
            <a:xfrm rot="19800000">
              <a:off x="2097334" y="4606711"/>
              <a:ext cx="516488" cy="246221"/>
            </a:xfrm>
            <a:prstGeom prst="rect">
              <a:avLst/>
            </a:prstGeom>
            <a:noFill/>
          </p:spPr>
          <p:txBody>
            <a:bodyPr wrap="none">
              <a:spAutoFit/>
            </a:bodyPr>
            <a:lstStyle/>
            <a:p>
              <a:pPr lvl="0">
                <a:defRPr/>
              </a:pPr>
              <a:r>
                <a:rPr lang="ko-KR" altLang="en-US" sz="1000"/>
                <a:t>강남구</a:t>
              </a:r>
            </a:p>
          </p:txBody>
        </p:sp>
        <p:sp>
          <p:nvSpPr>
            <p:cNvPr id="83" name="TextBox 82"/>
            <p:cNvSpPr txBox="1"/>
            <p:nvPr/>
          </p:nvSpPr>
          <p:spPr>
            <a:xfrm rot="19800000">
              <a:off x="2430708" y="4606710"/>
              <a:ext cx="516488" cy="246221"/>
            </a:xfrm>
            <a:prstGeom prst="rect">
              <a:avLst/>
            </a:prstGeom>
            <a:noFill/>
          </p:spPr>
          <p:txBody>
            <a:bodyPr wrap="none">
              <a:spAutoFit/>
            </a:bodyPr>
            <a:lstStyle/>
            <a:p>
              <a:pPr lvl="0">
                <a:defRPr/>
              </a:pPr>
              <a:r>
                <a:rPr lang="ko-KR" altLang="en-US" sz="1000"/>
                <a:t>강동구</a:t>
              </a:r>
            </a:p>
          </p:txBody>
        </p:sp>
        <p:sp>
          <p:nvSpPr>
            <p:cNvPr id="84" name="TextBox 83"/>
            <p:cNvSpPr txBox="1"/>
            <p:nvPr/>
          </p:nvSpPr>
          <p:spPr>
            <a:xfrm rot="19800000">
              <a:off x="2764082" y="4606709"/>
              <a:ext cx="516488" cy="246221"/>
            </a:xfrm>
            <a:prstGeom prst="rect">
              <a:avLst/>
            </a:prstGeom>
            <a:noFill/>
          </p:spPr>
          <p:txBody>
            <a:bodyPr wrap="none">
              <a:spAutoFit/>
            </a:bodyPr>
            <a:lstStyle/>
            <a:p>
              <a:pPr lvl="0">
                <a:defRPr/>
              </a:pPr>
              <a:r>
                <a:rPr lang="ko-KR" altLang="en-US" sz="1000"/>
                <a:t>강북구</a:t>
              </a:r>
            </a:p>
          </p:txBody>
        </p:sp>
        <p:sp>
          <p:nvSpPr>
            <p:cNvPr id="85" name="TextBox 84"/>
            <p:cNvSpPr txBox="1"/>
            <p:nvPr/>
          </p:nvSpPr>
          <p:spPr>
            <a:xfrm rot="19800000">
              <a:off x="3090834" y="4606709"/>
              <a:ext cx="516488" cy="246221"/>
            </a:xfrm>
            <a:prstGeom prst="rect">
              <a:avLst/>
            </a:prstGeom>
            <a:noFill/>
          </p:spPr>
          <p:txBody>
            <a:bodyPr wrap="none">
              <a:spAutoFit/>
            </a:bodyPr>
            <a:lstStyle/>
            <a:p>
              <a:pPr lvl="0">
                <a:defRPr/>
              </a:pPr>
              <a:r>
                <a:rPr lang="ko-KR" altLang="en-US" sz="1000"/>
                <a:t>강서구</a:t>
              </a:r>
            </a:p>
          </p:txBody>
        </p:sp>
        <p:sp>
          <p:nvSpPr>
            <p:cNvPr id="86" name="TextBox 85"/>
            <p:cNvSpPr txBox="1"/>
            <p:nvPr/>
          </p:nvSpPr>
          <p:spPr>
            <a:xfrm rot="19800000">
              <a:off x="3349078" y="4601016"/>
              <a:ext cx="516488" cy="246221"/>
            </a:xfrm>
            <a:prstGeom prst="rect">
              <a:avLst/>
            </a:prstGeom>
            <a:noFill/>
          </p:spPr>
          <p:txBody>
            <a:bodyPr wrap="none">
              <a:spAutoFit/>
            </a:bodyPr>
            <a:lstStyle/>
            <a:p>
              <a:pPr lvl="0">
                <a:defRPr/>
              </a:pPr>
              <a:r>
                <a:rPr lang="ko-KR" altLang="en-US" sz="1000"/>
                <a:t>관악구</a:t>
              </a:r>
            </a:p>
          </p:txBody>
        </p:sp>
        <p:sp>
          <p:nvSpPr>
            <p:cNvPr id="87" name="TextBox 86"/>
            <p:cNvSpPr txBox="1"/>
            <p:nvPr/>
          </p:nvSpPr>
          <p:spPr>
            <a:xfrm rot="19800000">
              <a:off x="3647582" y="4601015"/>
              <a:ext cx="516488" cy="246221"/>
            </a:xfrm>
            <a:prstGeom prst="rect">
              <a:avLst/>
            </a:prstGeom>
            <a:noFill/>
          </p:spPr>
          <p:txBody>
            <a:bodyPr wrap="none">
              <a:spAutoFit/>
            </a:bodyPr>
            <a:lstStyle/>
            <a:p>
              <a:pPr lvl="0">
                <a:defRPr/>
              </a:pPr>
              <a:r>
                <a:rPr lang="ko-KR" altLang="en-US" sz="1000"/>
                <a:t>광진구</a:t>
              </a:r>
            </a:p>
          </p:txBody>
        </p:sp>
        <p:sp>
          <p:nvSpPr>
            <p:cNvPr id="88" name="TextBox 87"/>
            <p:cNvSpPr txBox="1"/>
            <p:nvPr/>
          </p:nvSpPr>
          <p:spPr>
            <a:xfrm rot="19800000">
              <a:off x="3980956" y="4601014"/>
              <a:ext cx="516488" cy="246221"/>
            </a:xfrm>
            <a:prstGeom prst="rect">
              <a:avLst/>
            </a:prstGeom>
            <a:noFill/>
          </p:spPr>
          <p:txBody>
            <a:bodyPr wrap="none">
              <a:spAutoFit/>
            </a:bodyPr>
            <a:lstStyle/>
            <a:p>
              <a:pPr lvl="0">
                <a:defRPr/>
              </a:pPr>
              <a:r>
                <a:rPr lang="ko-KR" altLang="en-US" sz="1000"/>
                <a:t>구로구</a:t>
              </a:r>
            </a:p>
          </p:txBody>
        </p:sp>
        <p:sp>
          <p:nvSpPr>
            <p:cNvPr id="89" name="TextBox 88"/>
            <p:cNvSpPr txBox="1"/>
            <p:nvPr/>
          </p:nvSpPr>
          <p:spPr>
            <a:xfrm rot="19680000">
              <a:off x="4279460" y="4601014"/>
              <a:ext cx="516488" cy="246221"/>
            </a:xfrm>
            <a:prstGeom prst="rect">
              <a:avLst/>
            </a:prstGeom>
            <a:noFill/>
          </p:spPr>
          <p:txBody>
            <a:bodyPr wrap="none">
              <a:spAutoFit/>
            </a:bodyPr>
            <a:lstStyle/>
            <a:p>
              <a:pPr lvl="0">
                <a:defRPr/>
              </a:pPr>
              <a:r>
                <a:rPr lang="ko-KR" altLang="en-US" sz="1000"/>
                <a:t>금천구</a:t>
              </a:r>
            </a:p>
          </p:txBody>
        </p:sp>
        <p:sp>
          <p:nvSpPr>
            <p:cNvPr id="90" name="TextBox 89"/>
            <p:cNvSpPr txBox="1"/>
            <p:nvPr/>
          </p:nvSpPr>
          <p:spPr>
            <a:xfrm rot="19800000">
              <a:off x="4583178" y="4601014"/>
              <a:ext cx="516488" cy="246221"/>
            </a:xfrm>
            <a:prstGeom prst="rect">
              <a:avLst/>
            </a:prstGeom>
            <a:noFill/>
          </p:spPr>
          <p:txBody>
            <a:bodyPr wrap="none">
              <a:spAutoFit/>
            </a:bodyPr>
            <a:lstStyle/>
            <a:p>
              <a:pPr lvl="0">
                <a:defRPr/>
              </a:pPr>
              <a:r>
                <a:rPr lang="ko-KR" altLang="en-US" sz="1000"/>
                <a:t>노원구</a:t>
              </a:r>
            </a:p>
          </p:txBody>
        </p:sp>
        <p:sp>
          <p:nvSpPr>
            <p:cNvPr id="91" name="TextBox 90"/>
            <p:cNvSpPr txBox="1"/>
            <p:nvPr/>
          </p:nvSpPr>
          <p:spPr>
            <a:xfrm rot="19680000">
              <a:off x="6101157" y="4601012"/>
              <a:ext cx="627095" cy="246221"/>
            </a:xfrm>
            <a:prstGeom prst="rect">
              <a:avLst/>
            </a:prstGeom>
            <a:noFill/>
          </p:spPr>
          <p:txBody>
            <a:bodyPr wrap="none">
              <a:spAutoFit/>
            </a:bodyPr>
            <a:lstStyle/>
            <a:p>
              <a:pPr lvl="0">
                <a:defRPr/>
              </a:pPr>
              <a:r>
                <a:rPr lang="ko-KR" altLang="en-US" sz="1000"/>
                <a:t>서대문구</a:t>
              </a:r>
            </a:p>
          </p:txBody>
        </p:sp>
        <p:sp>
          <p:nvSpPr>
            <p:cNvPr id="92" name="TextBox 91"/>
            <p:cNvSpPr txBox="1"/>
            <p:nvPr/>
          </p:nvSpPr>
          <p:spPr>
            <a:xfrm rot="19800000">
              <a:off x="5827555" y="4601013"/>
              <a:ext cx="516488" cy="246221"/>
            </a:xfrm>
            <a:prstGeom prst="rect">
              <a:avLst/>
            </a:prstGeom>
            <a:noFill/>
          </p:spPr>
          <p:txBody>
            <a:bodyPr wrap="none">
              <a:spAutoFit/>
            </a:bodyPr>
            <a:lstStyle/>
            <a:p>
              <a:pPr lvl="0">
                <a:defRPr/>
              </a:pPr>
              <a:r>
                <a:rPr lang="ko-KR" altLang="en-US" sz="1000"/>
                <a:t>마포구</a:t>
              </a:r>
            </a:p>
          </p:txBody>
        </p:sp>
        <p:sp>
          <p:nvSpPr>
            <p:cNvPr id="93" name="TextBox 92"/>
            <p:cNvSpPr txBox="1"/>
            <p:nvPr/>
          </p:nvSpPr>
          <p:spPr>
            <a:xfrm rot="19800000">
              <a:off x="5516918" y="4601013"/>
              <a:ext cx="516488" cy="246221"/>
            </a:xfrm>
            <a:prstGeom prst="rect">
              <a:avLst/>
            </a:prstGeom>
            <a:noFill/>
          </p:spPr>
          <p:txBody>
            <a:bodyPr wrap="none">
              <a:spAutoFit/>
            </a:bodyPr>
            <a:lstStyle/>
            <a:p>
              <a:pPr lvl="0">
                <a:defRPr/>
              </a:pPr>
              <a:r>
                <a:rPr lang="ko-KR" altLang="en-US" sz="1000"/>
                <a:t>동작구</a:t>
              </a:r>
            </a:p>
          </p:txBody>
        </p:sp>
        <p:sp>
          <p:nvSpPr>
            <p:cNvPr id="94" name="TextBox 93"/>
            <p:cNvSpPr txBox="1"/>
            <p:nvPr/>
          </p:nvSpPr>
          <p:spPr>
            <a:xfrm rot="19680000">
              <a:off x="5154952" y="4601013"/>
              <a:ext cx="627095" cy="246221"/>
            </a:xfrm>
            <a:prstGeom prst="rect">
              <a:avLst/>
            </a:prstGeom>
            <a:noFill/>
          </p:spPr>
          <p:txBody>
            <a:bodyPr wrap="none">
              <a:spAutoFit/>
            </a:bodyPr>
            <a:lstStyle/>
            <a:p>
              <a:pPr lvl="0">
                <a:defRPr/>
              </a:pPr>
              <a:r>
                <a:rPr lang="ko-KR" altLang="en-US" sz="1000"/>
                <a:t>동대문구</a:t>
              </a:r>
            </a:p>
          </p:txBody>
        </p:sp>
        <p:sp>
          <p:nvSpPr>
            <p:cNvPr id="95" name="TextBox 94"/>
            <p:cNvSpPr txBox="1"/>
            <p:nvPr/>
          </p:nvSpPr>
          <p:spPr>
            <a:xfrm rot="19800000">
              <a:off x="4899326" y="4601014"/>
              <a:ext cx="516488" cy="246221"/>
            </a:xfrm>
            <a:prstGeom prst="rect">
              <a:avLst/>
            </a:prstGeom>
            <a:noFill/>
          </p:spPr>
          <p:txBody>
            <a:bodyPr wrap="none">
              <a:spAutoFit/>
            </a:bodyPr>
            <a:lstStyle/>
            <a:p>
              <a:pPr lvl="0">
                <a:defRPr/>
              </a:pPr>
              <a:r>
                <a:rPr lang="ko-KR" altLang="en-US" sz="1000"/>
                <a:t>노원구</a:t>
              </a:r>
            </a:p>
          </p:txBody>
        </p:sp>
        <p:sp>
          <p:nvSpPr>
            <p:cNvPr id="96" name="TextBox 95"/>
            <p:cNvSpPr txBox="1"/>
            <p:nvPr/>
          </p:nvSpPr>
          <p:spPr>
            <a:xfrm rot="19800000">
              <a:off x="7060550" y="4601012"/>
              <a:ext cx="516488" cy="246221"/>
            </a:xfrm>
            <a:prstGeom prst="rect">
              <a:avLst/>
            </a:prstGeom>
            <a:noFill/>
          </p:spPr>
          <p:txBody>
            <a:bodyPr wrap="none">
              <a:spAutoFit/>
            </a:bodyPr>
            <a:lstStyle/>
            <a:p>
              <a:pPr lvl="0">
                <a:defRPr/>
              </a:pPr>
              <a:r>
                <a:rPr lang="ko-KR" altLang="en-US" sz="1000"/>
                <a:t>성북구</a:t>
              </a:r>
            </a:p>
          </p:txBody>
        </p:sp>
        <p:sp>
          <p:nvSpPr>
            <p:cNvPr id="97" name="TextBox 96"/>
            <p:cNvSpPr txBox="1"/>
            <p:nvPr/>
          </p:nvSpPr>
          <p:spPr>
            <a:xfrm rot="19800000">
              <a:off x="6469368" y="4603867"/>
              <a:ext cx="516488" cy="246221"/>
            </a:xfrm>
            <a:prstGeom prst="rect">
              <a:avLst/>
            </a:prstGeom>
            <a:noFill/>
          </p:spPr>
          <p:txBody>
            <a:bodyPr wrap="none">
              <a:spAutoFit/>
            </a:bodyPr>
            <a:lstStyle/>
            <a:p>
              <a:pPr lvl="0">
                <a:defRPr/>
              </a:pPr>
              <a:r>
                <a:rPr lang="ko-KR" altLang="en-US" sz="1000"/>
                <a:t>서초구</a:t>
              </a:r>
            </a:p>
          </p:txBody>
        </p:sp>
        <p:sp>
          <p:nvSpPr>
            <p:cNvPr id="98" name="TextBox 97"/>
            <p:cNvSpPr txBox="1"/>
            <p:nvPr/>
          </p:nvSpPr>
          <p:spPr>
            <a:xfrm rot="19800000">
              <a:off x="6788453" y="4603545"/>
              <a:ext cx="516488" cy="246221"/>
            </a:xfrm>
            <a:prstGeom prst="rect">
              <a:avLst/>
            </a:prstGeom>
            <a:noFill/>
          </p:spPr>
          <p:txBody>
            <a:bodyPr wrap="none">
              <a:spAutoFit/>
            </a:bodyPr>
            <a:lstStyle/>
            <a:p>
              <a:pPr lvl="0">
                <a:defRPr/>
              </a:pPr>
              <a:r>
                <a:rPr lang="ko-KR" altLang="en-US" sz="1000"/>
                <a:t>성동구</a:t>
              </a:r>
            </a:p>
          </p:txBody>
        </p:sp>
        <p:sp>
          <p:nvSpPr>
            <p:cNvPr id="99" name="TextBox 98"/>
            <p:cNvSpPr txBox="1"/>
            <p:nvPr/>
          </p:nvSpPr>
          <p:spPr>
            <a:xfrm rot="19800000">
              <a:off x="7398184" y="4606709"/>
              <a:ext cx="516488" cy="246221"/>
            </a:xfrm>
            <a:prstGeom prst="rect">
              <a:avLst/>
            </a:prstGeom>
            <a:noFill/>
          </p:spPr>
          <p:txBody>
            <a:bodyPr wrap="none">
              <a:spAutoFit/>
            </a:bodyPr>
            <a:lstStyle/>
            <a:p>
              <a:pPr lvl="0">
                <a:defRPr/>
              </a:pPr>
              <a:r>
                <a:rPr lang="ko-KR" altLang="en-US" sz="1000"/>
                <a:t>송파구</a:t>
              </a:r>
            </a:p>
          </p:txBody>
        </p:sp>
        <p:sp>
          <p:nvSpPr>
            <p:cNvPr id="100" name="TextBox 99"/>
            <p:cNvSpPr txBox="1"/>
            <p:nvPr/>
          </p:nvSpPr>
          <p:spPr>
            <a:xfrm rot="19800000">
              <a:off x="7696688" y="4615697"/>
              <a:ext cx="516488" cy="246221"/>
            </a:xfrm>
            <a:prstGeom prst="rect">
              <a:avLst/>
            </a:prstGeom>
            <a:noFill/>
          </p:spPr>
          <p:txBody>
            <a:bodyPr wrap="none">
              <a:spAutoFit/>
            </a:bodyPr>
            <a:lstStyle/>
            <a:p>
              <a:pPr lvl="0">
                <a:defRPr/>
              </a:pPr>
              <a:r>
                <a:rPr lang="ko-KR" altLang="en-US" sz="1000"/>
                <a:t>양천구</a:t>
              </a:r>
            </a:p>
          </p:txBody>
        </p:sp>
        <p:sp>
          <p:nvSpPr>
            <p:cNvPr id="101" name="TextBox 100"/>
            <p:cNvSpPr txBox="1"/>
            <p:nvPr/>
          </p:nvSpPr>
          <p:spPr>
            <a:xfrm rot="19680000">
              <a:off x="7960907" y="4601012"/>
              <a:ext cx="627095" cy="246221"/>
            </a:xfrm>
            <a:prstGeom prst="rect">
              <a:avLst/>
            </a:prstGeom>
            <a:noFill/>
          </p:spPr>
          <p:txBody>
            <a:bodyPr wrap="none">
              <a:spAutoFit/>
            </a:bodyPr>
            <a:lstStyle/>
            <a:p>
              <a:pPr lvl="0">
                <a:defRPr/>
              </a:pPr>
              <a:r>
                <a:rPr lang="ko-KR" altLang="en-US" sz="1000"/>
                <a:t>영등포구</a:t>
              </a:r>
            </a:p>
          </p:txBody>
        </p:sp>
        <p:sp>
          <p:nvSpPr>
            <p:cNvPr id="102" name="TextBox 101"/>
            <p:cNvSpPr txBox="1"/>
            <p:nvPr/>
          </p:nvSpPr>
          <p:spPr>
            <a:xfrm rot="19800000">
              <a:off x="8335732" y="4606709"/>
              <a:ext cx="516488" cy="246221"/>
            </a:xfrm>
            <a:prstGeom prst="rect">
              <a:avLst/>
            </a:prstGeom>
            <a:noFill/>
          </p:spPr>
          <p:txBody>
            <a:bodyPr wrap="none">
              <a:spAutoFit/>
            </a:bodyPr>
            <a:lstStyle/>
            <a:p>
              <a:pPr lvl="0">
                <a:defRPr/>
              </a:pPr>
              <a:r>
                <a:rPr lang="ko-KR" altLang="en-US" sz="1000"/>
                <a:t>용산구</a:t>
              </a:r>
            </a:p>
          </p:txBody>
        </p:sp>
        <p:sp>
          <p:nvSpPr>
            <p:cNvPr id="103" name="TextBox 102"/>
            <p:cNvSpPr txBox="1"/>
            <p:nvPr/>
          </p:nvSpPr>
          <p:spPr>
            <a:xfrm rot="19800000">
              <a:off x="8641246" y="4611934"/>
              <a:ext cx="516488" cy="246221"/>
            </a:xfrm>
            <a:prstGeom prst="rect">
              <a:avLst/>
            </a:prstGeom>
            <a:noFill/>
          </p:spPr>
          <p:txBody>
            <a:bodyPr wrap="none">
              <a:spAutoFit/>
            </a:bodyPr>
            <a:lstStyle/>
            <a:p>
              <a:pPr lvl="0">
                <a:defRPr/>
              </a:pPr>
              <a:r>
                <a:rPr lang="ko-KR" altLang="en-US" sz="1000"/>
                <a:t>은평구</a:t>
              </a:r>
            </a:p>
          </p:txBody>
        </p:sp>
        <p:sp>
          <p:nvSpPr>
            <p:cNvPr id="104" name="TextBox 103"/>
            <p:cNvSpPr txBox="1"/>
            <p:nvPr/>
          </p:nvSpPr>
          <p:spPr>
            <a:xfrm rot="19800000">
              <a:off x="8949391" y="4611933"/>
              <a:ext cx="516488" cy="246221"/>
            </a:xfrm>
            <a:prstGeom prst="rect">
              <a:avLst/>
            </a:prstGeom>
            <a:noFill/>
          </p:spPr>
          <p:txBody>
            <a:bodyPr wrap="none">
              <a:spAutoFit/>
            </a:bodyPr>
            <a:lstStyle/>
            <a:p>
              <a:pPr lvl="0">
                <a:defRPr/>
              </a:pPr>
              <a:r>
                <a:rPr lang="ko-KR" altLang="en-US" sz="1000"/>
                <a:t>종로구</a:t>
              </a:r>
            </a:p>
          </p:txBody>
        </p:sp>
        <p:sp>
          <p:nvSpPr>
            <p:cNvPr id="105" name="TextBox 104"/>
            <p:cNvSpPr txBox="1"/>
            <p:nvPr/>
          </p:nvSpPr>
          <p:spPr>
            <a:xfrm rot="19800000">
              <a:off x="9321586" y="4611932"/>
              <a:ext cx="405880" cy="246221"/>
            </a:xfrm>
            <a:prstGeom prst="rect">
              <a:avLst/>
            </a:prstGeom>
            <a:noFill/>
          </p:spPr>
          <p:txBody>
            <a:bodyPr wrap="none">
              <a:spAutoFit/>
            </a:bodyPr>
            <a:lstStyle/>
            <a:p>
              <a:pPr lvl="0">
                <a:defRPr/>
              </a:pPr>
              <a:r>
                <a:rPr lang="ko-KR" altLang="en-US" sz="1000"/>
                <a:t>중구</a:t>
              </a:r>
            </a:p>
          </p:txBody>
        </p:sp>
        <p:sp>
          <p:nvSpPr>
            <p:cNvPr id="106" name="TextBox 105"/>
            <p:cNvSpPr txBox="1"/>
            <p:nvPr/>
          </p:nvSpPr>
          <p:spPr>
            <a:xfrm rot="19800000">
              <a:off x="9583077" y="4611931"/>
              <a:ext cx="516488" cy="246221"/>
            </a:xfrm>
            <a:prstGeom prst="rect">
              <a:avLst/>
            </a:prstGeom>
            <a:noFill/>
          </p:spPr>
          <p:txBody>
            <a:bodyPr wrap="none">
              <a:spAutoFit/>
            </a:bodyPr>
            <a:lstStyle/>
            <a:p>
              <a:pPr lvl="0">
                <a:defRPr/>
              </a:pPr>
              <a:r>
                <a:rPr lang="ko-KR" altLang="en-US" sz="1000"/>
                <a:t>중랑구</a:t>
              </a:r>
            </a:p>
          </p:txBody>
        </p:sp>
      </p:grpSp>
      <p:sp>
        <p:nvSpPr>
          <p:cNvPr id="107" name="TextBox 72"/>
          <p:cNvSpPr txBox="1"/>
          <p:nvPr/>
        </p:nvSpPr>
        <p:spPr>
          <a:xfrm>
            <a:off x="1093476" y="5387164"/>
            <a:ext cx="190318" cy="812155"/>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endParaRPr kumimoji="0" lang="en-ID" sz="3600" b="1" i="0" u="none" strike="noStrike" kern="1200" cap="none" spc="0" normalizeH="0" baseline="0">
              <a:solidFill>
                <a:srgbClr val="5A6E8C"/>
              </a:solidFill>
              <a:latin typeface="Poppins Black"/>
              <a:cs typeface="Poppins Black"/>
            </a:endParaRPr>
          </a:p>
        </p:txBody>
      </p:sp>
      <p:grpSp>
        <p:nvGrpSpPr>
          <p:cNvPr id="108" name="Group 8"/>
          <p:cNvGrpSpPr/>
          <p:nvPr/>
        </p:nvGrpSpPr>
        <p:grpSpPr>
          <a:xfrm>
            <a:off x="1093476" y="5255180"/>
            <a:ext cx="9705085" cy="1047916"/>
            <a:chOff x="955139" y="1064973"/>
            <a:chExt cx="5140526" cy="833955"/>
          </a:xfrm>
        </p:grpSpPr>
        <p:sp>
          <p:nvSpPr>
            <p:cNvPr id="109" name="TextBox 69"/>
            <p:cNvSpPr txBox="1"/>
            <p:nvPr/>
          </p:nvSpPr>
          <p:spPr>
            <a:xfrm>
              <a:off x="1527586" y="1064973"/>
              <a:ext cx="4568079" cy="833955"/>
            </a:xfrm>
            <a:prstGeom prst="rect">
              <a:avLst/>
            </a:prstGeom>
            <a:noFill/>
          </p:spPr>
          <p:txBody>
            <a:bodyPr wrap="square">
              <a:spAutoFit/>
            </a:bodyPr>
            <a:lstStyle/>
            <a:p>
              <a:pPr marL="0" indent="0" defTabSz="914400" rtl="0" eaLnBrk="1" latinLnBrk="0" hangingPunct="1">
                <a:lnSpc>
                  <a:spcPct val="150000"/>
                </a:lnSpc>
                <a:spcBef>
                  <a:spcPct val="0"/>
                </a:spcBef>
                <a:spcAft>
                  <a:spcPts val="0"/>
                </a:spcAft>
                <a:buNone/>
                <a:defRPr/>
              </a:pPr>
              <a:r>
                <a:rPr kumimoji="0" lang="ko-KR" altLang="en-US" sz="1400" b="0" i="0" u="none" strike="noStrike" kern="1200" cap="none" spc="0" normalizeH="0" baseline="0" dirty="0">
                  <a:solidFill>
                    <a:srgbClr val="0D0D0D"/>
                  </a:solidFill>
                  <a:latin typeface="Pretendard"/>
                  <a:cs typeface="Poppins Light"/>
                </a:rPr>
                <a:t>강남의 경우 검거가 </a:t>
              </a:r>
              <a:r>
                <a:rPr kumimoji="0" lang="ko-KR" altLang="en-US" sz="1400" b="0" i="0" u="none" strike="noStrike" kern="1200" cap="none" spc="0" normalizeH="0" baseline="0" dirty="0" err="1">
                  <a:solidFill>
                    <a:srgbClr val="0D0D0D"/>
                  </a:solidFill>
                  <a:latin typeface="Pretendard"/>
                  <a:cs typeface="Poppins Light"/>
                </a:rPr>
                <a:t>높은곳을</a:t>
              </a:r>
              <a:r>
                <a:rPr kumimoji="0" lang="ko-KR" altLang="en-US" sz="1400" b="0" i="0" u="none" strike="noStrike" kern="1200" cap="none" spc="0" normalizeH="0" baseline="0" dirty="0">
                  <a:solidFill>
                    <a:srgbClr val="0D0D0D"/>
                  </a:solidFill>
                  <a:latin typeface="Pretendard"/>
                  <a:cs typeface="Poppins Light"/>
                </a:rPr>
                <a:t> 보면 강남의 </a:t>
              </a:r>
              <a:r>
                <a:rPr kumimoji="0" lang="ko-KR" altLang="en-US" sz="1400" b="0" i="0" u="none" strike="noStrike" kern="1200" cap="none" spc="0" normalizeH="0" baseline="0" dirty="0" err="1">
                  <a:solidFill>
                    <a:srgbClr val="0D0D0D"/>
                  </a:solidFill>
                  <a:latin typeface="Pretendard"/>
                  <a:cs typeface="Poppins Light"/>
                </a:rPr>
                <a:t>CCTV는</a:t>
              </a:r>
              <a:r>
                <a:rPr kumimoji="0" lang="ko-KR" altLang="en-US" sz="1400" b="0" i="0" u="none" strike="noStrike" kern="1200" cap="none" spc="0" normalizeH="0" baseline="0" dirty="0">
                  <a:solidFill>
                    <a:srgbClr val="0D0D0D"/>
                  </a:solidFill>
                  <a:latin typeface="Pretendard"/>
                  <a:cs typeface="Poppins Light"/>
                </a:rPr>
                <a:t> 역할을 잘하고 있다 본다. </a:t>
              </a:r>
              <a:r>
                <a:rPr kumimoji="0" lang="ko-KR" altLang="en-US" sz="1400" b="0" i="0" u="none" strike="noStrike" kern="1200" cap="none" spc="0" normalizeH="0" baseline="0" dirty="0" err="1">
                  <a:solidFill>
                    <a:srgbClr val="0D0D0D"/>
                  </a:solidFill>
                  <a:latin typeface="Pretendard"/>
                  <a:cs typeface="Poppins Light"/>
                </a:rPr>
                <a:t>CCTV의</a:t>
              </a:r>
              <a:r>
                <a:rPr kumimoji="0" lang="ko-KR" altLang="en-US" sz="1400" b="0" i="0" u="none" strike="noStrike" kern="1200" cap="none" spc="0" normalizeH="0" baseline="0" dirty="0">
                  <a:solidFill>
                    <a:srgbClr val="0D0D0D"/>
                  </a:solidFill>
                  <a:latin typeface="Pretendard"/>
                  <a:cs typeface="Poppins Light"/>
                </a:rPr>
                <a:t> 비해서 검거가 굉장히 </a:t>
              </a:r>
              <a:r>
                <a:rPr kumimoji="0" lang="ko-KR" altLang="en-US" sz="1400" b="0" i="0" u="none" strike="noStrike" kern="1200" cap="none" spc="0" normalizeH="0" baseline="0" dirty="0" err="1">
                  <a:solidFill>
                    <a:srgbClr val="0D0D0D"/>
                  </a:solidFill>
                  <a:latin typeface="Pretendard"/>
                  <a:cs typeface="Poppins Light"/>
                </a:rPr>
                <a:t>낮은편인</a:t>
              </a:r>
              <a:r>
                <a:rPr kumimoji="0" lang="ko-KR" altLang="en-US" sz="1400" b="0" i="0" u="none" strike="noStrike" kern="1200" cap="none" spc="0" normalizeH="0" baseline="0" dirty="0">
                  <a:solidFill>
                    <a:srgbClr val="0D0D0D"/>
                  </a:solidFill>
                  <a:latin typeface="Pretendard"/>
                  <a:cs typeface="Poppins Light"/>
                </a:rPr>
                <a:t> 곳도 존재하기 때문에, 추가적인 </a:t>
              </a:r>
              <a:r>
                <a:rPr kumimoji="0" lang="ko-KR" altLang="en-US" sz="1400" b="0" i="0" u="none" strike="noStrike" kern="1200" cap="none" spc="0" normalizeH="0" baseline="0" dirty="0" err="1">
                  <a:solidFill>
                    <a:srgbClr val="0D0D0D"/>
                  </a:solidFill>
                  <a:latin typeface="Pretendard"/>
                  <a:cs typeface="Poppins Light"/>
                </a:rPr>
                <a:t>CCTV가</a:t>
              </a:r>
              <a:r>
                <a:rPr kumimoji="0" lang="ko-KR" altLang="en-US" sz="1400" b="0" i="0" u="none" strike="noStrike" kern="1200" cap="none" spc="0" normalizeH="0" baseline="0" dirty="0">
                  <a:solidFill>
                    <a:srgbClr val="0D0D0D"/>
                  </a:solidFill>
                  <a:latin typeface="Pretendard"/>
                  <a:cs typeface="Poppins Light"/>
                </a:rPr>
                <a:t> 필요할 수도 있다. 종로구와 중구의 경우는 범죄 발생 건수가 많을 수도 있을 것이라 보인다</a:t>
              </a:r>
              <a:r>
                <a:rPr kumimoji="0" lang="en-US" altLang="ko-KR" sz="1400" b="0" i="0" u="none" strike="noStrike" kern="1200" cap="none" spc="0" normalizeH="0" baseline="0" dirty="0">
                  <a:solidFill>
                    <a:srgbClr val="0D0D0D"/>
                  </a:solidFill>
                  <a:latin typeface="Pretendard"/>
                  <a:cs typeface="Poppins Light"/>
                </a:rPr>
                <a:t>.</a:t>
              </a:r>
            </a:p>
          </p:txBody>
        </p:sp>
        <p:sp>
          <p:nvSpPr>
            <p:cNvPr id="110" name="TextBox 72"/>
            <p:cNvSpPr txBox="1"/>
            <p:nvPr/>
          </p:nvSpPr>
          <p:spPr>
            <a:xfrm>
              <a:off x="955139" y="1170008"/>
              <a:ext cx="184731" cy="64633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endParaRPr kumimoji="0" lang="en-ID" sz="3600" b="1" i="0" u="none" strike="noStrike" kern="1200" cap="none" spc="0" normalizeH="0" baseline="0">
                <a:solidFill>
                  <a:srgbClr val="5A6E8C"/>
                </a:solidFill>
                <a:latin typeface="Poppins Black"/>
                <a:cs typeface="Poppins Black"/>
              </a:endParaRPr>
            </a:p>
          </p:txBody>
        </p:sp>
      </p:grpSp>
      <p:grpSp>
        <p:nvGrpSpPr>
          <p:cNvPr id="111" name="그룹 77"/>
          <p:cNvGrpSpPr/>
          <p:nvPr/>
        </p:nvGrpSpPr>
        <p:grpSpPr>
          <a:xfrm>
            <a:off x="1119110" y="5352878"/>
            <a:ext cx="880725" cy="880725"/>
            <a:chOff x="1079880" y="5261653"/>
            <a:chExt cx="880725" cy="880725"/>
          </a:xfrm>
        </p:grpSpPr>
        <p:sp>
          <p:nvSpPr>
            <p:cNvPr id="112" name="Oval 13"/>
            <p:cNvSpPr/>
            <p:nvPr/>
          </p:nvSpPr>
          <p:spPr>
            <a:xfrm>
              <a:off x="1079880" y="5261653"/>
              <a:ext cx="880725" cy="880725"/>
            </a:xfrm>
            <a:prstGeom prst="ellipse">
              <a:avLst/>
            </a:prstGeom>
            <a:solidFill>
              <a:srgbClr val="E2ECEE">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US" sz="1800" b="0" i="0" u="none" strike="noStrike" kern="1200" cap="none" spc="0" normalizeH="0" baseline="0">
                <a:solidFill>
                  <a:srgbClr val="FFFFFF"/>
                </a:solidFill>
                <a:latin typeface="Pretendard"/>
                <a:ea typeface="Black Han Sans"/>
              </a:endParaRPr>
            </a:p>
          </p:txBody>
        </p:sp>
        <p:pic>
          <p:nvPicPr>
            <p:cNvPr id="113" name="그림 79"/>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a:latin typeface="+mj-ea"/>
                <a:ea typeface="+mj-ea"/>
              </a:rPr>
              <a:t>01</a:t>
            </a:r>
          </a:p>
        </p:txBody>
      </p:sp>
      <p:pic>
        <p:nvPicPr>
          <p:cNvPr id="3" name="그림 개체 틀 47"/>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485989" y="1549327"/>
            <a:ext cx="9360000" cy="3240000"/>
          </a:xfrm>
          <a:prstGeom prst="rect">
            <a:avLst/>
          </a:prstGeom>
        </p:spPr>
      </p:pic>
      <p:grpSp>
        <p:nvGrpSpPr>
          <p:cNvPr id="14" name="그룹 13"/>
          <p:cNvGrpSpPr/>
          <p:nvPr/>
        </p:nvGrpSpPr>
        <p:grpSpPr>
          <a:xfrm>
            <a:off x="2094884" y="4826689"/>
            <a:ext cx="8002231" cy="260906"/>
            <a:chOff x="2097334" y="4601012"/>
            <a:chExt cx="8002231" cy="260906"/>
          </a:xfrm>
        </p:grpSpPr>
        <p:sp>
          <p:nvSpPr>
            <p:cNvPr id="15" name="TextBox 14"/>
            <p:cNvSpPr txBox="1"/>
            <p:nvPr/>
          </p:nvSpPr>
          <p:spPr>
            <a:xfrm rot="19800000">
              <a:off x="2097334" y="4606711"/>
              <a:ext cx="516488" cy="246221"/>
            </a:xfrm>
            <a:prstGeom prst="rect">
              <a:avLst/>
            </a:prstGeom>
            <a:noFill/>
          </p:spPr>
          <p:txBody>
            <a:bodyPr wrap="none">
              <a:spAutoFit/>
            </a:bodyPr>
            <a:lstStyle/>
            <a:p>
              <a:pPr lvl="0">
                <a:defRPr/>
              </a:pPr>
              <a:r>
                <a:rPr lang="ko-KR" altLang="en-US" sz="1000"/>
                <a:t>강남구</a:t>
              </a:r>
            </a:p>
          </p:txBody>
        </p:sp>
        <p:sp>
          <p:nvSpPr>
            <p:cNvPr id="16" name="TextBox 15"/>
            <p:cNvSpPr txBox="1"/>
            <p:nvPr/>
          </p:nvSpPr>
          <p:spPr>
            <a:xfrm rot="19800000">
              <a:off x="2430708" y="4606710"/>
              <a:ext cx="516488" cy="246221"/>
            </a:xfrm>
            <a:prstGeom prst="rect">
              <a:avLst/>
            </a:prstGeom>
            <a:noFill/>
          </p:spPr>
          <p:txBody>
            <a:bodyPr wrap="none">
              <a:spAutoFit/>
            </a:bodyPr>
            <a:lstStyle/>
            <a:p>
              <a:pPr lvl="0">
                <a:defRPr/>
              </a:pPr>
              <a:r>
                <a:rPr lang="ko-KR" altLang="en-US" sz="1000"/>
                <a:t>강동구</a:t>
              </a:r>
            </a:p>
          </p:txBody>
        </p:sp>
        <p:sp>
          <p:nvSpPr>
            <p:cNvPr id="17" name="TextBox 16"/>
            <p:cNvSpPr txBox="1"/>
            <p:nvPr/>
          </p:nvSpPr>
          <p:spPr>
            <a:xfrm rot="19800000">
              <a:off x="2764082" y="4606709"/>
              <a:ext cx="516488" cy="246221"/>
            </a:xfrm>
            <a:prstGeom prst="rect">
              <a:avLst/>
            </a:prstGeom>
            <a:noFill/>
          </p:spPr>
          <p:txBody>
            <a:bodyPr wrap="none">
              <a:spAutoFit/>
            </a:bodyPr>
            <a:lstStyle/>
            <a:p>
              <a:pPr lvl="0">
                <a:defRPr/>
              </a:pPr>
              <a:r>
                <a:rPr lang="ko-KR" altLang="en-US" sz="1000"/>
                <a:t>강북구</a:t>
              </a:r>
            </a:p>
          </p:txBody>
        </p:sp>
        <p:sp>
          <p:nvSpPr>
            <p:cNvPr id="18" name="TextBox 17"/>
            <p:cNvSpPr txBox="1"/>
            <p:nvPr/>
          </p:nvSpPr>
          <p:spPr>
            <a:xfrm rot="19800000">
              <a:off x="3090834" y="4606709"/>
              <a:ext cx="516488" cy="246221"/>
            </a:xfrm>
            <a:prstGeom prst="rect">
              <a:avLst/>
            </a:prstGeom>
            <a:noFill/>
          </p:spPr>
          <p:txBody>
            <a:bodyPr wrap="none">
              <a:spAutoFit/>
            </a:bodyPr>
            <a:lstStyle/>
            <a:p>
              <a:pPr lvl="0">
                <a:defRPr/>
              </a:pPr>
              <a:r>
                <a:rPr lang="ko-KR" altLang="en-US" sz="1000"/>
                <a:t>강서구</a:t>
              </a:r>
            </a:p>
          </p:txBody>
        </p:sp>
        <p:sp>
          <p:nvSpPr>
            <p:cNvPr id="19" name="TextBox 18"/>
            <p:cNvSpPr txBox="1"/>
            <p:nvPr/>
          </p:nvSpPr>
          <p:spPr>
            <a:xfrm rot="19800000">
              <a:off x="3349078" y="4601016"/>
              <a:ext cx="516488" cy="246221"/>
            </a:xfrm>
            <a:prstGeom prst="rect">
              <a:avLst/>
            </a:prstGeom>
            <a:noFill/>
          </p:spPr>
          <p:txBody>
            <a:bodyPr wrap="none">
              <a:spAutoFit/>
            </a:bodyPr>
            <a:lstStyle/>
            <a:p>
              <a:pPr lvl="0">
                <a:defRPr/>
              </a:pPr>
              <a:r>
                <a:rPr lang="ko-KR" altLang="en-US" sz="1000"/>
                <a:t>관악구</a:t>
              </a:r>
            </a:p>
          </p:txBody>
        </p:sp>
        <p:sp>
          <p:nvSpPr>
            <p:cNvPr id="20" name="TextBox 19"/>
            <p:cNvSpPr txBox="1"/>
            <p:nvPr/>
          </p:nvSpPr>
          <p:spPr>
            <a:xfrm rot="19800000">
              <a:off x="3647582" y="4601015"/>
              <a:ext cx="516488" cy="246221"/>
            </a:xfrm>
            <a:prstGeom prst="rect">
              <a:avLst/>
            </a:prstGeom>
            <a:noFill/>
          </p:spPr>
          <p:txBody>
            <a:bodyPr wrap="none">
              <a:spAutoFit/>
            </a:bodyPr>
            <a:lstStyle/>
            <a:p>
              <a:pPr lvl="0">
                <a:defRPr/>
              </a:pPr>
              <a:r>
                <a:rPr lang="ko-KR" altLang="en-US" sz="1000"/>
                <a:t>광진구</a:t>
              </a:r>
            </a:p>
          </p:txBody>
        </p:sp>
        <p:sp>
          <p:nvSpPr>
            <p:cNvPr id="21" name="TextBox 20"/>
            <p:cNvSpPr txBox="1"/>
            <p:nvPr/>
          </p:nvSpPr>
          <p:spPr>
            <a:xfrm rot="19800000">
              <a:off x="3980956" y="4601014"/>
              <a:ext cx="516488" cy="246221"/>
            </a:xfrm>
            <a:prstGeom prst="rect">
              <a:avLst/>
            </a:prstGeom>
            <a:noFill/>
          </p:spPr>
          <p:txBody>
            <a:bodyPr wrap="none">
              <a:spAutoFit/>
            </a:bodyPr>
            <a:lstStyle/>
            <a:p>
              <a:pPr lvl="0">
                <a:defRPr/>
              </a:pPr>
              <a:r>
                <a:rPr lang="ko-KR" altLang="en-US" sz="1000"/>
                <a:t>구로구</a:t>
              </a:r>
            </a:p>
          </p:txBody>
        </p:sp>
        <p:sp>
          <p:nvSpPr>
            <p:cNvPr id="26" name="TextBox 25"/>
            <p:cNvSpPr txBox="1"/>
            <p:nvPr/>
          </p:nvSpPr>
          <p:spPr>
            <a:xfrm rot="19680000">
              <a:off x="4279460" y="4601014"/>
              <a:ext cx="516488" cy="246221"/>
            </a:xfrm>
            <a:prstGeom prst="rect">
              <a:avLst/>
            </a:prstGeom>
            <a:noFill/>
          </p:spPr>
          <p:txBody>
            <a:bodyPr wrap="none">
              <a:spAutoFit/>
            </a:bodyPr>
            <a:lstStyle/>
            <a:p>
              <a:pPr lvl="0">
                <a:defRPr/>
              </a:pPr>
              <a:r>
                <a:rPr lang="ko-KR" altLang="en-US" sz="1000"/>
                <a:t>금천구</a:t>
              </a:r>
            </a:p>
          </p:txBody>
        </p:sp>
        <p:sp>
          <p:nvSpPr>
            <p:cNvPr id="27" name="TextBox 26"/>
            <p:cNvSpPr txBox="1"/>
            <p:nvPr/>
          </p:nvSpPr>
          <p:spPr>
            <a:xfrm rot="19800000">
              <a:off x="4583178" y="4601014"/>
              <a:ext cx="516488" cy="246221"/>
            </a:xfrm>
            <a:prstGeom prst="rect">
              <a:avLst/>
            </a:prstGeom>
            <a:noFill/>
          </p:spPr>
          <p:txBody>
            <a:bodyPr wrap="none">
              <a:spAutoFit/>
            </a:bodyPr>
            <a:lstStyle/>
            <a:p>
              <a:pPr lvl="0">
                <a:defRPr/>
              </a:pPr>
              <a:r>
                <a:rPr lang="ko-KR" altLang="en-US" sz="1000"/>
                <a:t>노원구</a:t>
              </a:r>
            </a:p>
          </p:txBody>
        </p:sp>
        <p:sp>
          <p:nvSpPr>
            <p:cNvPr id="28" name="TextBox 27"/>
            <p:cNvSpPr txBox="1"/>
            <p:nvPr/>
          </p:nvSpPr>
          <p:spPr>
            <a:xfrm rot="19680000">
              <a:off x="6101157" y="4601012"/>
              <a:ext cx="627095" cy="246221"/>
            </a:xfrm>
            <a:prstGeom prst="rect">
              <a:avLst/>
            </a:prstGeom>
            <a:noFill/>
          </p:spPr>
          <p:txBody>
            <a:bodyPr wrap="none">
              <a:spAutoFit/>
            </a:bodyPr>
            <a:lstStyle/>
            <a:p>
              <a:pPr lvl="0">
                <a:defRPr/>
              </a:pPr>
              <a:r>
                <a:rPr lang="ko-KR" altLang="en-US" sz="1000"/>
                <a:t>서대문구</a:t>
              </a:r>
            </a:p>
          </p:txBody>
        </p:sp>
        <p:sp>
          <p:nvSpPr>
            <p:cNvPr id="29" name="TextBox 28"/>
            <p:cNvSpPr txBox="1"/>
            <p:nvPr/>
          </p:nvSpPr>
          <p:spPr>
            <a:xfrm rot="19800000">
              <a:off x="5827555" y="4601013"/>
              <a:ext cx="516488" cy="246221"/>
            </a:xfrm>
            <a:prstGeom prst="rect">
              <a:avLst/>
            </a:prstGeom>
            <a:noFill/>
          </p:spPr>
          <p:txBody>
            <a:bodyPr wrap="none">
              <a:spAutoFit/>
            </a:bodyPr>
            <a:lstStyle/>
            <a:p>
              <a:pPr lvl="0">
                <a:defRPr/>
              </a:pPr>
              <a:r>
                <a:rPr lang="ko-KR" altLang="en-US" sz="1000"/>
                <a:t>마포구</a:t>
              </a:r>
            </a:p>
          </p:txBody>
        </p:sp>
        <p:sp>
          <p:nvSpPr>
            <p:cNvPr id="30" name="TextBox 29"/>
            <p:cNvSpPr txBox="1"/>
            <p:nvPr/>
          </p:nvSpPr>
          <p:spPr>
            <a:xfrm rot="19800000">
              <a:off x="5516918" y="4601013"/>
              <a:ext cx="516488" cy="246221"/>
            </a:xfrm>
            <a:prstGeom prst="rect">
              <a:avLst/>
            </a:prstGeom>
            <a:noFill/>
          </p:spPr>
          <p:txBody>
            <a:bodyPr wrap="none">
              <a:spAutoFit/>
            </a:bodyPr>
            <a:lstStyle/>
            <a:p>
              <a:pPr lvl="0">
                <a:defRPr/>
              </a:pPr>
              <a:r>
                <a:rPr lang="ko-KR" altLang="en-US" sz="1000"/>
                <a:t>동작구</a:t>
              </a:r>
            </a:p>
          </p:txBody>
        </p:sp>
        <p:sp>
          <p:nvSpPr>
            <p:cNvPr id="31" name="TextBox 30"/>
            <p:cNvSpPr txBox="1"/>
            <p:nvPr/>
          </p:nvSpPr>
          <p:spPr>
            <a:xfrm rot="19680000">
              <a:off x="5154952" y="4601013"/>
              <a:ext cx="627095" cy="246221"/>
            </a:xfrm>
            <a:prstGeom prst="rect">
              <a:avLst/>
            </a:prstGeom>
            <a:noFill/>
          </p:spPr>
          <p:txBody>
            <a:bodyPr wrap="none">
              <a:spAutoFit/>
            </a:bodyPr>
            <a:lstStyle/>
            <a:p>
              <a:pPr lvl="0">
                <a:defRPr/>
              </a:pPr>
              <a:r>
                <a:rPr lang="ko-KR" altLang="en-US" sz="1000"/>
                <a:t>동대문구</a:t>
              </a:r>
            </a:p>
          </p:txBody>
        </p:sp>
        <p:sp>
          <p:nvSpPr>
            <p:cNvPr id="32" name="TextBox 31"/>
            <p:cNvSpPr txBox="1"/>
            <p:nvPr/>
          </p:nvSpPr>
          <p:spPr>
            <a:xfrm rot="19800000">
              <a:off x="4899326" y="4601014"/>
              <a:ext cx="516488" cy="246221"/>
            </a:xfrm>
            <a:prstGeom prst="rect">
              <a:avLst/>
            </a:prstGeom>
            <a:noFill/>
          </p:spPr>
          <p:txBody>
            <a:bodyPr wrap="none">
              <a:spAutoFit/>
            </a:bodyPr>
            <a:lstStyle/>
            <a:p>
              <a:pPr lvl="0">
                <a:defRPr/>
              </a:pPr>
              <a:r>
                <a:rPr lang="ko-KR" altLang="en-US" sz="1000"/>
                <a:t>노원구</a:t>
              </a:r>
            </a:p>
          </p:txBody>
        </p:sp>
        <p:sp>
          <p:nvSpPr>
            <p:cNvPr id="35" name="TextBox 34"/>
            <p:cNvSpPr txBox="1"/>
            <p:nvPr/>
          </p:nvSpPr>
          <p:spPr>
            <a:xfrm rot="19800000">
              <a:off x="7060550" y="4601012"/>
              <a:ext cx="516488" cy="246221"/>
            </a:xfrm>
            <a:prstGeom prst="rect">
              <a:avLst/>
            </a:prstGeom>
            <a:noFill/>
          </p:spPr>
          <p:txBody>
            <a:bodyPr wrap="none">
              <a:spAutoFit/>
            </a:bodyPr>
            <a:lstStyle/>
            <a:p>
              <a:pPr lvl="0">
                <a:defRPr/>
              </a:pPr>
              <a:r>
                <a:rPr lang="ko-KR" altLang="en-US" sz="1000"/>
                <a:t>성북구</a:t>
              </a:r>
            </a:p>
          </p:txBody>
        </p:sp>
        <p:sp>
          <p:nvSpPr>
            <p:cNvPr id="36" name="TextBox 35"/>
            <p:cNvSpPr txBox="1"/>
            <p:nvPr/>
          </p:nvSpPr>
          <p:spPr>
            <a:xfrm rot="19800000">
              <a:off x="6469368" y="4603867"/>
              <a:ext cx="516488" cy="246221"/>
            </a:xfrm>
            <a:prstGeom prst="rect">
              <a:avLst/>
            </a:prstGeom>
            <a:noFill/>
          </p:spPr>
          <p:txBody>
            <a:bodyPr wrap="none">
              <a:spAutoFit/>
            </a:bodyPr>
            <a:lstStyle/>
            <a:p>
              <a:pPr lvl="0">
                <a:defRPr/>
              </a:pPr>
              <a:r>
                <a:rPr lang="ko-KR" altLang="en-US" sz="1000"/>
                <a:t>서초구</a:t>
              </a:r>
            </a:p>
          </p:txBody>
        </p:sp>
        <p:sp>
          <p:nvSpPr>
            <p:cNvPr id="37" name="TextBox 36"/>
            <p:cNvSpPr txBox="1"/>
            <p:nvPr/>
          </p:nvSpPr>
          <p:spPr>
            <a:xfrm rot="19800000">
              <a:off x="6788453" y="4603545"/>
              <a:ext cx="516488" cy="246221"/>
            </a:xfrm>
            <a:prstGeom prst="rect">
              <a:avLst/>
            </a:prstGeom>
            <a:noFill/>
          </p:spPr>
          <p:txBody>
            <a:bodyPr wrap="none">
              <a:spAutoFit/>
            </a:bodyPr>
            <a:lstStyle/>
            <a:p>
              <a:pPr lvl="0">
                <a:defRPr/>
              </a:pPr>
              <a:r>
                <a:rPr lang="ko-KR" altLang="en-US" sz="1000"/>
                <a:t>성동구</a:t>
              </a:r>
            </a:p>
          </p:txBody>
        </p:sp>
        <p:sp>
          <p:nvSpPr>
            <p:cNvPr id="38" name="TextBox 37"/>
            <p:cNvSpPr txBox="1"/>
            <p:nvPr/>
          </p:nvSpPr>
          <p:spPr>
            <a:xfrm rot="19800000">
              <a:off x="7398184" y="4606709"/>
              <a:ext cx="516488" cy="246221"/>
            </a:xfrm>
            <a:prstGeom prst="rect">
              <a:avLst/>
            </a:prstGeom>
            <a:noFill/>
          </p:spPr>
          <p:txBody>
            <a:bodyPr wrap="none">
              <a:spAutoFit/>
            </a:bodyPr>
            <a:lstStyle/>
            <a:p>
              <a:pPr lvl="0">
                <a:defRPr/>
              </a:pPr>
              <a:r>
                <a:rPr lang="ko-KR" altLang="en-US" sz="1000"/>
                <a:t>송파구</a:t>
              </a:r>
            </a:p>
          </p:txBody>
        </p:sp>
        <p:sp>
          <p:nvSpPr>
            <p:cNvPr id="39" name="TextBox 38"/>
            <p:cNvSpPr txBox="1"/>
            <p:nvPr/>
          </p:nvSpPr>
          <p:spPr>
            <a:xfrm rot="19800000">
              <a:off x="7696688" y="4615697"/>
              <a:ext cx="516488" cy="246221"/>
            </a:xfrm>
            <a:prstGeom prst="rect">
              <a:avLst/>
            </a:prstGeom>
            <a:noFill/>
          </p:spPr>
          <p:txBody>
            <a:bodyPr wrap="none">
              <a:spAutoFit/>
            </a:bodyPr>
            <a:lstStyle/>
            <a:p>
              <a:pPr lvl="0">
                <a:defRPr/>
              </a:pPr>
              <a:r>
                <a:rPr lang="ko-KR" altLang="en-US" sz="1000"/>
                <a:t>양천구</a:t>
              </a:r>
            </a:p>
          </p:txBody>
        </p:sp>
        <p:sp>
          <p:nvSpPr>
            <p:cNvPr id="40" name="TextBox 39"/>
            <p:cNvSpPr txBox="1"/>
            <p:nvPr/>
          </p:nvSpPr>
          <p:spPr>
            <a:xfrm rot="19680000">
              <a:off x="7960907" y="4601012"/>
              <a:ext cx="627095" cy="246221"/>
            </a:xfrm>
            <a:prstGeom prst="rect">
              <a:avLst/>
            </a:prstGeom>
            <a:noFill/>
          </p:spPr>
          <p:txBody>
            <a:bodyPr wrap="none">
              <a:spAutoFit/>
            </a:bodyPr>
            <a:lstStyle/>
            <a:p>
              <a:pPr lvl="0">
                <a:defRPr/>
              </a:pPr>
              <a:r>
                <a:rPr lang="ko-KR" altLang="en-US" sz="1000"/>
                <a:t>영등포구</a:t>
              </a:r>
            </a:p>
          </p:txBody>
        </p:sp>
        <p:sp>
          <p:nvSpPr>
            <p:cNvPr id="41" name="TextBox 40"/>
            <p:cNvSpPr txBox="1"/>
            <p:nvPr/>
          </p:nvSpPr>
          <p:spPr>
            <a:xfrm rot="19800000">
              <a:off x="8335732" y="4606709"/>
              <a:ext cx="516488" cy="246221"/>
            </a:xfrm>
            <a:prstGeom prst="rect">
              <a:avLst/>
            </a:prstGeom>
            <a:noFill/>
          </p:spPr>
          <p:txBody>
            <a:bodyPr wrap="none">
              <a:spAutoFit/>
            </a:bodyPr>
            <a:lstStyle/>
            <a:p>
              <a:pPr lvl="0">
                <a:defRPr/>
              </a:pPr>
              <a:r>
                <a:rPr lang="ko-KR" altLang="en-US" sz="1000"/>
                <a:t>용산구</a:t>
              </a:r>
            </a:p>
          </p:txBody>
        </p:sp>
        <p:sp>
          <p:nvSpPr>
            <p:cNvPr id="42" name="TextBox 41"/>
            <p:cNvSpPr txBox="1"/>
            <p:nvPr/>
          </p:nvSpPr>
          <p:spPr>
            <a:xfrm rot="19800000">
              <a:off x="8641246" y="4611934"/>
              <a:ext cx="516488" cy="246221"/>
            </a:xfrm>
            <a:prstGeom prst="rect">
              <a:avLst/>
            </a:prstGeom>
            <a:noFill/>
          </p:spPr>
          <p:txBody>
            <a:bodyPr wrap="none">
              <a:spAutoFit/>
            </a:bodyPr>
            <a:lstStyle/>
            <a:p>
              <a:pPr lvl="0">
                <a:defRPr/>
              </a:pPr>
              <a:r>
                <a:rPr lang="ko-KR" altLang="en-US" sz="1000"/>
                <a:t>은평구</a:t>
              </a:r>
            </a:p>
          </p:txBody>
        </p:sp>
        <p:sp>
          <p:nvSpPr>
            <p:cNvPr id="43" name="TextBox 42"/>
            <p:cNvSpPr txBox="1"/>
            <p:nvPr/>
          </p:nvSpPr>
          <p:spPr>
            <a:xfrm rot="19800000">
              <a:off x="8949391" y="4611933"/>
              <a:ext cx="516488" cy="246221"/>
            </a:xfrm>
            <a:prstGeom prst="rect">
              <a:avLst/>
            </a:prstGeom>
            <a:noFill/>
          </p:spPr>
          <p:txBody>
            <a:bodyPr wrap="none">
              <a:spAutoFit/>
            </a:bodyPr>
            <a:lstStyle/>
            <a:p>
              <a:pPr lvl="0">
                <a:defRPr/>
              </a:pPr>
              <a:r>
                <a:rPr lang="ko-KR" altLang="en-US" sz="1000"/>
                <a:t>종로구</a:t>
              </a:r>
            </a:p>
          </p:txBody>
        </p:sp>
        <p:sp>
          <p:nvSpPr>
            <p:cNvPr id="44" name="TextBox 43"/>
            <p:cNvSpPr txBox="1"/>
            <p:nvPr/>
          </p:nvSpPr>
          <p:spPr>
            <a:xfrm rot="19800000">
              <a:off x="9321586" y="4611932"/>
              <a:ext cx="405880" cy="246221"/>
            </a:xfrm>
            <a:prstGeom prst="rect">
              <a:avLst/>
            </a:prstGeom>
            <a:noFill/>
          </p:spPr>
          <p:txBody>
            <a:bodyPr wrap="none">
              <a:spAutoFit/>
            </a:bodyPr>
            <a:lstStyle/>
            <a:p>
              <a:pPr lvl="0">
                <a:defRPr/>
              </a:pPr>
              <a:r>
                <a:rPr lang="ko-KR" altLang="en-US" sz="1000"/>
                <a:t>중구</a:t>
              </a:r>
            </a:p>
          </p:txBody>
        </p:sp>
        <p:sp>
          <p:nvSpPr>
            <p:cNvPr id="45" name="TextBox 44"/>
            <p:cNvSpPr txBox="1"/>
            <p:nvPr/>
          </p:nvSpPr>
          <p:spPr>
            <a:xfrm rot="19800000">
              <a:off x="9583077" y="4611931"/>
              <a:ext cx="516488" cy="246221"/>
            </a:xfrm>
            <a:prstGeom prst="rect">
              <a:avLst/>
            </a:prstGeom>
            <a:noFill/>
          </p:spPr>
          <p:txBody>
            <a:bodyPr wrap="none">
              <a:spAutoFit/>
            </a:bodyPr>
            <a:lstStyle/>
            <a:p>
              <a:pPr lvl="0">
                <a:defRPr/>
              </a:pPr>
              <a:r>
                <a:rPr lang="ko-KR" altLang="en-US" sz="1000"/>
                <a:t>중랑구</a:t>
              </a:r>
            </a:p>
          </p:txBody>
        </p:sp>
      </p:grpSp>
      <p:sp>
        <p:nvSpPr>
          <p:cNvPr id="80" name="직사각형 79"/>
          <p:cNvSpPr/>
          <p:nvPr/>
        </p:nvSpPr>
        <p:spPr>
          <a:xfrm>
            <a:off x="1194487" y="655052"/>
            <a:ext cx="1614616"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FFFFFF"/>
              </a:solidFill>
              <a:latin typeface="+mj-ea"/>
              <a:ea typeface="+mj-ea"/>
            </a:endParaRPr>
          </a:p>
        </p:txBody>
      </p:sp>
      <p:sp>
        <p:nvSpPr>
          <p:cNvPr id="81" name="텍스트 개체 틀 102"/>
          <p:cNvSpPr txBox="1"/>
          <p:nvPr/>
        </p:nvSpPr>
        <p:spPr>
          <a:xfrm>
            <a:off x="914051" y="596381"/>
            <a:ext cx="8639618"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909638" rtl="0" eaLnBrk="1" latinLnBrk="0" hangingPunct="1">
              <a:lnSpc>
                <a:spcPct val="100000"/>
              </a:lnSpc>
              <a:spcBef>
                <a:spcPct val="0"/>
              </a:spcBef>
              <a:spcAft>
                <a:spcPts val="0"/>
              </a:spcAft>
              <a:buNone/>
              <a:defRPr/>
            </a:pPr>
            <a:r>
              <a:rPr kumimoji="0" lang="en-US" altLang="ko-KR" sz="4400" b="0" i="0" u="none" strike="noStrike" kern="1200" cap="none" spc="0" normalizeH="0" baseline="0">
                <a:solidFill>
                  <a:srgbClr val="FFFFFF"/>
                </a:solidFill>
                <a:latin typeface="+mj-lt"/>
                <a:ea typeface="+mj-ea"/>
                <a:cs typeface="Poppins"/>
              </a:rPr>
              <a:t>CCTV</a:t>
            </a:r>
            <a:r>
              <a:rPr kumimoji="0" lang="ko-KR" altLang="en-US" sz="4400" b="0" i="0" u="none" strike="noStrike" kern="1200" cap="none" spc="0" normalizeH="0" baseline="0">
                <a:solidFill>
                  <a:srgbClr val="000000"/>
                </a:solidFill>
                <a:latin typeface="+mj-lt"/>
                <a:ea typeface="+mj-ea"/>
                <a:cs typeface="Poppins"/>
              </a:rPr>
              <a:t> 운영대수와 각 범죄 </a:t>
            </a:r>
            <a:r>
              <a:rPr kumimoji="0" lang="ko-KR" altLang="en-US" sz="4400" b="0" i="0" u="none" strike="noStrike" kern="1200" cap="none" spc="0" normalizeH="0" baseline="0">
                <a:solidFill>
                  <a:srgbClr val="AD6E6B"/>
                </a:solidFill>
                <a:latin typeface="+mj-lt"/>
                <a:ea typeface="+mj-ea"/>
                <a:cs typeface="Poppins"/>
              </a:rPr>
              <a:t>발생</a:t>
            </a:r>
            <a:r>
              <a:rPr kumimoji="0" lang="ko-KR" altLang="en-US" sz="4400" b="0" i="0" u="none" strike="noStrike" kern="1200" cap="none" spc="0" normalizeH="0" baseline="0">
                <a:solidFill>
                  <a:srgbClr val="000000"/>
                </a:solidFill>
                <a:latin typeface="+mj-lt"/>
                <a:ea typeface="+mj-ea"/>
                <a:cs typeface="Poppins"/>
              </a:rPr>
              <a:t> 비교</a:t>
            </a:r>
          </a:p>
        </p:txBody>
      </p:sp>
      <p:sp>
        <p:nvSpPr>
          <p:cNvPr id="82"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83"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84" name="TextBox 83"/>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85"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86" name="TextBox 72"/>
          <p:cNvSpPr txBox="1"/>
          <p:nvPr/>
        </p:nvSpPr>
        <p:spPr>
          <a:xfrm>
            <a:off x="1093476" y="5387164"/>
            <a:ext cx="190318" cy="812155"/>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endParaRPr kumimoji="0" lang="en-ID" sz="3600" b="1" i="0" u="none" strike="noStrike" kern="1200" cap="none" spc="0" normalizeH="0" baseline="0">
              <a:solidFill>
                <a:srgbClr val="5A6E8C"/>
              </a:solidFill>
              <a:latin typeface="Poppins Black"/>
              <a:cs typeface="Poppins Black"/>
            </a:endParaRPr>
          </a:p>
        </p:txBody>
      </p:sp>
      <p:grpSp>
        <p:nvGrpSpPr>
          <p:cNvPr id="87" name="Group 8"/>
          <p:cNvGrpSpPr/>
          <p:nvPr/>
        </p:nvGrpSpPr>
        <p:grpSpPr>
          <a:xfrm>
            <a:off x="1093476" y="5387162"/>
            <a:ext cx="9755052" cy="812154"/>
            <a:chOff x="955139" y="1170008"/>
            <a:chExt cx="5166992" cy="646331"/>
          </a:xfrm>
        </p:grpSpPr>
        <p:sp>
          <p:nvSpPr>
            <p:cNvPr id="88" name="TextBox 69"/>
            <p:cNvSpPr txBox="1"/>
            <p:nvPr/>
          </p:nvSpPr>
          <p:spPr>
            <a:xfrm>
              <a:off x="1554052" y="1201854"/>
              <a:ext cx="4568079" cy="576228"/>
            </a:xfrm>
            <a:prstGeom prst="rect">
              <a:avLst/>
            </a:prstGeom>
            <a:noFill/>
          </p:spPr>
          <p:txBody>
            <a:bodyPr wrap="square">
              <a:spAutoFit/>
            </a:bodyPr>
            <a:lstStyle/>
            <a:p>
              <a:pPr marL="0" indent="0" algn="l" defTabSz="914400" rtl="0" eaLnBrk="1" latinLnBrk="0" hangingPunct="1">
                <a:lnSpc>
                  <a:spcPct val="150000"/>
                </a:lnSpc>
                <a:spcBef>
                  <a:spcPct val="0"/>
                </a:spcBef>
                <a:spcAft>
                  <a:spcPts val="0"/>
                </a:spcAft>
                <a:buNone/>
                <a:defRPr/>
              </a:pPr>
              <a:r>
                <a:rPr kumimoji="0" lang="ko-KR" altLang="en-US" sz="1400" b="0" i="0" u="none" strike="noStrike" kern="1200" cap="none" spc="0" normalizeH="0" baseline="0" dirty="0" err="1">
                  <a:solidFill>
                    <a:srgbClr val="0D0D0D"/>
                  </a:solidFill>
                  <a:latin typeface="Pretendard"/>
                  <a:cs typeface="Poppins Light"/>
                </a:rPr>
                <a:t>CCTV는</a:t>
              </a:r>
              <a:r>
                <a:rPr kumimoji="0" lang="ko-KR" altLang="en-US" sz="1400" b="0" i="0" u="none" strike="noStrike" kern="1200" cap="none" spc="0" normalizeH="0" baseline="0" dirty="0">
                  <a:solidFill>
                    <a:srgbClr val="0D0D0D"/>
                  </a:solidFill>
                  <a:latin typeface="Pretendard"/>
                  <a:cs typeface="Poppins Light"/>
                </a:rPr>
                <a:t> 검거에는 어느정도 효과가 있었으나, 범죄 예방에는 효과적이지 못했다. </a:t>
              </a:r>
              <a:r>
                <a:rPr kumimoji="0" lang="ko-KR" altLang="en-US" sz="1400" b="0" i="0" u="none" strike="noStrike" kern="1200" cap="none" spc="0" normalizeH="0" baseline="0" dirty="0" err="1">
                  <a:solidFill>
                    <a:srgbClr val="0D0D0D"/>
                  </a:solidFill>
                  <a:latin typeface="Pretendard"/>
                  <a:cs typeface="Poppins Light"/>
                </a:rPr>
                <a:t>CCTV가</a:t>
              </a:r>
              <a:r>
                <a:rPr kumimoji="0" lang="ko-KR" altLang="en-US" sz="1400" b="0" i="0" u="none" strike="noStrike" kern="1200" cap="none" spc="0" normalizeH="0" baseline="0" dirty="0">
                  <a:solidFill>
                    <a:srgbClr val="0D0D0D"/>
                  </a:solidFill>
                  <a:latin typeface="Pretendard"/>
                  <a:cs typeface="Poppins Light"/>
                </a:rPr>
                <a:t> 많은 지역임에도</a:t>
              </a:r>
            </a:p>
            <a:p>
              <a:pPr marL="0" indent="0" algn="l" defTabSz="914400" rtl="0" eaLnBrk="1" latinLnBrk="0" hangingPunct="1">
                <a:lnSpc>
                  <a:spcPct val="150000"/>
                </a:lnSpc>
                <a:spcBef>
                  <a:spcPct val="0"/>
                </a:spcBef>
                <a:spcAft>
                  <a:spcPts val="0"/>
                </a:spcAft>
                <a:buNone/>
                <a:defRPr/>
              </a:pPr>
              <a:r>
                <a:rPr kumimoji="0" lang="ko-KR" altLang="en-US" sz="1400" b="0" i="0" u="none" strike="noStrike" kern="1200" cap="none" spc="0" normalizeH="0" baseline="0" dirty="0">
                  <a:solidFill>
                    <a:srgbClr val="0D0D0D"/>
                  </a:solidFill>
                  <a:latin typeface="Pretendard"/>
                  <a:cs typeface="Poppins Light"/>
                </a:rPr>
                <a:t>범죄 발생이 많이 일어나거나, </a:t>
              </a:r>
              <a:r>
                <a:rPr kumimoji="0" lang="ko-KR" altLang="en-US" sz="1400" b="0" i="0" u="none" strike="noStrike" kern="1200" cap="none" spc="0" normalizeH="0" baseline="0" dirty="0" err="1">
                  <a:solidFill>
                    <a:srgbClr val="0D0D0D"/>
                  </a:solidFill>
                  <a:latin typeface="Pretendard"/>
                  <a:cs typeface="Poppins Light"/>
                </a:rPr>
                <a:t>CCTV가</a:t>
              </a:r>
              <a:r>
                <a:rPr kumimoji="0" lang="ko-KR" altLang="en-US" sz="1400" b="0" i="0" u="none" strike="noStrike" kern="1200" cap="none" spc="0" normalizeH="0" baseline="0" dirty="0">
                  <a:solidFill>
                    <a:srgbClr val="0D0D0D"/>
                  </a:solidFill>
                  <a:latin typeface="Pretendard"/>
                  <a:cs typeface="Poppins Light"/>
                </a:rPr>
                <a:t> 너무 적다고 범죄의 발생이 기하급수적으로 늘어나는 것도 아니다.</a:t>
              </a:r>
            </a:p>
          </p:txBody>
        </p:sp>
        <p:sp>
          <p:nvSpPr>
            <p:cNvPr id="89" name="TextBox 72"/>
            <p:cNvSpPr txBox="1"/>
            <p:nvPr/>
          </p:nvSpPr>
          <p:spPr>
            <a:xfrm>
              <a:off x="955139" y="1170008"/>
              <a:ext cx="184731" cy="64633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endParaRPr kumimoji="0" lang="en-ID" sz="3600" b="1" i="0" u="none" strike="noStrike" kern="1200" cap="none" spc="0" normalizeH="0" baseline="0">
                <a:solidFill>
                  <a:srgbClr val="5A6E8C"/>
                </a:solidFill>
                <a:latin typeface="Poppins Black"/>
                <a:cs typeface="Poppins Black"/>
              </a:endParaRPr>
            </a:p>
          </p:txBody>
        </p:sp>
      </p:grpSp>
      <p:grpSp>
        <p:nvGrpSpPr>
          <p:cNvPr id="90" name="그룹 77"/>
          <p:cNvGrpSpPr/>
          <p:nvPr/>
        </p:nvGrpSpPr>
        <p:grpSpPr>
          <a:xfrm>
            <a:off x="1119110" y="5352878"/>
            <a:ext cx="880725" cy="880725"/>
            <a:chOff x="1079880" y="5261653"/>
            <a:chExt cx="880725" cy="880725"/>
          </a:xfrm>
        </p:grpSpPr>
        <p:sp>
          <p:nvSpPr>
            <p:cNvPr id="91" name="Oval 13"/>
            <p:cNvSpPr/>
            <p:nvPr/>
          </p:nvSpPr>
          <p:spPr>
            <a:xfrm>
              <a:off x="1079880" y="5261653"/>
              <a:ext cx="880725" cy="880725"/>
            </a:xfrm>
            <a:prstGeom prst="ellipse">
              <a:avLst/>
            </a:prstGeom>
            <a:solidFill>
              <a:srgbClr val="E2ECEE">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US" sz="1800" b="0" i="0" u="none" strike="noStrike" kern="1200" cap="none" spc="0" normalizeH="0" baseline="0">
                <a:solidFill>
                  <a:srgbClr val="FFFFFF"/>
                </a:solidFill>
                <a:latin typeface="Pretendard"/>
                <a:ea typeface="Black Han Sans"/>
              </a:endParaRPr>
            </a:p>
          </p:txBody>
        </p:sp>
        <p:pic>
          <p:nvPicPr>
            <p:cNvPr id="92" name="그림 79"/>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p:cNvSpPr/>
          <p:nvPr/>
        </p:nvSpPr>
        <p:spPr>
          <a:xfrm>
            <a:off x="3412172" y="655052"/>
            <a:ext cx="2881536" cy="605613"/>
          </a:xfrm>
          <a:prstGeom prst="rect">
            <a:avLst/>
          </a:prstGeom>
          <a:solidFill>
            <a:srgbClr val="FFD743"/>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개체 틀 47"/>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640883" y="1532853"/>
            <a:ext cx="9150685" cy="3221804"/>
          </a:xfrm>
          <a:prstGeom prst="rect">
            <a:avLst/>
          </a:prstGeom>
        </p:spPr>
      </p:pic>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a:latin typeface="+mj-ea"/>
                <a:ea typeface="+mj-ea"/>
              </a:rPr>
              <a:t>01</a:t>
            </a:r>
          </a:p>
        </p:txBody>
      </p:sp>
      <p:sp>
        <p:nvSpPr>
          <p:cNvPr id="55" name="직사각형 54"/>
          <p:cNvSpPr/>
          <p:nvPr/>
        </p:nvSpPr>
        <p:spPr>
          <a:xfrm>
            <a:off x="1194487" y="655052"/>
            <a:ext cx="1614616"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FFFFFF"/>
              </a:solidFill>
              <a:latin typeface="+mj-ea"/>
              <a:ea typeface="+mj-ea"/>
            </a:endParaRPr>
          </a:p>
        </p:txBody>
      </p:sp>
      <p:sp>
        <p:nvSpPr>
          <p:cNvPr id="60" name="텍스트 개체 틀 102"/>
          <p:cNvSpPr txBox="1"/>
          <p:nvPr/>
        </p:nvSpPr>
        <p:spPr>
          <a:xfrm>
            <a:off x="1153347" y="608151"/>
            <a:ext cx="9877517"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400" rtl="0" eaLnBrk="1" latinLnBrk="0" hangingPunct="1">
              <a:lnSpc>
                <a:spcPct val="100000"/>
              </a:lnSpc>
              <a:spcBef>
                <a:spcPct val="0"/>
              </a:spcBef>
              <a:spcAft>
                <a:spcPts val="0"/>
              </a:spcAft>
              <a:buNone/>
              <a:defRPr/>
            </a:pPr>
            <a:r>
              <a:rPr kumimoji="0" lang="en-US" altLang="ko-KR" sz="4400" b="0" i="0" u="none" strike="noStrike" kern="1200" cap="none" spc="0" normalizeH="0" baseline="0">
                <a:solidFill>
                  <a:srgbClr val="FFFFFF"/>
                </a:solidFill>
                <a:latin typeface="Pretendard SemiBold"/>
                <a:ea typeface="Pretendard SemiBold"/>
                <a:cs typeface="Pretendard SemiBold"/>
              </a:rPr>
              <a:t>CCTV</a:t>
            </a:r>
            <a:r>
              <a:rPr kumimoji="0" lang="ko-KR" altLang="en-US" sz="4400" b="0" i="0" u="none" strike="noStrike" kern="1200" cap="none" spc="0" normalizeH="0" baseline="0">
                <a:solidFill>
                  <a:srgbClr val="000000"/>
                </a:solidFill>
                <a:latin typeface="Pretendard SemiBold"/>
                <a:ea typeface="Pretendard SemiBold"/>
                <a:cs typeface="Pretendard SemiBold"/>
              </a:rPr>
              <a:t>와 생활인구평균 범죄 발생 비교</a:t>
            </a:r>
          </a:p>
        </p:txBody>
      </p:sp>
      <p:sp>
        <p:nvSpPr>
          <p:cNvPr id="64"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6"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7" name="TextBox 66"/>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68"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73" name="TextBox 72"/>
          <p:cNvSpPr txBox="1"/>
          <p:nvPr/>
        </p:nvSpPr>
        <p:spPr>
          <a:xfrm>
            <a:off x="1093476" y="5387164"/>
            <a:ext cx="190318" cy="812155"/>
          </a:xfrm>
          <a:prstGeom prst="rect">
            <a:avLst/>
          </a:prstGeom>
          <a:noFill/>
        </p:spPr>
        <p:txBody>
          <a:bodyPr wrap="none">
            <a:spAutoFit/>
          </a:bodyPr>
          <a:lstStyle/>
          <a:p>
            <a:pPr lvl="0">
              <a:defRPr/>
            </a:pPr>
            <a:endParaRPr lang="en-ID" sz="3600" b="1">
              <a:solidFill>
                <a:schemeClr val="accent4"/>
              </a:solidFill>
              <a:latin typeface="Poppins Black"/>
              <a:cs typeface="Poppins Black"/>
            </a:endParaRPr>
          </a:p>
        </p:txBody>
      </p:sp>
      <p:grpSp>
        <p:nvGrpSpPr>
          <p:cNvPr id="4" name="그룹 3"/>
          <p:cNvGrpSpPr/>
          <p:nvPr/>
        </p:nvGrpSpPr>
        <p:grpSpPr>
          <a:xfrm>
            <a:off x="2201978" y="4801977"/>
            <a:ext cx="8002231" cy="260906"/>
            <a:chOff x="2097334" y="4601012"/>
            <a:chExt cx="8002231" cy="260906"/>
          </a:xfrm>
        </p:grpSpPr>
        <p:sp>
          <p:nvSpPr>
            <p:cNvPr id="5" name="TextBox 4"/>
            <p:cNvSpPr txBox="1"/>
            <p:nvPr/>
          </p:nvSpPr>
          <p:spPr>
            <a:xfrm rot="19800000">
              <a:off x="2097334" y="4606711"/>
              <a:ext cx="516488" cy="246221"/>
            </a:xfrm>
            <a:prstGeom prst="rect">
              <a:avLst/>
            </a:prstGeom>
            <a:noFill/>
          </p:spPr>
          <p:txBody>
            <a:bodyPr wrap="none">
              <a:spAutoFit/>
            </a:bodyPr>
            <a:lstStyle/>
            <a:p>
              <a:pPr lvl="0">
                <a:defRPr/>
              </a:pPr>
              <a:r>
                <a:rPr lang="ko-KR" altLang="en-US" sz="1000"/>
                <a:t>강남구</a:t>
              </a:r>
            </a:p>
          </p:txBody>
        </p:sp>
        <p:sp>
          <p:nvSpPr>
            <p:cNvPr id="7" name="TextBox 6"/>
            <p:cNvSpPr txBox="1"/>
            <p:nvPr/>
          </p:nvSpPr>
          <p:spPr>
            <a:xfrm rot="19800000">
              <a:off x="2430708" y="4606710"/>
              <a:ext cx="516488" cy="246221"/>
            </a:xfrm>
            <a:prstGeom prst="rect">
              <a:avLst/>
            </a:prstGeom>
            <a:noFill/>
          </p:spPr>
          <p:txBody>
            <a:bodyPr wrap="none">
              <a:spAutoFit/>
            </a:bodyPr>
            <a:lstStyle/>
            <a:p>
              <a:pPr lvl="0">
                <a:defRPr/>
              </a:pPr>
              <a:r>
                <a:rPr lang="ko-KR" altLang="en-US" sz="1000"/>
                <a:t>강동구</a:t>
              </a:r>
            </a:p>
          </p:txBody>
        </p:sp>
        <p:sp>
          <p:nvSpPr>
            <p:cNvPr id="8" name="TextBox 7"/>
            <p:cNvSpPr txBox="1"/>
            <p:nvPr/>
          </p:nvSpPr>
          <p:spPr>
            <a:xfrm rot="19800000">
              <a:off x="2764082" y="4606709"/>
              <a:ext cx="516488" cy="246221"/>
            </a:xfrm>
            <a:prstGeom prst="rect">
              <a:avLst/>
            </a:prstGeom>
            <a:noFill/>
          </p:spPr>
          <p:txBody>
            <a:bodyPr wrap="none">
              <a:spAutoFit/>
            </a:bodyPr>
            <a:lstStyle/>
            <a:p>
              <a:pPr lvl="0">
                <a:defRPr/>
              </a:pPr>
              <a:r>
                <a:rPr lang="ko-KR" altLang="en-US" sz="1000"/>
                <a:t>강북구</a:t>
              </a:r>
            </a:p>
          </p:txBody>
        </p:sp>
        <p:sp>
          <p:nvSpPr>
            <p:cNvPr id="9" name="TextBox 8"/>
            <p:cNvSpPr txBox="1"/>
            <p:nvPr/>
          </p:nvSpPr>
          <p:spPr>
            <a:xfrm rot="19800000">
              <a:off x="3090834" y="4606709"/>
              <a:ext cx="516488" cy="246221"/>
            </a:xfrm>
            <a:prstGeom prst="rect">
              <a:avLst/>
            </a:prstGeom>
            <a:noFill/>
          </p:spPr>
          <p:txBody>
            <a:bodyPr wrap="none">
              <a:spAutoFit/>
            </a:bodyPr>
            <a:lstStyle/>
            <a:p>
              <a:pPr lvl="0">
                <a:defRPr/>
              </a:pPr>
              <a:r>
                <a:rPr lang="ko-KR" altLang="en-US" sz="1000"/>
                <a:t>강서구</a:t>
              </a:r>
            </a:p>
          </p:txBody>
        </p:sp>
        <p:sp>
          <p:nvSpPr>
            <p:cNvPr id="10" name="TextBox 9"/>
            <p:cNvSpPr txBox="1"/>
            <p:nvPr/>
          </p:nvSpPr>
          <p:spPr>
            <a:xfrm rot="19800000">
              <a:off x="3349078" y="4601016"/>
              <a:ext cx="516488" cy="246221"/>
            </a:xfrm>
            <a:prstGeom prst="rect">
              <a:avLst/>
            </a:prstGeom>
            <a:noFill/>
          </p:spPr>
          <p:txBody>
            <a:bodyPr wrap="none">
              <a:spAutoFit/>
            </a:bodyPr>
            <a:lstStyle/>
            <a:p>
              <a:pPr lvl="0">
                <a:defRPr/>
              </a:pPr>
              <a:r>
                <a:rPr lang="ko-KR" altLang="en-US" sz="1000"/>
                <a:t>관악구</a:t>
              </a:r>
            </a:p>
          </p:txBody>
        </p:sp>
        <p:sp>
          <p:nvSpPr>
            <p:cNvPr id="11" name="TextBox 10"/>
            <p:cNvSpPr txBox="1"/>
            <p:nvPr/>
          </p:nvSpPr>
          <p:spPr>
            <a:xfrm rot="19800000">
              <a:off x="3647582" y="4601015"/>
              <a:ext cx="516488" cy="246221"/>
            </a:xfrm>
            <a:prstGeom prst="rect">
              <a:avLst/>
            </a:prstGeom>
            <a:noFill/>
          </p:spPr>
          <p:txBody>
            <a:bodyPr wrap="none">
              <a:spAutoFit/>
            </a:bodyPr>
            <a:lstStyle/>
            <a:p>
              <a:pPr lvl="0">
                <a:defRPr/>
              </a:pPr>
              <a:r>
                <a:rPr lang="ko-KR" altLang="en-US" sz="1000"/>
                <a:t>광진구</a:t>
              </a:r>
            </a:p>
          </p:txBody>
        </p:sp>
        <p:sp>
          <p:nvSpPr>
            <p:cNvPr id="12" name="TextBox 11"/>
            <p:cNvSpPr txBox="1"/>
            <p:nvPr/>
          </p:nvSpPr>
          <p:spPr>
            <a:xfrm rot="19800000">
              <a:off x="3980956" y="4601014"/>
              <a:ext cx="516488" cy="246221"/>
            </a:xfrm>
            <a:prstGeom prst="rect">
              <a:avLst/>
            </a:prstGeom>
            <a:noFill/>
          </p:spPr>
          <p:txBody>
            <a:bodyPr wrap="none">
              <a:spAutoFit/>
            </a:bodyPr>
            <a:lstStyle/>
            <a:p>
              <a:pPr lvl="0">
                <a:defRPr/>
              </a:pPr>
              <a:r>
                <a:rPr lang="ko-KR" altLang="en-US" sz="1000"/>
                <a:t>구로구</a:t>
              </a:r>
            </a:p>
          </p:txBody>
        </p:sp>
        <p:sp>
          <p:nvSpPr>
            <p:cNvPr id="13" name="TextBox 12"/>
            <p:cNvSpPr txBox="1"/>
            <p:nvPr/>
          </p:nvSpPr>
          <p:spPr>
            <a:xfrm rot="19680000">
              <a:off x="4279460" y="4601014"/>
              <a:ext cx="516488" cy="246221"/>
            </a:xfrm>
            <a:prstGeom prst="rect">
              <a:avLst/>
            </a:prstGeom>
            <a:noFill/>
          </p:spPr>
          <p:txBody>
            <a:bodyPr wrap="none">
              <a:spAutoFit/>
            </a:bodyPr>
            <a:lstStyle/>
            <a:p>
              <a:pPr lvl="0">
                <a:defRPr/>
              </a:pPr>
              <a:r>
                <a:rPr lang="ko-KR" altLang="en-US" sz="1000"/>
                <a:t>금천구</a:t>
              </a:r>
            </a:p>
          </p:txBody>
        </p:sp>
        <p:sp>
          <p:nvSpPr>
            <p:cNvPr id="14" name="TextBox 13"/>
            <p:cNvSpPr txBox="1"/>
            <p:nvPr/>
          </p:nvSpPr>
          <p:spPr>
            <a:xfrm rot="19800000">
              <a:off x="4583178" y="4601014"/>
              <a:ext cx="516488" cy="246221"/>
            </a:xfrm>
            <a:prstGeom prst="rect">
              <a:avLst/>
            </a:prstGeom>
            <a:noFill/>
          </p:spPr>
          <p:txBody>
            <a:bodyPr wrap="none">
              <a:spAutoFit/>
            </a:bodyPr>
            <a:lstStyle/>
            <a:p>
              <a:pPr lvl="0">
                <a:defRPr/>
              </a:pPr>
              <a:r>
                <a:rPr lang="ko-KR" altLang="en-US" sz="1000"/>
                <a:t>노원구</a:t>
              </a:r>
            </a:p>
          </p:txBody>
        </p:sp>
        <p:sp>
          <p:nvSpPr>
            <p:cNvPr id="15" name="TextBox 14"/>
            <p:cNvSpPr txBox="1"/>
            <p:nvPr/>
          </p:nvSpPr>
          <p:spPr>
            <a:xfrm rot="19680000">
              <a:off x="6101157" y="4601012"/>
              <a:ext cx="627095" cy="246221"/>
            </a:xfrm>
            <a:prstGeom prst="rect">
              <a:avLst/>
            </a:prstGeom>
            <a:noFill/>
          </p:spPr>
          <p:txBody>
            <a:bodyPr wrap="none">
              <a:spAutoFit/>
            </a:bodyPr>
            <a:lstStyle/>
            <a:p>
              <a:pPr lvl="0">
                <a:defRPr/>
              </a:pPr>
              <a:r>
                <a:rPr lang="ko-KR" altLang="en-US" sz="1000"/>
                <a:t>서대문구</a:t>
              </a:r>
            </a:p>
          </p:txBody>
        </p:sp>
        <p:sp>
          <p:nvSpPr>
            <p:cNvPr id="16" name="TextBox 15"/>
            <p:cNvSpPr txBox="1"/>
            <p:nvPr/>
          </p:nvSpPr>
          <p:spPr>
            <a:xfrm rot="19800000">
              <a:off x="5827555" y="4601013"/>
              <a:ext cx="516488" cy="246221"/>
            </a:xfrm>
            <a:prstGeom prst="rect">
              <a:avLst/>
            </a:prstGeom>
            <a:noFill/>
          </p:spPr>
          <p:txBody>
            <a:bodyPr wrap="none">
              <a:spAutoFit/>
            </a:bodyPr>
            <a:lstStyle/>
            <a:p>
              <a:pPr lvl="0">
                <a:defRPr/>
              </a:pPr>
              <a:r>
                <a:rPr lang="ko-KR" altLang="en-US" sz="1000"/>
                <a:t>마포구</a:t>
              </a:r>
            </a:p>
          </p:txBody>
        </p:sp>
        <p:sp>
          <p:nvSpPr>
            <p:cNvPr id="17" name="TextBox 16"/>
            <p:cNvSpPr txBox="1"/>
            <p:nvPr/>
          </p:nvSpPr>
          <p:spPr>
            <a:xfrm rot="19800000">
              <a:off x="5516918" y="4601013"/>
              <a:ext cx="516488" cy="246221"/>
            </a:xfrm>
            <a:prstGeom prst="rect">
              <a:avLst/>
            </a:prstGeom>
            <a:noFill/>
          </p:spPr>
          <p:txBody>
            <a:bodyPr wrap="none">
              <a:spAutoFit/>
            </a:bodyPr>
            <a:lstStyle/>
            <a:p>
              <a:pPr lvl="0">
                <a:defRPr/>
              </a:pPr>
              <a:r>
                <a:rPr lang="ko-KR" altLang="en-US" sz="1000"/>
                <a:t>동작구</a:t>
              </a:r>
            </a:p>
          </p:txBody>
        </p:sp>
        <p:sp>
          <p:nvSpPr>
            <p:cNvPr id="18" name="TextBox 17"/>
            <p:cNvSpPr txBox="1"/>
            <p:nvPr/>
          </p:nvSpPr>
          <p:spPr>
            <a:xfrm rot="19680000">
              <a:off x="5154952" y="4601013"/>
              <a:ext cx="627095" cy="246221"/>
            </a:xfrm>
            <a:prstGeom prst="rect">
              <a:avLst/>
            </a:prstGeom>
            <a:noFill/>
          </p:spPr>
          <p:txBody>
            <a:bodyPr wrap="none">
              <a:spAutoFit/>
            </a:bodyPr>
            <a:lstStyle/>
            <a:p>
              <a:pPr lvl="0">
                <a:defRPr/>
              </a:pPr>
              <a:r>
                <a:rPr lang="ko-KR" altLang="en-US" sz="1000"/>
                <a:t>동대문구</a:t>
              </a:r>
            </a:p>
          </p:txBody>
        </p:sp>
        <p:sp>
          <p:nvSpPr>
            <p:cNvPr id="19" name="TextBox 18"/>
            <p:cNvSpPr txBox="1"/>
            <p:nvPr/>
          </p:nvSpPr>
          <p:spPr>
            <a:xfrm rot="19800000">
              <a:off x="4899326" y="4601014"/>
              <a:ext cx="516488" cy="246221"/>
            </a:xfrm>
            <a:prstGeom prst="rect">
              <a:avLst/>
            </a:prstGeom>
            <a:noFill/>
          </p:spPr>
          <p:txBody>
            <a:bodyPr wrap="none">
              <a:spAutoFit/>
            </a:bodyPr>
            <a:lstStyle/>
            <a:p>
              <a:pPr lvl="0">
                <a:defRPr/>
              </a:pPr>
              <a:r>
                <a:rPr lang="ko-KR" altLang="en-US" sz="1000"/>
                <a:t>노원구</a:t>
              </a:r>
            </a:p>
          </p:txBody>
        </p:sp>
        <p:sp>
          <p:nvSpPr>
            <p:cNvPr id="20" name="TextBox 19"/>
            <p:cNvSpPr txBox="1"/>
            <p:nvPr/>
          </p:nvSpPr>
          <p:spPr>
            <a:xfrm rot="19800000">
              <a:off x="7060550" y="4601012"/>
              <a:ext cx="516488" cy="246221"/>
            </a:xfrm>
            <a:prstGeom prst="rect">
              <a:avLst/>
            </a:prstGeom>
            <a:noFill/>
          </p:spPr>
          <p:txBody>
            <a:bodyPr wrap="none">
              <a:spAutoFit/>
            </a:bodyPr>
            <a:lstStyle/>
            <a:p>
              <a:pPr lvl="0">
                <a:defRPr/>
              </a:pPr>
              <a:r>
                <a:rPr lang="ko-KR" altLang="en-US" sz="1000"/>
                <a:t>성북구</a:t>
              </a:r>
            </a:p>
          </p:txBody>
        </p:sp>
        <p:sp>
          <p:nvSpPr>
            <p:cNvPr id="21" name="TextBox 20"/>
            <p:cNvSpPr txBox="1"/>
            <p:nvPr/>
          </p:nvSpPr>
          <p:spPr>
            <a:xfrm rot="19800000">
              <a:off x="6469368" y="4603867"/>
              <a:ext cx="516488" cy="246221"/>
            </a:xfrm>
            <a:prstGeom prst="rect">
              <a:avLst/>
            </a:prstGeom>
            <a:noFill/>
          </p:spPr>
          <p:txBody>
            <a:bodyPr wrap="none">
              <a:spAutoFit/>
            </a:bodyPr>
            <a:lstStyle/>
            <a:p>
              <a:pPr lvl="0">
                <a:defRPr/>
              </a:pPr>
              <a:r>
                <a:rPr lang="ko-KR" altLang="en-US" sz="1000"/>
                <a:t>서초구</a:t>
              </a:r>
            </a:p>
          </p:txBody>
        </p:sp>
        <p:sp>
          <p:nvSpPr>
            <p:cNvPr id="22" name="TextBox 21"/>
            <p:cNvSpPr txBox="1"/>
            <p:nvPr/>
          </p:nvSpPr>
          <p:spPr>
            <a:xfrm rot="19800000">
              <a:off x="6788453" y="4603545"/>
              <a:ext cx="516488" cy="246221"/>
            </a:xfrm>
            <a:prstGeom prst="rect">
              <a:avLst/>
            </a:prstGeom>
            <a:noFill/>
          </p:spPr>
          <p:txBody>
            <a:bodyPr wrap="none">
              <a:spAutoFit/>
            </a:bodyPr>
            <a:lstStyle/>
            <a:p>
              <a:pPr lvl="0">
                <a:defRPr/>
              </a:pPr>
              <a:r>
                <a:rPr lang="ko-KR" altLang="en-US" sz="1000"/>
                <a:t>성동구</a:t>
              </a:r>
            </a:p>
          </p:txBody>
        </p:sp>
        <p:sp>
          <p:nvSpPr>
            <p:cNvPr id="23" name="TextBox 22"/>
            <p:cNvSpPr txBox="1"/>
            <p:nvPr/>
          </p:nvSpPr>
          <p:spPr>
            <a:xfrm rot="19800000">
              <a:off x="7398184" y="4606709"/>
              <a:ext cx="516488" cy="246221"/>
            </a:xfrm>
            <a:prstGeom prst="rect">
              <a:avLst/>
            </a:prstGeom>
            <a:noFill/>
          </p:spPr>
          <p:txBody>
            <a:bodyPr wrap="none">
              <a:spAutoFit/>
            </a:bodyPr>
            <a:lstStyle/>
            <a:p>
              <a:pPr lvl="0">
                <a:defRPr/>
              </a:pPr>
              <a:r>
                <a:rPr lang="ko-KR" altLang="en-US" sz="1000"/>
                <a:t>송파구</a:t>
              </a:r>
            </a:p>
          </p:txBody>
        </p:sp>
        <p:sp>
          <p:nvSpPr>
            <p:cNvPr id="24" name="TextBox 23"/>
            <p:cNvSpPr txBox="1"/>
            <p:nvPr/>
          </p:nvSpPr>
          <p:spPr>
            <a:xfrm rot="19800000">
              <a:off x="7696688" y="4615697"/>
              <a:ext cx="516488" cy="246221"/>
            </a:xfrm>
            <a:prstGeom prst="rect">
              <a:avLst/>
            </a:prstGeom>
            <a:noFill/>
          </p:spPr>
          <p:txBody>
            <a:bodyPr wrap="none">
              <a:spAutoFit/>
            </a:bodyPr>
            <a:lstStyle/>
            <a:p>
              <a:pPr lvl="0">
                <a:defRPr/>
              </a:pPr>
              <a:r>
                <a:rPr lang="ko-KR" altLang="en-US" sz="1000"/>
                <a:t>양천구</a:t>
              </a:r>
            </a:p>
          </p:txBody>
        </p:sp>
        <p:sp>
          <p:nvSpPr>
            <p:cNvPr id="25" name="TextBox 24"/>
            <p:cNvSpPr txBox="1"/>
            <p:nvPr/>
          </p:nvSpPr>
          <p:spPr>
            <a:xfrm rot="19680000">
              <a:off x="7960907" y="4601012"/>
              <a:ext cx="627095" cy="246221"/>
            </a:xfrm>
            <a:prstGeom prst="rect">
              <a:avLst/>
            </a:prstGeom>
            <a:noFill/>
          </p:spPr>
          <p:txBody>
            <a:bodyPr wrap="none">
              <a:spAutoFit/>
            </a:bodyPr>
            <a:lstStyle/>
            <a:p>
              <a:pPr lvl="0">
                <a:defRPr/>
              </a:pPr>
              <a:r>
                <a:rPr lang="ko-KR" altLang="en-US" sz="1000"/>
                <a:t>영등포구</a:t>
              </a:r>
            </a:p>
          </p:txBody>
        </p:sp>
        <p:sp>
          <p:nvSpPr>
            <p:cNvPr id="26" name="TextBox 25"/>
            <p:cNvSpPr txBox="1"/>
            <p:nvPr/>
          </p:nvSpPr>
          <p:spPr>
            <a:xfrm rot="19800000">
              <a:off x="8335732" y="4606709"/>
              <a:ext cx="516488" cy="246221"/>
            </a:xfrm>
            <a:prstGeom prst="rect">
              <a:avLst/>
            </a:prstGeom>
            <a:noFill/>
          </p:spPr>
          <p:txBody>
            <a:bodyPr wrap="none">
              <a:spAutoFit/>
            </a:bodyPr>
            <a:lstStyle/>
            <a:p>
              <a:pPr lvl="0">
                <a:defRPr/>
              </a:pPr>
              <a:r>
                <a:rPr lang="ko-KR" altLang="en-US" sz="1000"/>
                <a:t>용산구</a:t>
              </a:r>
            </a:p>
          </p:txBody>
        </p:sp>
        <p:sp>
          <p:nvSpPr>
            <p:cNvPr id="27" name="TextBox 26"/>
            <p:cNvSpPr txBox="1"/>
            <p:nvPr/>
          </p:nvSpPr>
          <p:spPr>
            <a:xfrm rot="19800000">
              <a:off x="8641246" y="4611934"/>
              <a:ext cx="516488" cy="246221"/>
            </a:xfrm>
            <a:prstGeom prst="rect">
              <a:avLst/>
            </a:prstGeom>
            <a:noFill/>
          </p:spPr>
          <p:txBody>
            <a:bodyPr wrap="none">
              <a:spAutoFit/>
            </a:bodyPr>
            <a:lstStyle/>
            <a:p>
              <a:pPr lvl="0">
                <a:defRPr/>
              </a:pPr>
              <a:r>
                <a:rPr lang="ko-KR" altLang="en-US" sz="1000"/>
                <a:t>은평구</a:t>
              </a:r>
            </a:p>
          </p:txBody>
        </p:sp>
        <p:sp>
          <p:nvSpPr>
            <p:cNvPr id="28" name="TextBox 27"/>
            <p:cNvSpPr txBox="1"/>
            <p:nvPr/>
          </p:nvSpPr>
          <p:spPr>
            <a:xfrm rot="19800000">
              <a:off x="8949391" y="4611933"/>
              <a:ext cx="516488" cy="246221"/>
            </a:xfrm>
            <a:prstGeom prst="rect">
              <a:avLst/>
            </a:prstGeom>
            <a:noFill/>
          </p:spPr>
          <p:txBody>
            <a:bodyPr wrap="none">
              <a:spAutoFit/>
            </a:bodyPr>
            <a:lstStyle/>
            <a:p>
              <a:pPr lvl="0">
                <a:defRPr/>
              </a:pPr>
              <a:r>
                <a:rPr lang="ko-KR" altLang="en-US" sz="1000"/>
                <a:t>종로구</a:t>
              </a:r>
            </a:p>
          </p:txBody>
        </p:sp>
        <p:sp>
          <p:nvSpPr>
            <p:cNvPr id="29" name="TextBox 28"/>
            <p:cNvSpPr txBox="1"/>
            <p:nvPr/>
          </p:nvSpPr>
          <p:spPr>
            <a:xfrm rot="19800000">
              <a:off x="9321586" y="4611932"/>
              <a:ext cx="405880" cy="246221"/>
            </a:xfrm>
            <a:prstGeom prst="rect">
              <a:avLst/>
            </a:prstGeom>
            <a:noFill/>
          </p:spPr>
          <p:txBody>
            <a:bodyPr wrap="none">
              <a:spAutoFit/>
            </a:bodyPr>
            <a:lstStyle/>
            <a:p>
              <a:pPr lvl="0">
                <a:defRPr/>
              </a:pPr>
              <a:r>
                <a:rPr lang="ko-KR" altLang="en-US" sz="1000"/>
                <a:t>중구</a:t>
              </a:r>
            </a:p>
          </p:txBody>
        </p:sp>
        <p:sp>
          <p:nvSpPr>
            <p:cNvPr id="30" name="TextBox 29"/>
            <p:cNvSpPr txBox="1"/>
            <p:nvPr/>
          </p:nvSpPr>
          <p:spPr>
            <a:xfrm rot="19800000">
              <a:off x="9583077" y="4611931"/>
              <a:ext cx="516488" cy="246221"/>
            </a:xfrm>
            <a:prstGeom prst="rect">
              <a:avLst/>
            </a:prstGeom>
            <a:noFill/>
          </p:spPr>
          <p:txBody>
            <a:bodyPr wrap="none">
              <a:spAutoFit/>
            </a:bodyPr>
            <a:lstStyle/>
            <a:p>
              <a:pPr lvl="0">
                <a:defRPr/>
              </a:pPr>
              <a:r>
                <a:rPr lang="ko-KR" altLang="en-US" sz="1000"/>
                <a:t>중랑구</a:t>
              </a:r>
            </a:p>
          </p:txBody>
        </p:sp>
      </p:grpSp>
      <p:grpSp>
        <p:nvGrpSpPr>
          <p:cNvPr id="81" name="Group 8"/>
          <p:cNvGrpSpPr/>
          <p:nvPr/>
        </p:nvGrpSpPr>
        <p:grpSpPr>
          <a:xfrm>
            <a:off x="1093476" y="5269281"/>
            <a:ext cx="9738036" cy="1047913"/>
            <a:chOff x="955139" y="1076196"/>
            <a:chExt cx="5157979" cy="833954"/>
          </a:xfrm>
        </p:grpSpPr>
        <p:sp>
          <p:nvSpPr>
            <p:cNvPr id="82" name="TextBox 69"/>
            <p:cNvSpPr txBox="1"/>
            <p:nvPr/>
          </p:nvSpPr>
          <p:spPr>
            <a:xfrm>
              <a:off x="1545039" y="1076196"/>
              <a:ext cx="4568079" cy="833954"/>
            </a:xfrm>
            <a:prstGeom prst="rect">
              <a:avLst/>
            </a:prstGeom>
            <a:noFill/>
          </p:spPr>
          <p:txBody>
            <a:bodyPr wrap="square">
              <a:spAutoFit/>
            </a:bodyPr>
            <a:lstStyle/>
            <a:p>
              <a:pPr marL="0" indent="0" algn="l" defTabSz="914400" rtl="0" eaLnBrk="1" latinLnBrk="0" hangingPunct="1">
                <a:lnSpc>
                  <a:spcPct val="150000"/>
                </a:lnSpc>
                <a:spcBef>
                  <a:spcPct val="0"/>
                </a:spcBef>
                <a:spcAft>
                  <a:spcPts val="0"/>
                </a:spcAft>
                <a:buNone/>
                <a:defRPr/>
              </a:pPr>
              <a:r>
                <a:rPr kumimoji="0" lang="ko-KR" altLang="en-US" sz="1400" b="0" i="0" u="none" strike="noStrike" kern="1200" cap="none" spc="0" normalizeH="0" baseline="0" dirty="0">
                  <a:solidFill>
                    <a:srgbClr val="0D0D0D"/>
                  </a:solidFill>
                  <a:latin typeface="Pretendard"/>
                  <a:cs typeface="Poppins Light"/>
                </a:rPr>
                <a:t>생활 인구 평균이 </a:t>
              </a:r>
              <a:r>
                <a:rPr kumimoji="0" lang="ko-KR" altLang="en-US" sz="1400" b="0" i="0" u="none" strike="noStrike" kern="1200" cap="none" spc="0" normalizeH="0" baseline="0" dirty="0" err="1">
                  <a:solidFill>
                    <a:srgbClr val="0D0D0D"/>
                  </a:solidFill>
                  <a:latin typeface="Pretendard"/>
                  <a:cs typeface="Poppins Light"/>
                </a:rPr>
                <a:t>늘어나는만큼</a:t>
              </a:r>
              <a:r>
                <a:rPr kumimoji="0" lang="ko-KR" altLang="en-US" sz="1400" b="0" i="0" u="none" strike="noStrike" kern="1200" cap="none" spc="0" normalizeH="0" baseline="0" dirty="0">
                  <a:solidFill>
                    <a:srgbClr val="0D0D0D"/>
                  </a:solidFill>
                  <a:latin typeface="Pretendard"/>
                  <a:cs typeface="Poppins Light"/>
                </a:rPr>
                <a:t> </a:t>
              </a:r>
              <a:r>
                <a:rPr kumimoji="0" lang="ko-KR" altLang="en-US" sz="1400" b="0" i="0" u="none" strike="noStrike" kern="1200" cap="none" spc="0" normalizeH="0" baseline="0" dirty="0" err="1">
                  <a:solidFill>
                    <a:srgbClr val="0D0D0D"/>
                  </a:solidFill>
                  <a:latin typeface="Pretendard"/>
                  <a:cs typeface="Poppins Light"/>
                </a:rPr>
                <a:t>CCTV의</a:t>
              </a:r>
              <a:r>
                <a:rPr kumimoji="0" lang="ko-KR" altLang="en-US" sz="1400" b="0" i="0" u="none" strike="noStrike" kern="1200" cap="none" spc="0" normalizeH="0" baseline="0" dirty="0">
                  <a:solidFill>
                    <a:srgbClr val="0D0D0D"/>
                  </a:solidFill>
                  <a:latin typeface="Pretendard"/>
                  <a:cs typeface="Poppins Light"/>
                </a:rPr>
                <a:t> 대수도 그에 맞춰서 늘어나게 된다. 하지만, 생활 인구 평균에 비해서 </a:t>
              </a:r>
              <a:r>
                <a:rPr kumimoji="0" lang="ko-KR" altLang="en-US" sz="1400" b="0" i="0" u="none" strike="noStrike" kern="1200" cap="none" spc="0" normalizeH="0" baseline="0" dirty="0" err="1">
                  <a:solidFill>
                    <a:srgbClr val="0D0D0D"/>
                  </a:solidFill>
                  <a:latin typeface="Pretendard"/>
                  <a:cs typeface="Poppins Light"/>
                </a:rPr>
                <a:t>CCTV가</a:t>
              </a:r>
              <a:r>
                <a:rPr kumimoji="0" lang="ko-KR" altLang="en-US" sz="1400" b="0" i="0" u="none" strike="noStrike" kern="1200" cap="none" spc="0" normalizeH="0" baseline="0" dirty="0">
                  <a:solidFill>
                    <a:srgbClr val="0D0D0D"/>
                  </a:solidFill>
                  <a:latin typeface="Pretendard"/>
                  <a:cs typeface="Poppins Light"/>
                </a:rPr>
                <a:t> 적은 지역도 분명히 존재한다. 그 지역의 경우에는 범죄율이 다소 </a:t>
              </a:r>
              <a:r>
                <a:rPr kumimoji="0" lang="ko-KR" altLang="en-US" sz="1400" b="0" i="0" u="none" strike="noStrike" kern="1200" cap="none" spc="0" normalizeH="0" baseline="0" dirty="0" err="1">
                  <a:solidFill>
                    <a:srgbClr val="0D0D0D"/>
                  </a:solidFill>
                  <a:latin typeface="Pretendard"/>
                  <a:cs typeface="Poppins Light"/>
                </a:rPr>
                <a:t>늘어나는것을</a:t>
              </a:r>
              <a:r>
                <a:rPr kumimoji="0" lang="ko-KR" altLang="en-US" sz="1400" b="0" i="0" u="none" strike="noStrike" kern="1200" cap="none" spc="0" normalizeH="0" baseline="0" dirty="0">
                  <a:solidFill>
                    <a:srgbClr val="0D0D0D"/>
                  </a:solidFill>
                  <a:latin typeface="Pretendard"/>
                  <a:cs typeface="Poppins Light"/>
                </a:rPr>
                <a:t> 확인하게 </a:t>
              </a:r>
              <a:r>
                <a:rPr lang="ko-KR" altLang="en-US" sz="1400" dirty="0">
                  <a:solidFill>
                    <a:srgbClr val="0D0D0D"/>
                  </a:solidFill>
                  <a:latin typeface="Pretendard"/>
                  <a:cs typeface="Poppins Light"/>
                </a:rPr>
                <a:t>됐</a:t>
              </a:r>
              <a:r>
                <a:rPr kumimoji="0" lang="ko-KR" altLang="en-US" sz="1400" b="0" i="0" u="none" strike="noStrike" kern="1200" cap="none" spc="0" normalizeH="0" baseline="0" dirty="0">
                  <a:solidFill>
                    <a:srgbClr val="0D0D0D"/>
                  </a:solidFill>
                  <a:latin typeface="Pretendard"/>
                  <a:cs typeface="Poppins Light"/>
                </a:rPr>
                <a:t>다.</a:t>
              </a:r>
            </a:p>
            <a:p>
              <a:pPr marL="0" indent="0" algn="l" defTabSz="914400" rtl="0" eaLnBrk="1" latinLnBrk="0" hangingPunct="1">
                <a:lnSpc>
                  <a:spcPct val="150000"/>
                </a:lnSpc>
                <a:spcBef>
                  <a:spcPct val="0"/>
                </a:spcBef>
                <a:spcAft>
                  <a:spcPts val="0"/>
                </a:spcAft>
                <a:buNone/>
                <a:defRPr/>
              </a:pPr>
              <a:r>
                <a:rPr kumimoji="0" lang="ko-KR" altLang="en-US" sz="1400" b="0" i="0" u="none" strike="noStrike" kern="1200" cap="none" spc="0" normalizeH="0" baseline="0" dirty="0">
                  <a:solidFill>
                    <a:srgbClr val="0D0D0D"/>
                  </a:solidFill>
                  <a:latin typeface="Pretendard"/>
                  <a:cs typeface="Poppins Light"/>
                </a:rPr>
                <a:t>하지만, 생활 인구 평균에 비해서 CCTV 대수도 적고, 범죄율이 </a:t>
              </a:r>
              <a:r>
                <a:rPr kumimoji="0" lang="ko-KR" altLang="en-US" sz="1400" b="0" i="0" u="none" strike="noStrike" kern="1200" cap="none" spc="0" normalizeH="0" baseline="0" dirty="0" err="1">
                  <a:solidFill>
                    <a:srgbClr val="0D0D0D"/>
                  </a:solidFill>
                  <a:latin typeface="Pretendard"/>
                  <a:cs typeface="Poppins Light"/>
                </a:rPr>
                <a:t>높은지역도</a:t>
              </a:r>
              <a:r>
                <a:rPr kumimoji="0" lang="ko-KR" altLang="en-US" sz="1400" b="0" i="0" u="none" strike="noStrike" kern="1200" cap="none" spc="0" normalizeH="0" baseline="0" dirty="0">
                  <a:solidFill>
                    <a:srgbClr val="0D0D0D"/>
                  </a:solidFill>
                  <a:latin typeface="Pretendard"/>
                  <a:cs typeface="Poppins Light"/>
                </a:rPr>
                <a:t> 분명하게 보이고 있다.</a:t>
              </a:r>
            </a:p>
          </p:txBody>
        </p:sp>
        <p:sp>
          <p:nvSpPr>
            <p:cNvPr id="83" name="TextBox 72"/>
            <p:cNvSpPr txBox="1"/>
            <p:nvPr/>
          </p:nvSpPr>
          <p:spPr>
            <a:xfrm>
              <a:off x="955139" y="1170008"/>
              <a:ext cx="184731" cy="64633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endParaRPr kumimoji="0" lang="en-ID" sz="3600" b="1" i="0" u="none" strike="noStrike" kern="1200" cap="none" spc="0" normalizeH="0" baseline="0">
                <a:solidFill>
                  <a:srgbClr val="5A6E8C"/>
                </a:solidFill>
                <a:latin typeface="Poppins Black"/>
                <a:cs typeface="Poppins Black"/>
              </a:endParaRPr>
            </a:p>
          </p:txBody>
        </p:sp>
      </p:grpSp>
      <p:grpSp>
        <p:nvGrpSpPr>
          <p:cNvPr id="84" name="그룹 77"/>
          <p:cNvGrpSpPr/>
          <p:nvPr/>
        </p:nvGrpSpPr>
        <p:grpSpPr>
          <a:xfrm>
            <a:off x="1119110" y="5352878"/>
            <a:ext cx="880725" cy="880725"/>
            <a:chOff x="1079880" y="5261653"/>
            <a:chExt cx="880725" cy="880725"/>
          </a:xfrm>
        </p:grpSpPr>
        <p:sp>
          <p:nvSpPr>
            <p:cNvPr id="85" name="Oval 13"/>
            <p:cNvSpPr/>
            <p:nvPr/>
          </p:nvSpPr>
          <p:spPr>
            <a:xfrm>
              <a:off x="1079880" y="5261653"/>
              <a:ext cx="880725" cy="880725"/>
            </a:xfrm>
            <a:prstGeom prst="ellipse">
              <a:avLst/>
            </a:prstGeom>
            <a:solidFill>
              <a:srgbClr val="E2ECEE">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US" sz="1800" b="0" i="0" u="none" strike="noStrike" kern="1200" cap="none" spc="0" normalizeH="0" baseline="0">
                <a:solidFill>
                  <a:srgbClr val="FFFFFF"/>
                </a:solidFill>
                <a:latin typeface="Pretendard"/>
                <a:ea typeface="Black Han Sans"/>
              </a:endParaRPr>
            </a:p>
          </p:txBody>
        </p:sp>
        <p:pic>
          <p:nvPicPr>
            <p:cNvPr id="86" name="그림 79"/>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96D92-2BE7-3004-50C2-CB50CB9B4169}"/>
            </a:ext>
          </a:extLst>
        </p:cNvPr>
        <p:cNvGrpSpPr/>
        <p:nvPr/>
      </p:nvGrpSpPr>
      <p:grpSpPr>
        <a:xfrm>
          <a:off x="0" y="0"/>
          <a:ext cx="0" cy="0"/>
          <a:chOff x="0" y="0"/>
          <a:chExt cx="0" cy="0"/>
        </a:xfrm>
      </p:grpSpPr>
      <p:sp>
        <p:nvSpPr>
          <p:cNvPr id="31" name="직사각형 30">
            <a:extLst>
              <a:ext uri="{FF2B5EF4-FFF2-40B4-BE49-F238E27FC236}">
                <a16:creationId xmlns:a16="http://schemas.microsoft.com/office/drawing/2014/main" id="{58B4031F-F189-4B82-5BAF-3B113499718A}"/>
              </a:ext>
            </a:extLst>
          </p:cNvPr>
          <p:cNvSpPr/>
          <p:nvPr/>
        </p:nvSpPr>
        <p:spPr>
          <a:xfrm>
            <a:off x="7676866" y="5513696"/>
            <a:ext cx="921224" cy="395785"/>
          </a:xfrm>
          <a:prstGeom prst="rect">
            <a:avLst/>
          </a:prstGeom>
          <a:solidFill>
            <a:srgbClr val="4454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E2074A68-AA5E-9A87-DAAB-4C7179B9C9B7}"/>
              </a:ext>
            </a:extLst>
          </p:cNvPr>
          <p:cNvSpPr/>
          <p:nvPr/>
        </p:nvSpPr>
        <p:spPr>
          <a:xfrm>
            <a:off x="1624084" y="5513695"/>
            <a:ext cx="1228298" cy="39578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BC6105B7-0DD5-C5D1-09EC-C2098E873051}"/>
              </a:ext>
            </a:extLst>
          </p:cNvPr>
          <p:cNvSpPr txBox="1"/>
          <p:nvPr/>
        </p:nvSpPr>
        <p:spPr>
          <a:xfrm>
            <a:off x="1284644" y="5317651"/>
            <a:ext cx="9622711" cy="922497"/>
          </a:xfrm>
          <a:prstGeom prst="rect">
            <a:avLst/>
          </a:prstGeom>
          <a:noFill/>
        </p:spPr>
        <p:txBody>
          <a:bodyPr wrap="square" rtlCol="0">
            <a:spAutoFit/>
          </a:bodyPr>
          <a:lstStyle/>
          <a:p>
            <a:pPr algn="ctr">
              <a:lnSpc>
                <a:spcPct val="150000"/>
              </a:lnSpc>
            </a:pPr>
            <a:r>
              <a:rPr lang="ko-KR" altLang="en-US" sz="2800" dirty="0">
                <a:solidFill>
                  <a:srgbClr val="FFFFFF"/>
                </a:solidFill>
                <a:latin typeface="+mj-ea"/>
                <a:ea typeface="+mj-ea"/>
              </a:rPr>
              <a:t>유흥업소</a:t>
            </a:r>
            <a:r>
              <a:rPr lang="ko-KR" altLang="en-US" sz="2800" dirty="0">
                <a:latin typeface="+mj-ea"/>
                <a:ea typeface="+mj-ea"/>
              </a:rPr>
              <a:t>가 </a:t>
            </a:r>
            <a:r>
              <a:rPr lang="ko-KR" altLang="en-US" sz="2800" dirty="0">
                <a:solidFill>
                  <a:srgbClr val="44546A"/>
                </a:solidFill>
                <a:latin typeface="+mj-ea"/>
                <a:ea typeface="+mj-ea"/>
              </a:rPr>
              <a:t>많은</a:t>
            </a:r>
            <a:r>
              <a:rPr lang="ko-KR" altLang="en-US" sz="2800" dirty="0">
                <a:latin typeface="+mj-ea"/>
                <a:ea typeface="+mj-ea"/>
              </a:rPr>
              <a:t> 지역은 다른 지역보다 강력 </a:t>
            </a:r>
            <a:r>
              <a:rPr lang="ko-KR" altLang="en-US" sz="2800" dirty="0">
                <a:solidFill>
                  <a:srgbClr val="FFFFFF"/>
                </a:solidFill>
                <a:latin typeface="+mj-ea"/>
                <a:ea typeface="+mj-ea"/>
              </a:rPr>
              <a:t>범죄율</a:t>
            </a:r>
            <a:r>
              <a:rPr lang="ko-KR" altLang="en-US" sz="2800" dirty="0">
                <a:latin typeface="+mj-ea"/>
                <a:ea typeface="+mj-ea"/>
              </a:rPr>
              <a:t>이 </a:t>
            </a:r>
            <a:r>
              <a:rPr lang="ko-KR" altLang="en-US" sz="2800" dirty="0" err="1">
                <a:latin typeface="+mj-ea"/>
                <a:ea typeface="+mj-ea"/>
              </a:rPr>
              <a:t>높을것이다</a:t>
            </a:r>
            <a:endParaRPr lang="en-US" altLang="ko-KR" sz="2800" dirty="0">
              <a:latin typeface="+mj-ea"/>
              <a:ea typeface="+mj-ea"/>
            </a:endParaRPr>
          </a:p>
          <a:p>
            <a:pPr algn="ctr">
              <a:lnSpc>
                <a:spcPct val="150000"/>
              </a:lnSpc>
            </a:pPr>
            <a:endParaRPr lang="en-US" altLang="ko-KR" sz="900" dirty="0"/>
          </a:p>
        </p:txBody>
      </p:sp>
      <p:grpSp>
        <p:nvGrpSpPr>
          <p:cNvPr id="36" name="그룹 35">
            <a:extLst>
              <a:ext uri="{FF2B5EF4-FFF2-40B4-BE49-F238E27FC236}">
                <a16:creationId xmlns:a16="http://schemas.microsoft.com/office/drawing/2014/main" id="{0BF23C82-2B90-FB67-25AE-44DD5D000E47}"/>
              </a:ext>
            </a:extLst>
          </p:cNvPr>
          <p:cNvGrpSpPr/>
          <p:nvPr/>
        </p:nvGrpSpPr>
        <p:grpSpPr>
          <a:xfrm>
            <a:off x="0" y="556644"/>
            <a:ext cx="12192000" cy="1005930"/>
            <a:chOff x="0" y="556644"/>
            <a:chExt cx="12192000" cy="1005930"/>
          </a:xfrm>
        </p:grpSpPr>
        <p:sp>
          <p:nvSpPr>
            <p:cNvPr id="2" name="TextBox 1">
              <a:extLst>
                <a:ext uri="{FF2B5EF4-FFF2-40B4-BE49-F238E27FC236}">
                  <a16:creationId xmlns:a16="http://schemas.microsoft.com/office/drawing/2014/main" id="{7B049DEA-AD2D-3883-423C-3D4AD87B38DD}"/>
                </a:ext>
              </a:extLst>
            </p:cNvPr>
            <p:cNvSpPr txBox="1"/>
            <p:nvPr/>
          </p:nvSpPr>
          <p:spPr>
            <a:xfrm>
              <a:off x="0" y="745378"/>
              <a:ext cx="12192000" cy="723275"/>
            </a:xfrm>
            <a:prstGeom prst="rect">
              <a:avLst/>
            </a:prstGeom>
            <a:noFill/>
          </p:spPr>
          <p:txBody>
            <a:bodyPr wrap="square" rtlCol="0">
              <a:spAutoFit/>
            </a:bodyPr>
            <a:lstStyle/>
            <a:p>
              <a:pPr algn="ctr">
                <a:defRPr/>
              </a:pPr>
              <a:r>
                <a:rPr lang="ko-KR" altLang="en-US"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rPr>
                <a:t>가설 </a:t>
              </a:r>
              <a:r>
                <a:rPr lang="en-US" altLang="ko-KR"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rPr>
                <a:t>02</a:t>
              </a:r>
              <a:endParaRPr lang="en-US"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endParaRPr>
            </a:p>
          </p:txBody>
        </p:sp>
        <p:sp>
          <p:nvSpPr>
            <p:cNvPr id="3" name="TextBox 2">
              <a:extLst>
                <a:ext uri="{FF2B5EF4-FFF2-40B4-BE49-F238E27FC236}">
                  <a16:creationId xmlns:a16="http://schemas.microsoft.com/office/drawing/2014/main" id="{215C5CAD-095F-B626-4754-1EB511A887F4}"/>
                </a:ext>
              </a:extLst>
            </p:cNvPr>
            <p:cNvSpPr txBox="1"/>
            <p:nvPr/>
          </p:nvSpPr>
          <p:spPr>
            <a:xfrm>
              <a:off x="2307087" y="1276405"/>
              <a:ext cx="7577826" cy="286169"/>
            </a:xfrm>
            <a:prstGeom prst="rect">
              <a:avLst/>
            </a:prstGeom>
            <a:noFill/>
          </p:spPr>
          <p:txBody>
            <a:bodyPr wrap="square" rtlCol="0">
              <a:spAutoFit/>
            </a:bodyPr>
            <a:lstStyle/>
            <a:p>
              <a:pPr algn="ctr">
                <a:lnSpc>
                  <a:spcPts val="1700"/>
                </a:lnSpc>
                <a:defRPr/>
              </a:pPr>
              <a:r>
                <a:rPr lang="en-US" altLang="ko-KR" sz="1000" dirty="0"/>
                <a:t>An Analysis of Crime in Seoul</a:t>
              </a:r>
              <a:endParaRPr lang="en-US" sz="1000" dirty="0">
                <a:solidFill>
                  <a:schemeClr val="bg1">
                    <a:lumMod val="50000"/>
                  </a:schemeClr>
                </a:solidFill>
                <a:latin typeface="Lato" charset="0"/>
                <a:ea typeface="Lato" charset="0"/>
                <a:cs typeface="Lato" charset="0"/>
              </a:endParaRPr>
            </a:p>
          </p:txBody>
        </p:sp>
        <p:sp>
          <p:nvSpPr>
            <p:cNvPr id="20" name="TextBox 19">
              <a:extLst>
                <a:ext uri="{FF2B5EF4-FFF2-40B4-BE49-F238E27FC236}">
                  <a16:creationId xmlns:a16="http://schemas.microsoft.com/office/drawing/2014/main" id="{C38FB731-9D30-6F2B-F209-081850E482B5}"/>
                </a:ext>
              </a:extLst>
            </p:cNvPr>
            <p:cNvSpPr txBox="1"/>
            <p:nvPr/>
          </p:nvSpPr>
          <p:spPr>
            <a:xfrm>
              <a:off x="5184158" y="556644"/>
              <a:ext cx="1823682" cy="338554"/>
            </a:xfrm>
            <a:prstGeom prst="rect">
              <a:avLst/>
            </a:prstGeom>
            <a:noFill/>
          </p:spPr>
          <p:txBody>
            <a:bodyPr wrap="square">
              <a:spAutoFit/>
            </a:bodyPr>
            <a:lstStyle/>
            <a:p>
              <a:r>
                <a:rPr lang="en-US" altLang="ko-KR" sz="1600" dirty="0"/>
                <a:t>Criminal Anatomy</a:t>
              </a:r>
              <a:endParaRPr lang="ko-KR" altLang="en-US" sz="1600" dirty="0"/>
            </a:p>
          </p:txBody>
        </p:sp>
      </p:grpSp>
      <p:pic>
        <p:nvPicPr>
          <p:cNvPr id="18" name="그림 개체 틀 17">
            <a:extLst>
              <a:ext uri="{FF2B5EF4-FFF2-40B4-BE49-F238E27FC236}">
                <a16:creationId xmlns:a16="http://schemas.microsoft.com/office/drawing/2014/main" id="{475233D0-09A5-3989-BC2D-92CC194B10FE}"/>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p:blipFill>
        <p:spPr>
          <a:xfrm>
            <a:off x="4655999" y="2009478"/>
            <a:ext cx="2880000" cy="2880000"/>
          </a:xfrm>
        </p:spPr>
      </p:pic>
      <p:sp>
        <p:nvSpPr>
          <p:cNvPr id="4" name="Rectangle 70">
            <a:extLst>
              <a:ext uri="{FF2B5EF4-FFF2-40B4-BE49-F238E27FC236}">
                <a16:creationId xmlns:a16="http://schemas.microsoft.com/office/drawing/2014/main" id="{0471A6BB-8967-3FF9-01F3-49F1E7D64581}"/>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55">
            <a:extLst>
              <a:ext uri="{FF2B5EF4-FFF2-40B4-BE49-F238E27FC236}">
                <a16:creationId xmlns:a16="http://schemas.microsoft.com/office/drawing/2014/main" id="{906C1612-19A4-775C-7E8C-DB2B99882E92}"/>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extBox 11">
            <a:extLst>
              <a:ext uri="{FF2B5EF4-FFF2-40B4-BE49-F238E27FC236}">
                <a16:creationId xmlns:a16="http://schemas.microsoft.com/office/drawing/2014/main" id="{48646EED-D9B1-1E4F-FAEF-642DC91DD476}"/>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13" name="Rectangle 62">
            <a:extLst>
              <a:ext uri="{FF2B5EF4-FFF2-40B4-BE49-F238E27FC236}">
                <a16:creationId xmlns:a16="http://schemas.microsoft.com/office/drawing/2014/main" id="{C00E0BD3-884E-2293-0913-A8E4CE1D9D26}"/>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Freeform: Shape 4">
            <a:extLst>
              <a:ext uri="{FF2B5EF4-FFF2-40B4-BE49-F238E27FC236}">
                <a16:creationId xmlns:a16="http://schemas.microsoft.com/office/drawing/2014/main" id="{56DEFDF6-7E6D-3920-32FE-A2AE84A72D69}"/>
              </a:ext>
            </a:extLst>
          </p:cNvPr>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algn="ctr"/>
            <a:r>
              <a:rPr lang="en-US" dirty="0">
                <a:latin typeface="+mj-ea"/>
                <a:ea typeface="+mj-ea"/>
              </a:rPr>
              <a:t>02</a:t>
            </a:r>
          </a:p>
        </p:txBody>
      </p:sp>
    </p:spTree>
    <p:extLst>
      <p:ext uri="{BB962C8B-B14F-4D97-AF65-F5344CB8AC3E}">
        <p14:creationId xmlns:p14="http://schemas.microsoft.com/office/powerpoint/2010/main" val="22371792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개체 틀 47"/>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640883" y="1532853"/>
            <a:ext cx="9150685" cy="3221804"/>
          </a:xfrm>
          <a:prstGeom prst="rect">
            <a:avLst/>
          </a:prstGeom>
        </p:spPr>
      </p:pic>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a:latin typeface="+mj-ea"/>
                <a:ea typeface="+mj-ea"/>
              </a:rPr>
              <a:t>02</a:t>
            </a:r>
          </a:p>
        </p:txBody>
      </p:sp>
      <p:sp>
        <p:nvSpPr>
          <p:cNvPr id="64"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6"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7" name="TextBox 66"/>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68"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pic>
        <p:nvPicPr>
          <p:cNvPr id="6" name="그림 개체 틀 4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1565190" y="1529730"/>
            <a:ext cx="9292280" cy="3265554"/>
          </a:xfrm>
          <a:prstGeom prst="rect">
            <a:avLst/>
          </a:prstGeom>
        </p:spPr>
      </p:pic>
      <p:sp>
        <p:nvSpPr>
          <p:cNvPr id="32" name="직사각형 31"/>
          <p:cNvSpPr/>
          <p:nvPr/>
        </p:nvSpPr>
        <p:spPr>
          <a:xfrm>
            <a:off x="1194487" y="655052"/>
            <a:ext cx="2016546"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FFFFFF"/>
              </a:solidFill>
              <a:latin typeface="+mj-ea"/>
              <a:ea typeface="+mj-ea"/>
            </a:endParaRPr>
          </a:p>
        </p:txBody>
      </p:sp>
      <p:sp>
        <p:nvSpPr>
          <p:cNvPr id="33" name="텍스트 개체 틀 102"/>
          <p:cNvSpPr txBox="1"/>
          <p:nvPr/>
        </p:nvSpPr>
        <p:spPr>
          <a:xfrm>
            <a:off x="1143226" y="576255"/>
            <a:ext cx="9877517"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09638" rtl="0" eaLnBrk="1" latinLnBrk="0" hangingPunct="1">
              <a:lnSpc>
                <a:spcPct val="100000"/>
              </a:lnSpc>
              <a:spcBef>
                <a:spcPct val="0"/>
              </a:spcBef>
              <a:spcAft>
                <a:spcPts val="0"/>
              </a:spcAft>
              <a:buNone/>
              <a:defRPr/>
            </a:pPr>
            <a:r>
              <a:rPr lang="ko-KR" altLang="en-US" sz="4400">
                <a:solidFill>
                  <a:srgbClr val="FFFFFF"/>
                </a:solidFill>
                <a:latin typeface="+mj-lt"/>
                <a:ea typeface="+mj-ea"/>
                <a:cs typeface="Poppins"/>
              </a:rPr>
              <a:t>유흥시설</a:t>
            </a:r>
            <a:r>
              <a:rPr lang="ko-KR" altLang="en-US" sz="4400">
                <a:solidFill>
                  <a:srgbClr val="000000"/>
                </a:solidFill>
                <a:latin typeface="+mj-lt"/>
                <a:ea typeface="+mj-ea"/>
                <a:cs typeface="Poppins"/>
              </a:rPr>
              <a:t> </a:t>
            </a:r>
            <a:r>
              <a:rPr kumimoji="0" lang="ko-KR" altLang="en-US" sz="4400" b="0" i="0" u="none" strike="noStrike" kern="1200" cap="none" spc="0" normalizeH="0" baseline="0">
                <a:solidFill>
                  <a:srgbClr val="000000"/>
                </a:solidFill>
                <a:latin typeface="+mj-lt"/>
                <a:ea typeface="+mj-ea"/>
                <a:cs typeface="Poppins"/>
              </a:rPr>
              <a:t>과 각 범죄 </a:t>
            </a:r>
            <a:r>
              <a:rPr kumimoji="0" lang="ko-KR" altLang="en-US" sz="4400" b="0" i="0" u="none" strike="noStrike" kern="1200" cap="none" spc="0" normalizeH="0" baseline="0">
                <a:solidFill>
                  <a:srgbClr val="AD6E6B"/>
                </a:solidFill>
                <a:latin typeface="+mj-lt"/>
                <a:ea typeface="+mj-ea"/>
                <a:cs typeface="Poppins"/>
              </a:rPr>
              <a:t>발생</a:t>
            </a:r>
            <a:r>
              <a:rPr kumimoji="0" lang="ko-KR" altLang="en-US" sz="4400" b="0" i="0" u="none" strike="noStrike" kern="1200" cap="none" spc="0" normalizeH="0" baseline="0">
                <a:solidFill>
                  <a:srgbClr val="000000"/>
                </a:solidFill>
                <a:latin typeface="+mj-lt"/>
                <a:ea typeface="+mj-ea"/>
                <a:cs typeface="Poppins"/>
              </a:rPr>
              <a:t> 비교</a:t>
            </a:r>
          </a:p>
        </p:txBody>
      </p:sp>
      <p:sp>
        <p:nvSpPr>
          <p:cNvPr id="81" name="TextBox 72"/>
          <p:cNvSpPr txBox="1"/>
          <p:nvPr/>
        </p:nvSpPr>
        <p:spPr>
          <a:xfrm>
            <a:off x="1093476" y="5387164"/>
            <a:ext cx="190318" cy="812155"/>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endParaRPr kumimoji="0" lang="en-ID" sz="3600" b="1" i="0" u="none" strike="noStrike" kern="1200" cap="none" spc="0" normalizeH="0" baseline="0">
              <a:solidFill>
                <a:srgbClr val="5A6E8C"/>
              </a:solidFill>
              <a:latin typeface="Poppins Black"/>
              <a:cs typeface="Poppins Black"/>
            </a:endParaRPr>
          </a:p>
        </p:txBody>
      </p:sp>
      <p:grpSp>
        <p:nvGrpSpPr>
          <p:cNvPr id="82" name="Group 8"/>
          <p:cNvGrpSpPr/>
          <p:nvPr/>
        </p:nvGrpSpPr>
        <p:grpSpPr>
          <a:xfrm>
            <a:off x="1093476" y="5387162"/>
            <a:ext cx="9755052" cy="812154"/>
            <a:chOff x="955139" y="1170008"/>
            <a:chExt cx="5166992" cy="646331"/>
          </a:xfrm>
        </p:grpSpPr>
        <p:sp>
          <p:nvSpPr>
            <p:cNvPr id="83" name="TextBox 69"/>
            <p:cNvSpPr txBox="1"/>
            <p:nvPr/>
          </p:nvSpPr>
          <p:spPr>
            <a:xfrm>
              <a:off x="1554052" y="1201854"/>
              <a:ext cx="4568079" cy="576228"/>
            </a:xfrm>
            <a:prstGeom prst="rect">
              <a:avLst/>
            </a:prstGeom>
            <a:noFill/>
          </p:spPr>
          <p:txBody>
            <a:bodyPr wrap="square">
              <a:spAutoFit/>
            </a:bodyPr>
            <a:lstStyle/>
            <a:p>
              <a:pPr marL="0" indent="0" algn="l" defTabSz="914400" rtl="0" eaLnBrk="1" latinLnBrk="0" hangingPunct="1">
                <a:lnSpc>
                  <a:spcPct val="150000"/>
                </a:lnSpc>
                <a:spcBef>
                  <a:spcPct val="0"/>
                </a:spcBef>
                <a:spcAft>
                  <a:spcPts val="0"/>
                </a:spcAft>
                <a:buNone/>
                <a:defRPr/>
              </a:pPr>
              <a:r>
                <a:rPr kumimoji="0" lang="ko-KR" altLang="en-US" sz="1400" b="0" i="0" u="none" strike="noStrike" kern="1200" cap="none" spc="0" normalizeH="0" baseline="0">
                  <a:solidFill>
                    <a:srgbClr val="0D0D0D"/>
                  </a:solidFill>
                  <a:latin typeface="Pretendard"/>
                  <a:cs typeface="Poppins Light"/>
                </a:rPr>
                <a:t>범죄 발생 건수가 증가함에 따라서 주변의 유흥시설을 비교해봤을 때, 강력범죄 이외에도 유흥 시설은 범죄 발생에 꽤나 큰 영향을 끼치고 있다고 볼 수 있다. 유흥시설과 범죄의 발생은 큰 상관관계를 보이고 있다.</a:t>
              </a:r>
            </a:p>
          </p:txBody>
        </p:sp>
        <p:sp>
          <p:nvSpPr>
            <p:cNvPr id="84" name="TextBox 72"/>
            <p:cNvSpPr txBox="1"/>
            <p:nvPr/>
          </p:nvSpPr>
          <p:spPr>
            <a:xfrm>
              <a:off x="955139" y="1170008"/>
              <a:ext cx="184731" cy="64633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endParaRPr kumimoji="0" lang="en-ID" sz="3600" b="1" i="0" u="none" strike="noStrike" kern="1200" cap="none" spc="0" normalizeH="0" baseline="0">
                <a:solidFill>
                  <a:srgbClr val="5A6E8C"/>
                </a:solidFill>
                <a:latin typeface="Poppins Black"/>
                <a:cs typeface="Poppins Black"/>
              </a:endParaRPr>
            </a:p>
          </p:txBody>
        </p:sp>
      </p:grpSp>
      <p:grpSp>
        <p:nvGrpSpPr>
          <p:cNvPr id="85" name="그룹 77"/>
          <p:cNvGrpSpPr/>
          <p:nvPr/>
        </p:nvGrpSpPr>
        <p:grpSpPr>
          <a:xfrm>
            <a:off x="1119110" y="5352878"/>
            <a:ext cx="880725" cy="880725"/>
            <a:chOff x="1079880" y="5261653"/>
            <a:chExt cx="880725" cy="880725"/>
          </a:xfrm>
        </p:grpSpPr>
        <p:sp>
          <p:nvSpPr>
            <p:cNvPr id="86" name="Oval 13"/>
            <p:cNvSpPr/>
            <p:nvPr/>
          </p:nvSpPr>
          <p:spPr>
            <a:xfrm>
              <a:off x="1079880" y="5261653"/>
              <a:ext cx="880725" cy="880725"/>
            </a:xfrm>
            <a:prstGeom prst="ellipse">
              <a:avLst/>
            </a:prstGeom>
            <a:solidFill>
              <a:srgbClr val="E2ECEE">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US" sz="1800" b="0" i="0" u="none" strike="noStrike" kern="1200" cap="none" spc="0" normalizeH="0" baseline="0">
                <a:solidFill>
                  <a:srgbClr val="FFFFFF"/>
                </a:solidFill>
                <a:latin typeface="Pretendard"/>
                <a:ea typeface="Black Han Sans"/>
              </a:endParaRPr>
            </a:p>
          </p:txBody>
        </p:sp>
        <p:pic>
          <p:nvPicPr>
            <p:cNvPr id="87" name="그림 79"/>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grpSp>
        <p:nvGrpSpPr>
          <p:cNvPr id="88" name="그룹 13"/>
          <p:cNvGrpSpPr/>
          <p:nvPr/>
        </p:nvGrpSpPr>
        <p:grpSpPr>
          <a:xfrm>
            <a:off x="2094884" y="4826689"/>
            <a:ext cx="8002231" cy="260906"/>
            <a:chOff x="2097334" y="4601012"/>
            <a:chExt cx="8002231" cy="260906"/>
          </a:xfrm>
        </p:grpSpPr>
        <p:sp>
          <p:nvSpPr>
            <p:cNvPr id="89" name="TextBox 14"/>
            <p:cNvSpPr txBox="1"/>
            <p:nvPr/>
          </p:nvSpPr>
          <p:spPr>
            <a:xfrm rot="19800000">
              <a:off x="2097334" y="4606711"/>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강남구</a:t>
              </a:r>
            </a:p>
          </p:txBody>
        </p:sp>
        <p:sp>
          <p:nvSpPr>
            <p:cNvPr id="90" name="TextBox 15"/>
            <p:cNvSpPr txBox="1"/>
            <p:nvPr/>
          </p:nvSpPr>
          <p:spPr>
            <a:xfrm rot="19800000">
              <a:off x="2430708" y="4606710"/>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강동구</a:t>
              </a:r>
            </a:p>
          </p:txBody>
        </p:sp>
        <p:sp>
          <p:nvSpPr>
            <p:cNvPr id="91" name="TextBox 16"/>
            <p:cNvSpPr txBox="1"/>
            <p:nvPr/>
          </p:nvSpPr>
          <p:spPr>
            <a:xfrm rot="19800000">
              <a:off x="2764082" y="4606709"/>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강북구</a:t>
              </a:r>
            </a:p>
          </p:txBody>
        </p:sp>
        <p:sp>
          <p:nvSpPr>
            <p:cNvPr id="92" name="TextBox 17"/>
            <p:cNvSpPr txBox="1"/>
            <p:nvPr/>
          </p:nvSpPr>
          <p:spPr>
            <a:xfrm rot="19800000">
              <a:off x="3090834" y="4606709"/>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강서구</a:t>
              </a:r>
            </a:p>
          </p:txBody>
        </p:sp>
        <p:sp>
          <p:nvSpPr>
            <p:cNvPr id="93" name="TextBox 18"/>
            <p:cNvSpPr txBox="1"/>
            <p:nvPr/>
          </p:nvSpPr>
          <p:spPr>
            <a:xfrm rot="19800000">
              <a:off x="3349078" y="4601016"/>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관악구</a:t>
              </a:r>
            </a:p>
          </p:txBody>
        </p:sp>
        <p:sp>
          <p:nvSpPr>
            <p:cNvPr id="94" name="TextBox 19"/>
            <p:cNvSpPr txBox="1"/>
            <p:nvPr/>
          </p:nvSpPr>
          <p:spPr>
            <a:xfrm rot="19800000">
              <a:off x="3647582" y="4601015"/>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광진구</a:t>
              </a:r>
            </a:p>
          </p:txBody>
        </p:sp>
        <p:sp>
          <p:nvSpPr>
            <p:cNvPr id="95" name="TextBox 20"/>
            <p:cNvSpPr txBox="1"/>
            <p:nvPr/>
          </p:nvSpPr>
          <p:spPr>
            <a:xfrm rot="19800000">
              <a:off x="3980956" y="4601014"/>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구로구</a:t>
              </a:r>
            </a:p>
          </p:txBody>
        </p:sp>
        <p:sp>
          <p:nvSpPr>
            <p:cNvPr id="96" name="TextBox 25"/>
            <p:cNvSpPr txBox="1"/>
            <p:nvPr/>
          </p:nvSpPr>
          <p:spPr>
            <a:xfrm rot="19680000">
              <a:off x="4279460" y="4601014"/>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금천구</a:t>
              </a:r>
            </a:p>
          </p:txBody>
        </p:sp>
        <p:sp>
          <p:nvSpPr>
            <p:cNvPr id="97" name="TextBox 26"/>
            <p:cNvSpPr txBox="1"/>
            <p:nvPr/>
          </p:nvSpPr>
          <p:spPr>
            <a:xfrm rot="19800000">
              <a:off x="4583178" y="4601014"/>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노원구</a:t>
              </a:r>
            </a:p>
          </p:txBody>
        </p:sp>
        <p:sp>
          <p:nvSpPr>
            <p:cNvPr id="98" name="TextBox 27"/>
            <p:cNvSpPr txBox="1"/>
            <p:nvPr/>
          </p:nvSpPr>
          <p:spPr>
            <a:xfrm rot="19680000">
              <a:off x="6101157" y="4601012"/>
              <a:ext cx="627095"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서대문구</a:t>
              </a:r>
            </a:p>
          </p:txBody>
        </p:sp>
        <p:sp>
          <p:nvSpPr>
            <p:cNvPr id="99" name="TextBox 28"/>
            <p:cNvSpPr txBox="1"/>
            <p:nvPr/>
          </p:nvSpPr>
          <p:spPr>
            <a:xfrm rot="19800000">
              <a:off x="5827555" y="4601013"/>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마포구</a:t>
              </a:r>
            </a:p>
          </p:txBody>
        </p:sp>
        <p:sp>
          <p:nvSpPr>
            <p:cNvPr id="100" name="TextBox 29"/>
            <p:cNvSpPr txBox="1"/>
            <p:nvPr/>
          </p:nvSpPr>
          <p:spPr>
            <a:xfrm rot="19800000">
              <a:off x="5516918" y="4601013"/>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동작구</a:t>
              </a:r>
            </a:p>
          </p:txBody>
        </p:sp>
        <p:sp>
          <p:nvSpPr>
            <p:cNvPr id="101" name="TextBox 30"/>
            <p:cNvSpPr txBox="1"/>
            <p:nvPr/>
          </p:nvSpPr>
          <p:spPr>
            <a:xfrm rot="19680000">
              <a:off x="5154952" y="4601013"/>
              <a:ext cx="627095"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동대문구</a:t>
              </a:r>
            </a:p>
          </p:txBody>
        </p:sp>
        <p:sp>
          <p:nvSpPr>
            <p:cNvPr id="102" name="TextBox 31"/>
            <p:cNvSpPr txBox="1"/>
            <p:nvPr/>
          </p:nvSpPr>
          <p:spPr>
            <a:xfrm rot="19800000">
              <a:off x="4899326" y="4601014"/>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노원구</a:t>
              </a:r>
            </a:p>
          </p:txBody>
        </p:sp>
        <p:sp>
          <p:nvSpPr>
            <p:cNvPr id="103" name="TextBox 34"/>
            <p:cNvSpPr txBox="1"/>
            <p:nvPr/>
          </p:nvSpPr>
          <p:spPr>
            <a:xfrm rot="19800000">
              <a:off x="7060550" y="4601012"/>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성북구</a:t>
              </a:r>
            </a:p>
          </p:txBody>
        </p:sp>
        <p:sp>
          <p:nvSpPr>
            <p:cNvPr id="104" name="TextBox 35"/>
            <p:cNvSpPr txBox="1"/>
            <p:nvPr/>
          </p:nvSpPr>
          <p:spPr>
            <a:xfrm rot="19800000">
              <a:off x="6469368" y="4603867"/>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서초구</a:t>
              </a:r>
            </a:p>
          </p:txBody>
        </p:sp>
        <p:sp>
          <p:nvSpPr>
            <p:cNvPr id="105" name="TextBox 36"/>
            <p:cNvSpPr txBox="1"/>
            <p:nvPr/>
          </p:nvSpPr>
          <p:spPr>
            <a:xfrm rot="19800000">
              <a:off x="6788453" y="4603545"/>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성동구</a:t>
              </a:r>
            </a:p>
          </p:txBody>
        </p:sp>
        <p:sp>
          <p:nvSpPr>
            <p:cNvPr id="106" name="TextBox 37"/>
            <p:cNvSpPr txBox="1"/>
            <p:nvPr/>
          </p:nvSpPr>
          <p:spPr>
            <a:xfrm rot="19800000">
              <a:off x="7398184" y="4606709"/>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송파구</a:t>
              </a:r>
            </a:p>
          </p:txBody>
        </p:sp>
        <p:sp>
          <p:nvSpPr>
            <p:cNvPr id="107" name="TextBox 38"/>
            <p:cNvSpPr txBox="1"/>
            <p:nvPr/>
          </p:nvSpPr>
          <p:spPr>
            <a:xfrm rot="19800000">
              <a:off x="7696688" y="4615697"/>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양천구</a:t>
              </a:r>
            </a:p>
          </p:txBody>
        </p:sp>
        <p:sp>
          <p:nvSpPr>
            <p:cNvPr id="108" name="TextBox 39"/>
            <p:cNvSpPr txBox="1"/>
            <p:nvPr/>
          </p:nvSpPr>
          <p:spPr>
            <a:xfrm rot="19680000">
              <a:off x="7960907" y="4601012"/>
              <a:ext cx="627095"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영등포구</a:t>
              </a:r>
            </a:p>
          </p:txBody>
        </p:sp>
        <p:sp>
          <p:nvSpPr>
            <p:cNvPr id="109" name="TextBox 40"/>
            <p:cNvSpPr txBox="1"/>
            <p:nvPr/>
          </p:nvSpPr>
          <p:spPr>
            <a:xfrm rot="19800000">
              <a:off x="8335732" y="4606709"/>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용산구</a:t>
              </a:r>
            </a:p>
          </p:txBody>
        </p:sp>
        <p:sp>
          <p:nvSpPr>
            <p:cNvPr id="110" name="TextBox 41"/>
            <p:cNvSpPr txBox="1"/>
            <p:nvPr/>
          </p:nvSpPr>
          <p:spPr>
            <a:xfrm rot="19800000">
              <a:off x="8641246" y="4611934"/>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은평구</a:t>
              </a:r>
            </a:p>
          </p:txBody>
        </p:sp>
        <p:sp>
          <p:nvSpPr>
            <p:cNvPr id="111" name="TextBox 42"/>
            <p:cNvSpPr txBox="1"/>
            <p:nvPr/>
          </p:nvSpPr>
          <p:spPr>
            <a:xfrm rot="19800000">
              <a:off x="8949391" y="4611933"/>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종로구</a:t>
              </a:r>
            </a:p>
          </p:txBody>
        </p:sp>
        <p:sp>
          <p:nvSpPr>
            <p:cNvPr id="112" name="TextBox 43"/>
            <p:cNvSpPr txBox="1"/>
            <p:nvPr/>
          </p:nvSpPr>
          <p:spPr>
            <a:xfrm rot="19800000">
              <a:off x="9321586" y="4611932"/>
              <a:ext cx="405880"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중구</a:t>
              </a:r>
            </a:p>
          </p:txBody>
        </p:sp>
        <p:sp>
          <p:nvSpPr>
            <p:cNvPr id="113" name="TextBox 44"/>
            <p:cNvSpPr txBox="1"/>
            <p:nvPr/>
          </p:nvSpPr>
          <p:spPr>
            <a:xfrm rot="19800000">
              <a:off x="9583077" y="4611931"/>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중랑구</a:t>
              </a:r>
            </a:p>
          </p:txBody>
        </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a:latin typeface="+mj-ea"/>
                <a:ea typeface="+mj-ea"/>
              </a:rPr>
              <a:t>02</a:t>
            </a:r>
          </a:p>
        </p:txBody>
      </p:sp>
      <p:sp>
        <p:nvSpPr>
          <p:cNvPr id="80" name="직사각형 79"/>
          <p:cNvSpPr/>
          <p:nvPr/>
        </p:nvSpPr>
        <p:spPr>
          <a:xfrm>
            <a:off x="1194487" y="655052"/>
            <a:ext cx="1962370"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FFFFFF"/>
              </a:solidFill>
              <a:latin typeface="+mj-ea"/>
              <a:ea typeface="+mj-ea"/>
            </a:endParaRPr>
          </a:p>
        </p:txBody>
      </p:sp>
      <p:sp>
        <p:nvSpPr>
          <p:cNvPr id="82"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83"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84" name="TextBox 83"/>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85"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pic>
        <p:nvPicPr>
          <p:cNvPr id="5" name="그림 개체 틀 47"/>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494236" y="1614972"/>
            <a:ext cx="9291723" cy="3389929"/>
          </a:xfrm>
          <a:prstGeom prst="rect">
            <a:avLst/>
          </a:prstGeom>
        </p:spPr>
      </p:pic>
      <p:sp>
        <p:nvSpPr>
          <p:cNvPr id="81" name="텍스트 개체 틀 102"/>
          <p:cNvSpPr txBox="1"/>
          <p:nvPr/>
        </p:nvSpPr>
        <p:spPr>
          <a:xfrm>
            <a:off x="855993" y="576674"/>
            <a:ext cx="8639618"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914400" rtl="0" eaLnBrk="1" latinLnBrk="0" hangingPunct="1">
              <a:lnSpc>
                <a:spcPct val="100000"/>
              </a:lnSpc>
              <a:spcBef>
                <a:spcPct val="0"/>
              </a:spcBef>
              <a:spcAft>
                <a:spcPts val="0"/>
              </a:spcAft>
              <a:buNone/>
              <a:defRPr/>
            </a:pPr>
            <a:r>
              <a:rPr kumimoji="0" lang="ko-KR" altLang="en-US" sz="4400" b="0" i="0" u="none" strike="noStrike" kern="1200" cap="none" spc="0" normalizeH="0" baseline="0">
                <a:solidFill>
                  <a:srgbClr val="FFFFFF"/>
                </a:solidFill>
                <a:latin typeface="+mj-ea"/>
                <a:ea typeface="+mj-ea"/>
                <a:cs typeface="Poppins"/>
              </a:rPr>
              <a:t>유흥시설</a:t>
            </a:r>
            <a:r>
              <a:rPr kumimoji="0" lang="ko-KR" altLang="en-US" sz="4400" b="0" i="0" u="none" strike="noStrike" kern="1200" cap="none" spc="0" normalizeH="0" baseline="0">
                <a:solidFill>
                  <a:srgbClr val="000000"/>
                </a:solidFill>
                <a:latin typeface="+mj-ea"/>
                <a:ea typeface="+mj-ea"/>
                <a:cs typeface="Poppins"/>
              </a:rPr>
              <a:t>과 </a:t>
            </a:r>
            <a:r>
              <a:rPr kumimoji="0" lang="ko-KR" altLang="en-US" sz="4400" b="0" i="0" u="none" strike="noStrike" kern="1200" cap="none" spc="0" normalizeH="0" baseline="0">
                <a:solidFill>
                  <a:srgbClr val="945552"/>
                </a:solidFill>
                <a:latin typeface="+mj-ea"/>
                <a:ea typeface="+mj-ea"/>
                <a:cs typeface="Poppins"/>
              </a:rPr>
              <a:t>음주 운전 발생 </a:t>
            </a:r>
            <a:r>
              <a:rPr kumimoji="0" lang="ko-KR" altLang="en-US" sz="4400" b="0" i="0" u="none" strike="noStrike" kern="1200" cap="none" spc="0" normalizeH="0" baseline="0">
                <a:solidFill>
                  <a:srgbClr val="000000"/>
                </a:solidFill>
                <a:latin typeface="+mj-ea"/>
                <a:ea typeface="+mj-ea"/>
                <a:cs typeface="Poppins"/>
              </a:rPr>
              <a:t>건수 비교</a:t>
            </a:r>
          </a:p>
        </p:txBody>
      </p:sp>
      <p:sp>
        <p:nvSpPr>
          <p:cNvPr id="86" name="TextBox 72"/>
          <p:cNvSpPr txBox="1"/>
          <p:nvPr/>
        </p:nvSpPr>
        <p:spPr>
          <a:xfrm>
            <a:off x="1093476" y="5387164"/>
            <a:ext cx="190318" cy="812155"/>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endParaRPr kumimoji="0" lang="en-ID" sz="3600" b="1" i="0" u="none" strike="noStrike" kern="1200" cap="none" spc="0" normalizeH="0" baseline="0">
              <a:solidFill>
                <a:srgbClr val="5A6E8C"/>
              </a:solidFill>
              <a:latin typeface="Poppins Black"/>
              <a:cs typeface="Poppins Black"/>
            </a:endParaRPr>
          </a:p>
        </p:txBody>
      </p:sp>
      <p:grpSp>
        <p:nvGrpSpPr>
          <p:cNvPr id="87" name="Group 8"/>
          <p:cNvGrpSpPr/>
          <p:nvPr/>
        </p:nvGrpSpPr>
        <p:grpSpPr>
          <a:xfrm>
            <a:off x="1093476" y="5387162"/>
            <a:ext cx="9755052" cy="812154"/>
            <a:chOff x="955139" y="1170008"/>
            <a:chExt cx="5166992" cy="646331"/>
          </a:xfrm>
        </p:grpSpPr>
        <p:sp>
          <p:nvSpPr>
            <p:cNvPr id="88" name="TextBox 69"/>
            <p:cNvSpPr txBox="1"/>
            <p:nvPr/>
          </p:nvSpPr>
          <p:spPr>
            <a:xfrm>
              <a:off x="1554052" y="1201854"/>
              <a:ext cx="4568079" cy="576228"/>
            </a:xfrm>
            <a:prstGeom prst="rect">
              <a:avLst/>
            </a:prstGeom>
            <a:noFill/>
          </p:spPr>
          <p:txBody>
            <a:bodyPr wrap="square">
              <a:spAutoFit/>
            </a:bodyPr>
            <a:lstStyle/>
            <a:p>
              <a:pPr marL="0" indent="0" algn="l" defTabSz="914400" rtl="0" eaLnBrk="1" latinLnBrk="0" hangingPunct="1">
                <a:lnSpc>
                  <a:spcPct val="150000"/>
                </a:lnSpc>
                <a:spcBef>
                  <a:spcPct val="0"/>
                </a:spcBef>
                <a:spcAft>
                  <a:spcPts val="0"/>
                </a:spcAft>
                <a:buNone/>
                <a:defRPr/>
              </a:pPr>
              <a:r>
                <a:rPr kumimoji="0" lang="ko-KR" altLang="en-US" sz="1400" b="0" i="0" u="none" strike="noStrike" kern="1200" cap="none" spc="0" normalizeH="0" baseline="0">
                  <a:solidFill>
                    <a:srgbClr val="0D0D0D"/>
                  </a:solidFill>
                  <a:latin typeface="Pretendard"/>
                  <a:cs typeface="Poppins Light"/>
                </a:rPr>
                <a:t>유흥시설의 개수와 음주 운전 발생 건수는 큰 관계는 없다고 봐야한다</a:t>
              </a:r>
              <a:r>
                <a:rPr kumimoji="0" lang="en-US" altLang="ko-KR" sz="1400" b="0" i="0" u="none" strike="noStrike" kern="1200" cap="none" spc="0" normalizeH="0" baseline="0">
                  <a:solidFill>
                    <a:srgbClr val="0D0D0D"/>
                  </a:solidFill>
                  <a:latin typeface="Pretendard"/>
                  <a:cs typeface="Poppins Light"/>
                </a:rPr>
                <a:t>.</a:t>
              </a:r>
              <a:r>
                <a:rPr kumimoji="0" lang="ko-KR" altLang="en-US" sz="1400" b="0" i="0" u="none" strike="noStrike" kern="1200" cap="none" spc="0" normalizeH="0" baseline="0">
                  <a:solidFill>
                    <a:srgbClr val="0D0D0D"/>
                  </a:solidFill>
                  <a:latin typeface="Pretendard"/>
                  <a:cs typeface="Poppins Light"/>
                </a:rPr>
                <a:t> 하지만</a:t>
              </a:r>
              <a:r>
                <a:rPr kumimoji="0" lang="en-US" altLang="ko-KR" sz="1400" b="0" i="0" u="none" strike="noStrike" kern="1200" cap="none" spc="0" normalizeH="0" baseline="0">
                  <a:solidFill>
                    <a:srgbClr val="0D0D0D"/>
                  </a:solidFill>
                  <a:latin typeface="Pretendard"/>
                  <a:cs typeface="Poppins Light"/>
                </a:rPr>
                <a:t>,</a:t>
              </a:r>
              <a:r>
                <a:rPr kumimoji="0" lang="ko-KR" altLang="en-US" sz="1400" b="0" i="0" u="none" strike="noStrike" kern="1200" cap="none" spc="0" normalizeH="0" baseline="0">
                  <a:solidFill>
                    <a:srgbClr val="0D0D0D"/>
                  </a:solidFill>
                  <a:latin typeface="Pretendard"/>
                  <a:cs typeface="Poppins Light"/>
                </a:rPr>
                <a:t> 음주운전 다발구역이 강남에 다수 존재하는데</a:t>
              </a:r>
              <a:r>
                <a:rPr kumimoji="0" lang="en-US" altLang="ko-KR" sz="1400" b="0" i="0" u="none" strike="noStrike" kern="1200" cap="none" spc="0" normalizeH="0" baseline="0">
                  <a:solidFill>
                    <a:srgbClr val="0D0D0D"/>
                  </a:solidFill>
                  <a:latin typeface="Pretendard"/>
                  <a:cs typeface="Poppins Light"/>
                </a:rPr>
                <a:t>,</a:t>
              </a:r>
              <a:r>
                <a:rPr kumimoji="0" lang="ko-KR" altLang="en-US" sz="1400" b="0" i="0" u="none" strike="noStrike" kern="1200" cap="none" spc="0" normalizeH="0" baseline="0">
                  <a:solidFill>
                    <a:srgbClr val="0D0D0D"/>
                  </a:solidFill>
                  <a:latin typeface="Pretendard"/>
                  <a:cs typeface="Poppins Light"/>
                </a:rPr>
                <a:t> 강남에서만 음주 운전 발생 건수가 유독 크게 보이고 있다</a:t>
              </a:r>
              <a:r>
                <a:rPr kumimoji="0" lang="en-US" altLang="ko-KR" sz="1400" b="0" i="0" u="none" strike="noStrike" kern="1200" cap="none" spc="0" normalizeH="0" baseline="0">
                  <a:solidFill>
                    <a:srgbClr val="0D0D0D"/>
                  </a:solidFill>
                  <a:latin typeface="Pretendard"/>
                  <a:cs typeface="Poppins Light"/>
                </a:rPr>
                <a:t>.</a:t>
              </a:r>
            </a:p>
          </p:txBody>
        </p:sp>
        <p:sp>
          <p:nvSpPr>
            <p:cNvPr id="89" name="TextBox 72"/>
            <p:cNvSpPr txBox="1"/>
            <p:nvPr/>
          </p:nvSpPr>
          <p:spPr>
            <a:xfrm>
              <a:off x="955139" y="1170008"/>
              <a:ext cx="184731" cy="64633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endParaRPr kumimoji="0" lang="en-ID" sz="3600" b="1" i="0" u="none" strike="noStrike" kern="1200" cap="none" spc="0" normalizeH="0" baseline="0">
                <a:solidFill>
                  <a:srgbClr val="5A6E8C"/>
                </a:solidFill>
                <a:latin typeface="Poppins Black"/>
                <a:cs typeface="Poppins Black"/>
              </a:endParaRPr>
            </a:p>
          </p:txBody>
        </p:sp>
      </p:grpSp>
      <p:grpSp>
        <p:nvGrpSpPr>
          <p:cNvPr id="90" name="그룹 77"/>
          <p:cNvGrpSpPr/>
          <p:nvPr/>
        </p:nvGrpSpPr>
        <p:grpSpPr>
          <a:xfrm>
            <a:off x="1119110" y="5352878"/>
            <a:ext cx="880725" cy="880725"/>
            <a:chOff x="1079880" y="5261653"/>
            <a:chExt cx="880725" cy="880725"/>
          </a:xfrm>
        </p:grpSpPr>
        <p:sp>
          <p:nvSpPr>
            <p:cNvPr id="91" name="Oval 13"/>
            <p:cNvSpPr/>
            <p:nvPr/>
          </p:nvSpPr>
          <p:spPr>
            <a:xfrm>
              <a:off x="1079880" y="5261653"/>
              <a:ext cx="880725" cy="880725"/>
            </a:xfrm>
            <a:prstGeom prst="ellipse">
              <a:avLst/>
            </a:prstGeom>
            <a:solidFill>
              <a:srgbClr val="E2ECEE">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US" sz="1800" b="0" i="0" u="none" strike="noStrike" kern="1200" cap="none" spc="0" normalizeH="0" baseline="0">
                <a:solidFill>
                  <a:srgbClr val="FFFFFF"/>
                </a:solidFill>
                <a:latin typeface="Pretendard"/>
                <a:ea typeface="Black Han Sans"/>
              </a:endParaRPr>
            </a:p>
          </p:txBody>
        </p:sp>
        <p:pic>
          <p:nvPicPr>
            <p:cNvPr id="92" name="그림 79"/>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grpSp>
        <p:nvGrpSpPr>
          <p:cNvPr id="119" name="그룹 13"/>
          <p:cNvGrpSpPr/>
          <p:nvPr/>
        </p:nvGrpSpPr>
        <p:grpSpPr>
          <a:xfrm>
            <a:off x="2071216" y="5038355"/>
            <a:ext cx="8049568" cy="393223"/>
            <a:chOff x="2097333" y="4601012"/>
            <a:chExt cx="8049568" cy="393223"/>
          </a:xfrm>
        </p:grpSpPr>
        <p:sp>
          <p:nvSpPr>
            <p:cNvPr id="120" name="TextBox 14"/>
            <p:cNvSpPr txBox="1"/>
            <p:nvPr/>
          </p:nvSpPr>
          <p:spPr>
            <a:xfrm rot="19800000">
              <a:off x="2097333" y="4606711"/>
              <a:ext cx="563399" cy="2404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강남구</a:t>
              </a:r>
            </a:p>
          </p:txBody>
        </p:sp>
        <p:sp>
          <p:nvSpPr>
            <p:cNvPr id="121" name="TextBox 15"/>
            <p:cNvSpPr txBox="1"/>
            <p:nvPr/>
          </p:nvSpPr>
          <p:spPr>
            <a:xfrm rot="19800000">
              <a:off x="2430707" y="4606710"/>
              <a:ext cx="563400" cy="240417"/>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강동구</a:t>
              </a:r>
            </a:p>
          </p:txBody>
        </p:sp>
        <p:sp>
          <p:nvSpPr>
            <p:cNvPr id="122" name="TextBox 16"/>
            <p:cNvSpPr txBox="1"/>
            <p:nvPr/>
          </p:nvSpPr>
          <p:spPr>
            <a:xfrm rot="19800000">
              <a:off x="2764081" y="4606709"/>
              <a:ext cx="563401" cy="240418"/>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강북구</a:t>
              </a:r>
            </a:p>
          </p:txBody>
        </p:sp>
        <p:sp>
          <p:nvSpPr>
            <p:cNvPr id="123" name="TextBox 17"/>
            <p:cNvSpPr txBox="1"/>
            <p:nvPr/>
          </p:nvSpPr>
          <p:spPr>
            <a:xfrm rot="19800000">
              <a:off x="3090833" y="4606709"/>
              <a:ext cx="560499" cy="240418"/>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강서구</a:t>
              </a:r>
            </a:p>
          </p:txBody>
        </p:sp>
        <p:sp>
          <p:nvSpPr>
            <p:cNvPr id="124" name="TextBox 18"/>
            <p:cNvSpPr txBox="1"/>
            <p:nvPr/>
          </p:nvSpPr>
          <p:spPr>
            <a:xfrm rot="19800000">
              <a:off x="3349077" y="4601016"/>
              <a:ext cx="559430" cy="23658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관악구</a:t>
              </a:r>
            </a:p>
          </p:txBody>
        </p:sp>
        <p:sp>
          <p:nvSpPr>
            <p:cNvPr id="125" name="TextBox 19"/>
            <p:cNvSpPr txBox="1"/>
            <p:nvPr/>
          </p:nvSpPr>
          <p:spPr>
            <a:xfrm rot="19800000">
              <a:off x="3647581" y="4601015"/>
              <a:ext cx="561012" cy="236587"/>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광진구</a:t>
              </a:r>
            </a:p>
          </p:txBody>
        </p:sp>
        <p:sp>
          <p:nvSpPr>
            <p:cNvPr id="126" name="TextBox 20"/>
            <p:cNvSpPr txBox="1"/>
            <p:nvPr/>
          </p:nvSpPr>
          <p:spPr>
            <a:xfrm rot="19800000">
              <a:off x="3980955" y="4601014"/>
              <a:ext cx="561013" cy="236588"/>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구로구</a:t>
              </a:r>
            </a:p>
          </p:txBody>
        </p:sp>
        <p:sp>
          <p:nvSpPr>
            <p:cNvPr id="127" name="TextBox 25"/>
            <p:cNvSpPr txBox="1"/>
            <p:nvPr/>
          </p:nvSpPr>
          <p:spPr>
            <a:xfrm rot="19680000">
              <a:off x="4279459" y="4601014"/>
              <a:ext cx="562498" cy="236587"/>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금천구</a:t>
              </a:r>
            </a:p>
          </p:txBody>
        </p:sp>
        <p:sp>
          <p:nvSpPr>
            <p:cNvPr id="128" name="TextBox 26"/>
            <p:cNvSpPr txBox="1"/>
            <p:nvPr/>
          </p:nvSpPr>
          <p:spPr>
            <a:xfrm rot="19800000">
              <a:off x="4583177" y="4601014"/>
              <a:ext cx="563580" cy="236587"/>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노원구</a:t>
              </a:r>
            </a:p>
          </p:txBody>
        </p:sp>
        <p:sp>
          <p:nvSpPr>
            <p:cNvPr id="129" name="TextBox 27"/>
            <p:cNvSpPr txBox="1"/>
            <p:nvPr/>
          </p:nvSpPr>
          <p:spPr>
            <a:xfrm rot="19680000">
              <a:off x="6101156" y="4601012"/>
              <a:ext cx="683901" cy="236590"/>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서대문구</a:t>
              </a:r>
            </a:p>
          </p:txBody>
        </p:sp>
        <p:sp>
          <p:nvSpPr>
            <p:cNvPr id="130" name="TextBox 28"/>
            <p:cNvSpPr txBox="1"/>
            <p:nvPr/>
          </p:nvSpPr>
          <p:spPr>
            <a:xfrm rot="19800000">
              <a:off x="5827554" y="4601013"/>
              <a:ext cx="562264" cy="236589"/>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마포구</a:t>
              </a:r>
            </a:p>
          </p:txBody>
        </p:sp>
        <p:sp>
          <p:nvSpPr>
            <p:cNvPr id="131" name="TextBox 29"/>
            <p:cNvSpPr txBox="1"/>
            <p:nvPr/>
          </p:nvSpPr>
          <p:spPr>
            <a:xfrm rot="19800000">
              <a:off x="5516917" y="4601013"/>
              <a:ext cx="563290" cy="236589"/>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동작구</a:t>
              </a:r>
            </a:p>
          </p:txBody>
        </p:sp>
        <p:sp>
          <p:nvSpPr>
            <p:cNvPr id="132" name="TextBox 30"/>
            <p:cNvSpPr txBox="1"/>
            <p:nvPr/>
          </p:nvSpPr>
          <p:spPr>
            <a:xfrm rot="19680000">
              <a:off x="5154951" y="4601013"/>
              <a:ext cx="687131" cy="236589"/>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동대문구</a:t>
              </a:r>
            </a:p>
          </p:txBody>
        </p:sp>
        <p:sp>
          <p:nvSpPr>
            <p:cNvPr id="133" name="TextBox 31"/>
            <p:cNvSpPr txBox="1"/>
            <p:nvPr/>
          </p:nvSpPr>
          <p:spPr>
            <a:xfrm rot="19800000">
              <a:off x="4899325" y="4601014"/>
              <a:ext cx="561757" cy="236587"/>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노원구</a:t>
              </a:r>
            </a:p>
          </p:txBody>
        </p:sp>
        <p:sp>
          <p:nvSpPr>
            <p:cNvPr id="134" name="TextBox 34"/>
            <p:cNvSpPr txBox="1"/>
            <p:nvPr/>
          </p:nvSpPr>
          <p:spPr>
            <a:xfrm rot="19800000">
              <a:off x="7060549" y="4601012"/>
              <a:ext cx="562708" cy="236590"/>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성북구</a:t>
              </a:r>
            </a:p>
          </p:txBody>
        </p:sp>
        <p:sp>
          <p:nvSpPr>
            <p:cNvPr id="135" name="TextBox 35"/>
            <p:cNvSpPr txBox="1"/>
            <p:nvPr/>
          </p:nvSpPr>
          <p:spPr>
            <a:xfrm rot="19800000">
              <a:off x="6469367" y="4603867"/>
              <a:ext cx="563340"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서초구</a:t>
              </a:r>
            </a:p>
          </p:txBody>
        </p:sp>
        <p:sp>
          <p:nvSpPr>
            <p:cNvPr id="136" name="TextBox 36"/>
            <p:cNvSpPr txBox="1"/>
            <p:nvPr/>
          </p:nvSpPr>
          <p:spPr>
            <a:xfrm rot="19800000">
              <a:off x="6788452" y="4603545"/>
              <a:ext cx="563390"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성동구</a:t>
              </a:r>
            </a:p>
          </p:txBody>
        </p:sp>
        <p:sp>
          <p:nvSpPr>
            <p:cNvPr id="137" name="TextBox 37"/>
            <p:cNvSpPr txBox="1"/>
            <p:nvPr/>
          </p:nvSpPr>
          <p:spPr>
            <a:xfrm rot="19800000">
              <a:off x="7398183" y="4606709"/>
              <a:ext cx="563259" cy="240418"/>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송파구</a:t>
              </a:r>
            </a:p>
          </p:txBody>
        </p:sp>
        <p:sp>
          <p:nvSpPr>
            <p:cNvPr id="138" name="TextBox 38"/>
            <p:cNvSpPr txBox="1"/>
            <p:nvPr/>
          </p:nvSpPr>
          <p:spPr>
            <a:xfrm rot="19800000">
              <a:off x="7696687" y="4615697"/>
              <a:ext cx="563302" cy="240955"/>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양천구</a:t>
              </a:r>
            </a:p>
          </p:txBody>
        </p:sp>
        <p:sp>
          <p:nvSpPr>
            <p:cNvPr id="139" name="TextBox 39"/>
            <p:cNvSpPr txBox="1"/>
            <p:nvPr/>
          </p:nvSpPr>
          <p:spPr>
            <a:xfrm rot="19680000">
              <a:off x="7960906" y="4601012"/>
              <a:ext cx="627096" cy="393223"/>
            </a:xfrm>
            <a:prstGeom prst="rect">
              <a:avLst/>
            </a:prstGeom>
            <a:noFill/>
          </p:spPr>
          <p:txBody>
            <a:bodyPr wrap="squar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영등포구</a:t>
              </a:r>
            </a:p>
          </p:txBody>
        </p:sp>
        <p:sp>
          <p:nvSpPr>
            <p:cNvPr id="140" name="TextBox 40"/>
            <p:cNvSpPr txBox="1"/>
            <p:nvPr/>
          </p:nvSpPr>
          <p:spPr>
            <a:xfrm rot="19800000">
              <a:off x="8335732" y="4606709"/>
              <a:ext cx="562432" cy="240418"/>
            </a:xfrm>
            <a:prstGeom prst="rect">
              <a:avLst/>
            </a:prstGeom>
            <a:noFill/>
          </p:spPr>
          <p:txBody>
            <a:bodyPr wrap="squar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용산구</a:t>
              </a:r>
            </a:p>
          </p:txBody>
        </p:sp>
        <p:sp>
          <p:nvSpPr>
            <p:cNvPr id="141" name="TextBox 41"/>
            <p:cNvSpPr txBox="1"/>
            <p:nvPr/>
          </p:nvSpPr>
          <p:spPr>
            <a:xfrm rot="19800000">
              <a:off x="8641246" y="4611934"/>
              <a:ext cx="563161" cy="235193"/>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은평구</a:t>
              </a:r>
            </a:p>
          </p:txBody>
        </p:sp>
        <p:sp>
          <p:nvSpPr>
            <p:cNvPr id="142" name="TextBox 42"/>
            <p:cNvSpPr txBox="1"/>
            <p:nvPr/>
          </p:nvSpPr>
          <p:spPr>
            <a:xfrm rot="19800000">
              <a:off x="8949391" y="4611933"/>
              <a:ext cx="559816" cy="235194"/>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종로구</a:t>
              </a:r>
            </a:p>
          </p:txBody>
        </p:sp>
        <p:sp>
          <p:nvSpPr>
            <p:cNvPr id="143" name="TextBox 43"/>
            <p:cNvSpPr txBox="1"/>
            <p:nvPr/>
          </p:nvSpPr>
          <p:spPr>
            <a:xfrm rot="19800000">
              <a:off x="9321586" y="4611932"/>
              <a:ext cx="435271" cy="235195"/>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중구</a:t>
              </a:r>
            </a:p>
          </p:txBody>
        </p:sp>
        <p:sp>
          <p:nvSpPr>
            <p:cNvPr id="144" name="TextBox 44"/>
            <p:cNvSpPr txBox="1"/>
            <p:nvPr/>
          </p:nvSpPr>
          <p:spPr>
            <a:xfrm rot="19800000">
              <a:off x="9583077" y="4611931"/>
              <a:ext cx="563824" cy="23519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중랑구</a:t>
              </a:r>
            </a:p>
          </p:txBody>
        </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6BE98-6E78-0E76-1D52-4D9BF90FC6CD}"/>
            </a:ext>
          </a:extLst>
        </p:cNvPr>
        <p:cNvGrpSpPr/>
        <p:nvPr/>
      </p:nvGrpSpPr>
      <p:grpSpPr>
        <a:xfrm>
          <a:off x="0" y="0"/>
          <a:ext cx="0" cy="0"/>
          <a:chOff x="0" y="0"/>
          <a:chExt cx="0" cy="0"/>
        </a:xfrm>
      </p:grpSpPr>
      <p:grpSp>
        <p:nvGrpSpPr>
          <p:cNvPr id="36" name="그룹 35">
            <a:extLst>
              <a:ext uri="{FF2B5EF4-FFF2-40B4-BE49-F238E27FC236}">
                <a16:creationId xmlns:a16="http://schemas.microsoft.com/office/drawing/2014/main" id="{CFA0ADC8-104B-9F23-A45A-62B0CC9553A9}"/>
              </a:ext>
            </a:extLst>
          </p:cNvPr>
          <p:cNvGrpSpPr/>
          <p:nvPr/>
        </p:nvGrpSpPr>
        <p:grpSpPr>
          <a:xfrm>
            <a:off x="0" y="556644"/>
            <a:ext cx="12192000" cy="1005930"/>
            <a:chOff x="0" y="556644"/>
            <a:chExt cx="12192000" cy="1005930"/>
          </a:xfrm>
        </p:grpSpPr>
        <p:sp>
          <p:nvSpPr>
            <p:cNvPr id="2" name="TextBox 1">
              <a:extLst>
                <a:ext uri="{FF2B5EF4-FFF2-40B4-BE49-F238E27FC236}">
                  <a16:creationId xmlns:a16="http://schemas.microsoft.com/office/drawing/2014/main" id="{AA365AE6-2A7B-4C3E-89A1-7E155EBF31E4}"/>
                </a:ext>
              </a:extLst>
            </p:cNvPr>
            <p:cNvSpPr txBox="1"/>
            <p:nvPr/>
          </p:nvSpPr>
          <p:spPr>
            <a:xfrm>
              <a:off x="0" y="745378"/>
              <a:ext cx="12192000" cy="723275"/>
            </a:xfrm>
            <a:prstGeom prst="rect">
              <a:avLst/>
            </a:prstGeom>
            <a:noFill/>
          </p:spPr>
          <p:txBody>
            <a:bodyPr wrap="square" rtlCol="0">
              <a:spAutoFit/>
            </a:bodyPr>
            <a:lstStyle/>
            <a:p>
              <a:pPr algn="ctr">
                <a:defRPr/>
              </a:pPr>
              <a:r>
                <a:rPr lang="ko-KR" altLang="en-US"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rPr>
                <a:t>가설 </a:t>
              </a:r>
              <a:r>
                <a:rPr lang="en-US" altLang="ko-KR"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rPr>
                <a:t>03</a:t>
              </a:r>
              <a:endParaRPr lang="en-US"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endParaRPr>
            </a:p>
          </p:txBody>
        </p:sp>
        <p:sp>
          <p:nvSpPr>
            <p:cNvPr id="3" name="TextBox 2">
              <a:extLst>
                <a:ext uri="{FF2B5EF4-FFF2-40B4-BE49-F238E27FC236}">
                  <a16:creationId xmlns:a16="http://schemas.microsoft.com/office/drawing/2014/main" id="{1E60B985-DDD0-EA33-F15D-46654C488BD6}"/>
                </a:ext>
              </a:extLst>
            </p:cNvPr>
            <p:cNvSpPr txBox="1"/>
            <p:nvPr/>
          </p:nvSpPr>
          <p:spPr>
            <a:xfrm>
              <a:off x="2307087" y="1276405"/>
              <a:ext cx="7577826" cy="286169"/>
            </a:xfrm>
            <a:prstGeom prst="rect">
              <a:avLst/>
            </a:prstGeom>
            <a:noFill/>
          </p:spPr>
          <p:txBody>
            <a:bodyPr wrap="square" rtlCol="0">
              <a:spAutoFit/>
            </a:bodyPr>
            <a:lstStyle/>
            <a:p>
              <a:pPr algn="ctr">
                <a:lnSpc>
                  <a:spcPts val="1700"/>
                </a:lnSpc>
                <a:defRPr/>
              </a:pPr>
              <a:r>
                <a:rPr lang="en-US" altLang="ko-KR" sz="1000" dirty="0"/>
                <a:t>An Analysis of Crime in Seoul</a:t>
              </a:r>
              <a:endParaRPr lang="en-US" sz="1000" dirty="0">
                <a:solidFill>
                  <a:schemeClr val="bg1">
                    <a:lumMod val="50000"/>
                  </a:schemeClr>
                </a:solidFill>
                <a:latin typeface="Lato" charset="0"/>
                <a:ea typeface="Lato" charset="0"/>
                <a:cs typeface="Lato" charset="0"/>
              </a:endParaRPr>
            </a:p>
          </p:txBody>
        </p:sp>
        <p:sp>
          <p:nvSpPr>
            <p:cNvPr id="20" name="TextBox 19">
              <a:extLst>
                <a:ext uri="{FF2B5EF4-FFF2-40B4-BE49-F238E27FC236}">
                  <a16:creationId xmlns:a16="http://schemas.microsoft.com/office/drawing/2014/main" id="{0CE04DC8-BFB9-C15E-2F10-12365CAF88B4}"/>
                </a:ext>
              </a:extLst>
            </p:cNvPr>
            <p:cNvSpPr txBox="1"/>
            <p:nvPr/>
          </p:nvSpPr>
          <p:spPr>
            <a:xfrm>
              <a:off x="5184158" y="556644"/>
              <a:ext cx="1823682" cy="338554"/>
            </a:xfrm>
            <a:prstGeom prst="rect">
              <a:avLst/>
            </a:prstGeom>
            <a:noFill/>
          </p:spPr>
          <p:txBody>
            <a:bodyPr wrap="square">
              <a:spAutoFit/>
            </a:bodyPr>
            <a:lstStyle/>
            <a:p>
              <a:r>
                <a:rPr lang="en-US" altLang="ko-KR" sz="1600" dirty="0"/>
                <a:t>Criminal Anatomy</a:t>
              </a:r>
              <a:endParaRPr lang="ko-KR" altLang="en-US" sz="1600" dirty="0"/>
            </a:p>
          </p:txBody>
        </p:sp>
      </p:grpSp>
      <p:pic>
        <p:nvPicPr>
          <p:cNvPr id="18" name="그림 개체 틀 17">
            <a:extLst>
              <a:ext uri="{FF2B5EF4-FFF2-40B4-BE49-F238E27FC236}">
                <a16:creationId xmlns:a16="http://schemas.microsoft.com/office/drawing/2014/main" id="{A692AF13-5CCB-D3DA-9C5D-F3F6234FF607}"/>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4655999" y="2009478"/>
            <a:ext cx="2880000" cy="2880000"/>
          </a:xfrm>
        </p:spPr>
      </p:pic>
      <p:sp>
        <p:nvSpPr>
          <p:cNvPr id="4" name="Rectangle 70">
            <a:extLst>
              <a:ext uri="{FF2B5EF4-FFF2-40B4-BE49-F238E27FC236}">
                <a16:creationId xmlns:a16="http://schemas.microsoft.com/office/drawing/2014/main" id="{A3346B81-AFCE-8E18-1E86-462BC07F20F8}"/>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55">
            <a:extLst>
              <a:ext uri="{FF2B5EF4-FFF2-40B4-BE49-F238E27FC236}">
                <a16:creationId xmlns:a16="http://schemas.microsoft.com/office/drawing/2014/main" id="{81E0CB9A-125D-F8BD-AAF1-427E8DA99AEC}"/>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extBox 11">
            <a:extLst>
              <a:ext uri="{FF2B5EF4-FFF2-40B4-BE49-F238E27FC236}">
                <a16:creationId xmlns:a16="http://schemas.microsoft.com/office/drawing/2014/main" id="{746E873B-52F8-18F9-B06F-75B1E003F62C}"/>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13" name="Rectangle 62">
            <a:extLst>
              <a:ext uri="{FF2B5EF4-FFF2-40B4-BE49-F238E27FC236}">
                <a16:creationId xmlns:a16="http://schemas.microsoft.com/office/drawing/2014/main" id="{8B24C27C-C8CD-7427-5B6C-212650750B22}"/>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Freeform: Shape 4">
            <a:extLst>
              <a:ext uri="{FF2B5EF4-FFF2-40B4-BE49-F238E27FC236}">
                <a16:creationId xmlns:a16="http://schemas.microsoft.com/office/drawing/2014/main" id="{D81CB4E3-D052-D3A0-DEA1-5DE7208E1AB9}"/>
              </a:ext>
            </a:extLst>
          </p:cNvPr>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algn="ctr"/>
            <a:r>
              <a:rPr lang="en-US" dirty="0">
                <a:latin typeface="+mj-ea"/>
                <a:ea typeface="+mj-ea"/>
              </a:rPr>
              <a:t>03</a:t>
            </a:r>
          </a:p>
        </p:txBody>
      </p:sp>
      <p:sp>
        <p:nvSpPr>
          <p:cNvPr id="31" name="직사각형 30">
            <a:extLst>
              <a:ext uri="{FF2B5EF4-FFF2-40B4-BE49-F238E27FC236}">
                <a16:creationId xmlns:a16="http://schemas.microsoft.com/office/drawing/2014/main" id="{6B1E72DF-3B11-F5ED-7CED-AB3EBFE80A72}"/>
              </a:ext>
            </a:extLst>
          </p:cNvPr>
          <p:cNvSpPr/>
          <p:nvPr/>
        </p:nvSpPr>
        <p:spPr>
          <a:xfrm>
            <a:off x="5287384" y="5435846"/>
            <a:ext cx="1527585" cy="395785"/>
          </a:xfrm>
          <a:prstGeom prst="rect">
            <a:avLst/>
          </a:prstGeom>
          <a:solidFill>
            <a:srgbClr val="4454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A17FA76C-AD3F-EC6B-7731-00BB19D69468}"/>
              </a:ext>
            </a:extLst>
          </p:cNvPr>
          <p:cNvSpPr/>
          <p:nvPr/>
        </p:nvSpPr>
        <p:spPr>
          <a:xfrm>
            <a:off x="2715331" y="5429957"/>
            <a:ext cx="600502" cy="39578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8127F2E1-8F2B-399B-D283-8F030345C770}"/>
              </a:ext>
            </a:extLst>
          </p:cNvPr>
          <p:cNvSpPr txBox="1"/>
          <p:nvPr/>
        </p:nvSpPr>
        <p:spPr>
          <a:xfrm>
            <a:off x="-228442" y="5246475"/>
            <a:ext cx="12192000" cy="738664"/>
          </a:xfrm>
          <a:prstGeom prst="rect">
            <a:avLst/>
          </a:prstGeom>
          <a:noFill/>
        </p:spPr>
        <p:txBody>
          <a:bodyPr wrap="square" rtlCol="0">
            <a:spAutoFit/>
          </a:bodyPr>
          <a:lstStyle/>
          <a:p>
            <a:pPr algn="ctr">
              <a:lnSpc>
                <a:spcPct val="150000"/>
              </a:lnSpc>
            </a:pPr>
            <a:r>
              <a:rPr lang="ko-KR" altLang="en-US" sz="2800" spc="-150" dirty="0">
                <a:solidFill>
                  <a:schemeClr val="bg1"/>
                </a:solidFill>
                <a:latin typeface="+mj-ea"/>
                <a:ea typeface="+mj-ea"/>
              </a:rPr>
              <a:t>소득</a:t>
            </a:r>
            <a:r>
              <a:rPr lang="ko-KR" altLang="en-US" sz="2800" spc="-150" dirty="0">
                <a:latin typeface="+mj-ea"/>
                <a:ea typeface="+mj-ea"/>
              </a:rPr>
              <a:t>의 차이에 따라 </a:t>
            </a:r>
            <a:r>
              <a:rPr lang="ko-KR" altLang="en-US" sz="2800" spc="-150" dirty="0">
                <a:solidFill>
                  <a:schemeClr val="bg1"/>
                </a:solidFill>
                <a:latin typeface="+mj-ea"/>
                <a:ea typeface="+mj-ea"/>
              </a:rPr>
              <a:t>범죄의 형태</a:t>
            </a:r>
            <a:r>
              <a:rPr lang="ko-KR" altLang="en-US" sz="2800" spc="-150" dirty="0">
                <a:latin typeface="+mj-ea"/>
                <a:ea typeface="+mj-ea"/>
              </a:rPr>
              <a:t>가 달라질 것이다</a:t>
            </a:r>
            <a:r>
              <a:rPr lang="en-US" altLang="ko-KR" sz="2800" spc="-150" dirty="0">
                <a:latin typeface="+mj-ea"/>
                <a:ea typeface="+mj-ea"/>
              </a:rPr>
              <a:t>.</a:t>
            </a:r>
            <a:endParaRPr lang="en-US" altLang="ko-KR" sz="900" spc="-150" dirty="0"/>
          </a:p>
        </p:txBody>
      </p:sp>
    </p:spTree>
    <p:extLst>
      <p:ext uri="{BB962C8B-B14F-4D97-AF65-F5344CB8AC3E}">
        <p14:creationId xmlns:p14="http://schemas.microsoft.com/office/powerpoint/2010/main" val="2279046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1" grpId="0" animBg="1"/>
      <p:bldP spid="32" grpId="0" animBg="1"/>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86582-BEDE-C9F9-D536-747833D0A23D}"/>
            </a:ext>
          </a:extLst>
        </p:cNvPr>
        <p:cNvGrpSpPr/>
        <p:nvPr/>
      </p:nvGrpSpPr>
      <p:grpSpPr>
        <a:xfrm>
          <a:off x="0" y="0"/>
          <a:ext cx="0" cy="0"/>
          <a:chOff x="0" y="0"/>
          <a:chExt cx="0" cy="0"/>
        </a:xfrm>
      </p:grpSpPr>
      <p:pic>
        <p:nvPicPr>
          <p:cNvPr id="2057" name="Picture 9">
            <a:extLst>
              <a:ext uri="{FF2B5EF4-FFF2-40B4-BE49-F238E27FC236}">
                <a16:creationId xmlns:a16="http://schemas.microsoft.com/office/drawing/2014/main" id="{3267FC7F-0F9B-8FE1-3FFA-C33A4B4345B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28378" y="1488875"/>
            <a:ext cx="8335243" cy="3600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1" name="직사각형 30">
            <a:extLst>
              <a:ext uri="{FF2B5EF4-FFF2-40B4-BE49-F238E27FC236}">
                <a16:creationId xmlns:a16="http://schemas.microsoft.com/office/drawing/2014/main" id="{917B6CA6-1FFD-1212-C3F3-B080432665D2}"/>
              </a:ext>
            </a:extLst>
          </p:cNvPr>
          <p:cNvSpPr/>
          <p:nvPr/>
        </p:nvSpPr>
        <p:spPr>
          <a:xfrm>
            <a:off x="1153347" y="664753"/>
            <a:ext cx="2881536" cy="605613"/>
          </a:xfrm>
          <a:prstGeom prst="rect">
            <a:avLst/>
          </a:prstGeom>
          <a:solidFill>
            <a:srgbClr val="F2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highlight>
                <a:srgbClr val="FFD743"/>
              </a:highlight>
            </a:endParaRPr>
          </a:p>
        </p:txBody>
      </p:sp>
      <p:sp>
        <p:nvSpPr>
          <p:cNvPr id="2" name="Freeform: Shape 4">
            <a:extLst>
              <a:ext uri="{FF2B5EF4-FFF2-40B4-BE49-F238E27FC236}">
                <a16:creationId xmlns:a16="http://schemas.microsoft.com/office/drawing/2014/main" id="{C399F106-43FD-47F5-91BF-E80670A81A42}"/>
              </a:ext>
            </a:extLst>
          </p:cNvPr>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algn="ctr"/>
            <a:r>
              <a:rPr lang="en-US" dirty="0">
                <a:latin typeface="+mj-ea"/>
                <a:ea typeface="+mj-ea"/>
              </a:rPr>
              <a:t>03</a:t>
            </a:r>
          </a:p>
        </p:txBody>
      </p:sp>
      <p:sp>
        <p:nvSpPr>
          <p:cNvPr id="55" name="직사각형 54">
            <a:extLst>
              <a:ext uri="{FF2B5EF4-FFF2-40B4-BE49-F238E27FC236}">
                <a16:creationId xmlns:a16="http://schemas.microsoft.com/office/drawing/2014/main" id="{A5507058-91A2-B156-34F9-63A6F8FD0580}"/>
              </a:ext>
            </a:extLst>
          </p:cNvPr>
          <p:cNvSpPr/>
          <p:nvPr/>
        </p:nvSpPr>
        <p:spPr>
          <a:xfrm>
            <a:off x="6818773" y="664754"/>
            <a:ext cx="1614616"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latin typeface="+mj-ea"/>
              <a:ea typeface="+mj-ea"/>
            </a:endParaRPr>
          </a:p>
        </p:txBody>
      </p:sp>
      <p:sp>
        <p:nvSpPr>
          <p:cNvPr id="64" name="Rectangle 70">
            <a:extLst>
              <a:ext uri="{FF2B5EF4-FFF2-40B4-BE49-F238E27FC236}">
                <a16:creationId xmlns:a16="http://schemas.microsoft.com/office/drawing/2014/main" id="{22303617-637C-1DBE-3BA4-7A66EA86D042}"/>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6" name="Rectangle 55">
            <a:extLst>
              <a:ext uri="{FF2B5EF4-FFF2-40B4-BE49-F238E27FC236}">
                <a16:creationId xmlns:a16="http://schemas.microsoft.com/office/drawing/2014/main" id="{626E96ED-B10A-451A-7090-F664FFF5D040}"/>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7" name="TextBox 66">
            <a:extLst>
              <a:ext uri="{FF2B5EF4-FFF2-40B4-BE49-F238E27FC236}">
                <a16:creationId xmlns:a16="http://schemas.microsoft.com/office/drawing/2014/main" id="{994D04F0-6754-B89E-DA79-7F41DD262147}"/>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68" name="Rectangle 62">
            <a:extLst>
              <a:ext uri="{FF2B5EF4-FFF2-40B4-BE49-F238E27FC236}">
                <a16:creationId xmlns:a16="http://schemas.microsoft.com/office/drawing/2014/main" id="{97F76181-E3FD-11AB-65E1-7A9D8587DB8E}"/>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9" name="Group 8">
            <a:extLst>
              <a:ext uri="{FF2B5EF4-FFF2-40B4-BE49-F238E27FC236}">
                <a16:creationId xmlns:a16="http://schemas.microsoft.com/office/drawing/2014/main" id="{0368891B-2B01-03ED-EFC4-4648C817C357}"/>
              </a:ext>
            </a:extLst>
          </p:cNvPr>
          <p:cNvGrpSpPr/>
          <p:nvPr/>
        </p:nvGrpSpPr>
        <p:grpSpPr>
          <a:xfrm>
            <a:off x="1119110" y="5394694"/>
            <a:ext cx="9755052" cy="812154"/>
            <a:chOff x="955139" y="1170008"/>
            <a:chExt cx="5166992" cy="646331"/>
          </a:xfrm>
        </p:grpSpPr>
        <p:sp>
          <p:nvSpPr>
            <p:cNvPr id="70" name="TextBox 69">
              <a:extLst>
                <a:ext uri="{FF2B5EF4-FFF2-40B4-BE49-F238E27FC236}">
                  <a16:creationId xmlns:a16="http://schemas.microsoft.com/office/drawing/2014/main" id="{8FCCFAB9-02DE-03A0-AAF4-83EA56D584D4}"/>
                </a:ext>
              </a:extLst>
            </p:cNvPr>
            <p:cNvSpPr txBox="1"/>
            <p:nvPr/>
          </p:nvSpPr>
          <p:spPr>
            <a:xfrm>
              <a:off x="1554052" y="1201855"/>
              <a:ext cx="4568079" cy="587846"/>
            </a:xfrm>
            <a:prstGeom prst="rect">
              <a:avLst/>
            </a:prstGeom>
            <a:noFill/>
          </p:spPr>
          <p:txBody>
            <a:bodyPr wrap="square" rtlCol="0">
              <a:spAutoFit/>
            </a:bodyPr>
            <a:lstStyle/>
            <a:p>
              <a:pPr>
                <a:lnSpc>
                  <a:spcPct val="150000"/>
                </a:lnSpc>
              </a:pPr>
              <a:r>
                <a:rPr lang="ko-KR" altLang="en-US" sz="1400" dirty="0">
                  <a:solidFill>
                    <a:schemeClr val="tx1">
                      <a:lumMod val="95000"/>
                      <a:lumOff val="5000"/>
                    </a:schemeClr>
                  </a:solidFill>
                  <a:latin typeface="+mn-ea"/>
                  <a:cs typeface="Poppins Light" panose="00000400000000000000" pitchFamily="2" charset="0"/>
                </a:rPr>
                <a:t>절도 </a:t>
              </a:r>
              <a:r>
                <a:rPr lang="en-US" altLang="ko-KR" sz="1400" dirty="0">
                  <a:solidFill>
                    <a:schemeClr val="tx1">
                      <a:lumMod val="95000"/>
                      <a:lumOff val="5000"/>
                    </a:schemeClr>
                  </a:solidFill>
                  <a:latin typeface="+mn-ea"/>
                  <a:cs typeface="Poppins Light" panose="00000400000000000000" pitchFamily="2" charset="0"/>
                </a:rPr>
                <a:t>/ </a:t>
              </a:r>
              <a:r>
                <a:rPr lang="ko-KR" altLang="en-US" sz="1400" dirty="0">
                  <a:solidFill>
                    <a:schemeClr val="tx1">
                      <a:lumMod val="95000"/>
                      <a:lumOff val="5000"/>
                    </a:schemeClr>
                  </a:solidFill>
                  <a:latin typeface="+mn-ea"/>
                  <a:cs typeface="Poppins Light" panose="00000400000000000000" pitchFamily="2" charset="0"/>
                </a:rPr>
                <a:t>폭력 범죄는 </a:t>
              </a:r>
              <a:r>
                <a:rPr lang="en-US" altLang="ko-KR" sz="1400" dirty="0">
                  <a:solidFill>
                    <a:schemeClr val="tx1">
                      <a:lumMod val="95000"/>
                      <a:lumOff val="5000"/>
                    </a:schemeClr>
                  </a:solidFill>
                  <a:latin typeface="+mn-ea"/>
                  <a:cs typeface="Poppins Light" panose="00000400000000000000" pitchFamily="2" charset="0"/>
                </a:rPr>
                <a:t>1</a:t>
              </a:r>
              <a:r>
                <a:rPr lang="ko-KR" altLang="en-US" sz="1400" b="0" i="0" dirty="0">
                  <a:solidFill>
                    <a:srgbClr val="374151"/>
                  </a:solidFill>
                  <a:effectLst/>
                  <a:latin typeface="+mn-ea"/>
                </a:rPr>
                <a:t>인당 생산이 높은 지역이 범죄율이 높은 경향을 보인다면</a:t>
              </a:r>
              <a:r>
                <a:rPr lang="en-US" altLang="ko-KR" sz="1400" b="0" i="0" dirty="0">
                  <a:solidFill>
                    <a:srgbClr val="374151"/>
                  </a:solidFill>
                  <a:effectLst/>
                  <a:latin typeface="+mn-ea"/>
                </a:rPr>
                <a:t>, </a:t>
              </a:r>
              <a:r>
                <a:rPr lang="ko-KR" altLang="en-US" sz="1400" b="0" i="0" dirty="0">
                  <a:solidFill>
                    <a:srgbClr val="374151"/>
                  </a:solidFill>
                  <a:effectLst/>
                  <a:latin typeface="+mn-ea"/>
                </a:rPr>
                <a:t>경제적 번영이 </a:t>
              </a:r>
              <a:r>
                <a:rPr lang="ko-KR" altLang="en-US" sz="1400" b="0" i="0" dirty="0" err="1">
                  <a:solidFill>
                    <a:srgbClr val="374151"/>
                  </a:solidFill>
                  <a:effectLst/>
                  <a:latin typeface="+mn-ea"/>
                </a:rPr>
                <a:t>범죄율</a:t>
              </a:r>
              <a:r>
                <a:rPr lang="ko-KR" altLang="en-US" sz="1400" b="0" i="0" dirty="0">
                  <a:solidFill>
                    <a:srgbClr val="374151"/>
                  </a:solidFill>
                  <a:effectLst/>
                  <a:latin typeface="+mn-ea"/>
                </a:rPr>
                <a:t> 감소와 관련이 짓기는 어려워 보인다</a:t>
              </a:r>
              <a:r>
                <a:rPr lang="en-US" altLang="ko-KR" sz="1400" b="0" i="0" dirty="0">
                  <a:solidFill>
                    <a:srgbClr val="374151"/>
                  </a:solidFill>
                  <a:effectLst/>
                  <a:latin typeface="+mn-ea"/>
                </a:rPr>
                <a:t>. </a:t>
              </a:r>
              <a:r>
                <a:rPr lang="ko-KR" altLang="en-US" sz="1400" b="0" i="0" dirty="0">
                  <a:solidFill>
                    <a:srgbClr val="374151"/>
                  </a:solidFill>
                  <a:effectLst/>
                  <a:latin typeface="+mn-ea"/>
                </a:rPr>
                <a:t>대체적으로 </a:t>
              </a:r>
              <a:r>
                <a:rPr lang="en-US" altLang="ko-KR" sz="1400" b="0" i="0" dirty="0">
                  <a:solidFill>
                    <a:srgbClr val="374151"/>
                  </a:solidFill>
                  <a:effectLst/>
                  <a:latin typeface="+mn-ea"/>
                </a:rPr>
                <a:t>1</a:t>
              </a:r>
              <a:r>
                <a:rPr lang="ko-KR" altLang="en-US" sz="1400" b="0" i="0" dirty="0">
                  <a:solidFill>
                    <a:srgbClr val="374151"/>
                  </a:solidFill>
                  <a:effectLst/>
                  <a:latin typeface="+mn-ea"/>
                </a:rPr>
                <a:t>인당 총생산에 범죄율이 비례하지만 강북구의 경우 폭력 범죄가 특징적으로 높다</a:t>
              </a:r>
              <a:r>
                <a:rPr lang="en-US" altLang="ko-KR" sz="1400" b="0" i="0" dirty="0">
                  <a:solidFill>
                    <a:srgbClr val="374151"/>
                  </a:solidFill>
                  <a:effectLst/>
                  <a:latin typeface="+mn-ea"/>
                </a:rPr>
                <a:t>.</a:t>
              </a:r>
              <a:endParaRPr lang="en-US" sz="1400" dirty="0">
                <a:solidFill>
                  <a:schemeClr val="tx1">
                    <a:lumMod val="95000"/>
                    <a:lumOff val="5000"/>
                  </a:schemeClr>
                </a:solidFill>
                <a:latin typeface="+mn-ea"/>
                <a:cs typeface="Poppins Light" panose="00000400000000000000" pitchFamily="2" charset="0"/>
              </a:endParaRPr>
            </a:p>
          </p:txBody>
        </p:sp>
        <p:sp>
          <p:nvSpPr>
            <p:cNvPr id="73" name="TextBox 72">
              <a:extLst>
                <a:ext uri="{FF2B5EF4-FFF2-40B4-BE49-F238E27FC236}">
                  <a16:creationId xmlns:a16="http://schemas.microsoft.com/office/drawing/2014/main" id="{20AA6B95-620D-B93B-D17B-8DA00708395E}"/>
                </a:ext>
              </a:extLst>
            </p:cNvPr>
            <p:cNvSpPr txBox="1"/>
            <p:nvPr/>
          </p:nvSpPr>
          <p:spPr>
            <a:xfrm>
              <a:off x="955139" y="1170008"/>
              <a:ext cx="184731" cy="646331"/>
            </a:xfrm>
            <a:prstGeom prst="rect">
              <a:avLst/>
            </a:prstGeom>
            <a:noFill/>
          </p:spPr>
          <p:txBody>
            <a:bodyPr wrap="none" rtlCol="0">
              <a:spAutoFit/>
            </a:bodyPr>
            <a:lstStyle/>
            <a:p>
              <a:endParaRPr lang="en-ID" sz="3600" b="1" dirty="0">
                <a:solidFill>
                  <a:schemeClr val="accent4"/>
                </a:solidFill>
                <a:latin typeface="Poppins Black" panose="00000A00000000000000" pitchFamily="2" charset="0"/>
                <a:cs typeface="Poppins Black" panose="00000A00000000000000" pitchFamily="2" charset="0"/>
              </a:endParaRPr>
            </a:p>
          </p:txBody>
        </p:sp>
      </p:grpSp>
      <p:grpSp>
        <p:nvGrpSpPr>
          <p:cNvPr id="78" name="그룹 77">
            <a:extLst>
              <a:ext uri="{FF2B5EF4-FFF2-40B4-BE49-F238E27FC236}">
                <a16:creationId xmlns:a16="http://schemas.microsoft.com/office/drawing/2014/main" id="{C05F5D1A-1F53-06FC-FF09-4CC0327B6551}"/>
              </a:ext>
            </a:extLst>
          </p:cNvPr>
          <p:cNvGrpSpPr/>
          <p:nvPr/>
        </p:nvGrpSpPr>
        <p:grpSpPr>
          <a:xfrm>
            <a:off x="1119110" y="5352878"/>
            <a:ext cx="880725" cy="880725"/>
            <a:chOff x="1079880" y="5261653"/>
            <a:chExt cx="880725" cy="880725"/>
          </a:xfrm>
        </p:grpSpPr>
        <p:sp>
          <p:nvSpPr>
            <p:cNvPr id="79" name="Oval 13">
              <a:extLst>
                <a:ext uri="{FF2B5EF4-FFF2-40B4-BE49-F238E27FC236}">
                  <a16:creationId xmlns:a16="http://schemas.microsoft.com/office/drawing/2014/main" id="{57B3E707-0031-C529-26FC-5086334578B3}"/>
                </a:ext>
              </a:extLst>
            </p:cNvPr>
            <p:cNvSpPr/>
            <p:nvPr/>
          </p:nvSpPr>
          <p:spPr>
            <a:xfrm>
              <a:off x="1079880" y="5261653"/>
              <a:ext cx="880725" cy="880725"/>
            </a:xfrm>
            <a:prstGeom prst="ellipse">
              <a:avLst/>
            </a:prstGeom>
            <a:solidFill>
              <a:srgbClr val="E2EC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Pretendard" panose="02000503000000020004" pitchFamily="2" charset="-127"/>
                <a:ea typeface="Black Han Sans" pitchFamily="2" charset="-127"/>
              </a:endParaRPr>
            </a:p>
          </p:txBody>
        </p:sp>
        <p:pic>
          <p:nvPicPr>
            <p:cNvPr id="80" name="그림 79">
              <a:extLst>
                <a:ext uri="{FF2B5EF4-FFF2-40B4-BE49-F238E27FC236}">
                  <a16:creationId xmlns:a16="http://schemas.microsoft.com/office/drawing/2014/main" id="{15D30A75-4A77-E083-741B-6F0E831E9416}"/>
                </a:ext>
              </a:extLst>
            </p:cNvPr>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pic>
        <p:nvPicPr>
          <p:cNvPr id="2059" name="Picture 11">
            <a:extLst>
              <a:ext uri="{FF2B5EF4-FFF2-40B4-BE49-F238E27FC236}">
                <a16:creationId xmlns:a16="http://schemas.microsoft.com/office/drawing/2014/main" id="{886AB5DB-BAC8-E1BF-E8A8-4F1A3CECDE3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28379" y="1488875"/>
            <a:ext cx="8335243" cy="3600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0" name="텍스트 개체 틀 102">
            <a:extLst>
              <a:ext uri="{FF2B5EF4-FFF2-40B4-BE49-F238E27FC236}">
                <a16:creationId xmlns:a16="http://schemas.microsoft.com/office/drawing/2014/main" id="{A8764272-EDBA-EBD7-77AD-8789D33CA321}"/>
              </a:ext>
            </a:extLst>
          </p:cNvPr>
          <p:cNvSpPr txBox="1">
            <a:spLocks/>
          </p:cNvSpPr>
          <p:nvPr/>
        </p:nvSpPr>
        <p:spPr>
          <a:xfrm>
            <a:off x="1153347" y="608151"/>
            <a:ext cx="9877517" cy="880724"/>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rtl="0" eaLnBrk="1" latinLnBrk="0" hangingPunct="1">
              <a:lnSpc>
                <a:spcPct val="100000"/>
              </a:lnSpc>
              <a:spcBef>
                <a:spcPct val="0"/>
              </a:spcBef>
              <a:spcAft>
                <a:spcPts val="0"/>
              </a:spcAft>
              <a:buNone/>
              <a:defRPr/>
            </a:pPr>
            <a:r>
              <a:rPr kumimoji="0" lang="en-US" altLang="ko-KR" sz="4400" b="0" i="0" u="none" strike="noStrike" kern="1200" cap="none" spc="0" normalizeH="0" baseline="0" dirty="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rPr>
              <a:t>1</a:t>
            </a:r>
            <a:r>
              <a:rPr kumimoji="0" lang="ko-KR" altLang="en-US" sz="4400" b="0" i="0" u="none" strike="noStrike" kern="1200" cap="none" spc="0" normalizeH="0" baseline="0" dirty="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rPr>
              <a:t>인당 총생산</a:t>
            </a:r>
            <a:r>
              <a:rPr kumimoji="0" lang="ko-KR" altLang="en-US" sz="4400" b="0" i="0" u="none" strike="noStrike" kern="1200" cap="none" spc="0" normalizeH="0" baseline="0" dirty="0">
                <a:solidFill>
                  <a:srgbClr val="000000"/>
                </a:solidFill>
                <a:latin typeface="Pretendard SemiBold" panose="02000703000000020004" pitchFamily="2" charset="-127"/>
                <a:ea typeface="Pretendard SemiBold" panose="02000703000000020004" pitchFamily="2" charset="-127"/>
                <a:cs typeface="Pretendard SemiBold" panose="02000703000000020004" pitchFamily="2" charset="-127"/>
              </a:rPr>
              <a:t>과 인구 대비 </a:t>
            </a:r>
            <a:r>
              <a:rPr kumimoji="0" lang="ko-KR" altLang="en-US" sz="4400" b="0" i="0" u="none" strike="noStrike" kern="1200" cap="none" spc="0" normalizeH="0" baseline="0" dirty="0" err="1">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rPr>
              <a:t>범죄율</a:t>
            </a:r>
            <a:endParaRPr kumimoji="0" lang="ko-KR" altLang="en-US" sz="4400" b="0" i="0" u="none" strike="noStrike" kern="1200" cap="none" spc="0" normalizeH="0" baseline="0" dirty="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endParaRPr>
          </a:p>
        </p:txBody>
      </p:sp>
    </p:spTree>
    <p:extLst>
      <p:ext uri="{BB962C8B-B14F-4D97-AF65-F5344CB8AC3E}">
        <p14:creationId xmlns:p14="http://schemas.microsoft.com/office/powerpoint/2010/main" val="373883598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B5D80-74B4-E52E-25A5-23002A9DCC72}"/>
            </a:ext>
          </a:extLst>
        </p:cNvPr>
        <p:cNvGrpSpPr/>
        <p:nvPr/>
      </p:nvGrpSpPr>
      <p:grpSpPr>
        <a:xfrm>
          <a:off x="0" y="0"/>
          <a:ext cx="0" cy="0"/>
          <a:chOff x="0" y="0"/>
          <a:chExt cx="0" cy="0"/>
        </a:xfrm>
      </p:grpSpPr>
      <p:pic>
        <p:nvPicPr>
          <p:cNvPr id="2057" name="Picture 9">
            <a:extLst>
              <a:ext uri="{FF2B5EF4-FFF2-40B4-BE49-F238E27FC236}">
                <a16:creationId xmlns:a16="http://schemas.microsoft.com/office/drawing/2014/main" id="{E4E755B1-F70D-1695-8315-9D57DBDC8A3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28378" y="1488875"/>
            <a:ext cx="8335243" cy="3600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Freeform: Shape 4">
            <a:extLst>
              <a:ext uri="{FF2B5EF4-FFF2-40B4-BE49-F238E27FC236}">
                <a16:creationId xmlns:a16="http://schemas.microsoft.com/office/drawing/2014/main" id="{AB6471B8-2D92-E28B-E37C-8C0AD9F5BC49}"/>
              </a:ext>
            </a:extLst>
          </p:cNvPr>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algn="ctr"/>
            <a:r>
              <a:rPr lang="en-US" dirty="0">
                <a:latin typeface="+mj-ea"/>
                <a:ea typeface="+mj-ea"/>
              </a:rPr>
              <a:t>03</a:t>
            </a:r>
          </a:p>
        </p:txBody>
      </p:sp>
      <p:sp>
        <p:nvSpPr>
          <p:cNvPr id="64" name="Rectangle 70">
            <a:extLst>
              <a:ext uri="{FF2B5EF4-FFF2-40B4-BE49-F238E27FC236}">
                <a16:creationId xmlns:a16="http://schemas.microsoft.com/office/drawing/2014/main" id="{879D08FB-14DF-917E-576D-0F1E479AF29F}"/>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6" name="Rectangle 55">
            <a:extLst>
              <a:ext uri="{FF2B5EF4-FFF2-40B4-BE49-F238E27FC236}">
                <a16:creationId xmlns:a16="http://schemas.microsoft.com/office/drawing/2014/main" id="{446D51D0-72D8-B6EA-8B64-ADB1EAC521CC}"/>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7" name="TextBox 66">
            <a:extLst>
              <a:ext uri="{FF2B5EF4-FFF2-40B4-BE49-F238E27FC236}">
                <a16:creationId xmlns:a16="http://schemas.microsoft.com/office/drawing/2014/main" id="{9F23DE8D-FCA9-E145-1669-DD1367F571E5}"/>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68" name="Rectangle 62">
            <a:extLst>
              <a:ext uri="{FF2B5EF4-FFF2-40B4-BE49-F238E27FC236}">
                <a16:creationId xmlns:a16="http://schemas.microsoft.com/office/drawing/2014/main" id="{EB55CABA-6FE4-AA70-84A9-097415E66460}"/>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 name="Group 8">
            <a:extLst>
              <a:ext uri="{FF2B5EF4-FFF2-40B4-BE49-F238E27FC236}">
                <a16:creationId xmlns:a16="http://schemas.microsoft.com/office/drawing/2014/main" id="{F2371821-FC83-14B7-FE08-212CCEA2694D}"/>
              </a:ext>
            </a:extLst>
          </p:cNvPr>
          <p:cNvGrpSpPr/>
          <p:nvPr/>
        </p:nvGrpSpPr>
        <p:grpSpPr>
          <a:xfrm>
            <a:off x="1093476" y="5387162"/>
            <a:ext cx="9755052" cy="812154"/>
            <a:chOff x="955139" y="1170008"/>
            <a:chExt cx="5166992" cy="646331"/>
          </a:xfrm>
        </p:grpSpPr>
        <p:sp>
          <p:nvSpPr>
            <p:cNvPr id="4" name="TextBox 3">
              <a:extLst>
                <a:ext uri="{FF2B5EF4-FFF2-40B4-BE49-F238E27FC236}">
                  <a16:creationId xmlns:a16="http://schemas.microsoft.com/office/drawing/2014/main" id="{A548543E-19FE-A5A0-684C-B05BE4F62337}"/>
                </a:ext>
              </a:extLst>
            </p:cNvPr>
            <p:cNvSpPr txBox="1"/>
            <p:nvPr/>
          </p:nvSpPr>
          <p:spPr>
            <a:xfrm>
              <a:off x="1554052" y="1201855"/>
              <a:ext cx="4568079" cy="587846"/>
            </a:xfrm>
            <a:prstGeom prst="rect">
              <a:avLst/>
            </a:prstGeom>
            <a:noFill/>
          </p:spPr>
          <p:txBody>
            <a:bodyPr wrap="square" rtlCol="0">
              <a:spAutoFit/>
            </a:bodyPr>
            <a:lstStyle/>
            <a:p>
              <a:pPr>
                <a:lnSpc>
                  <a:spcPct val="150000"/>
                </a:lnSpc>
              </a:pPr>
              <a:r>
                <a:rPr lang="ko-KR" altLang="en-US" sz="1400" dirty="0">
                  <a:solidFill>
                    <a:schemeClr val="tx1">
                      <a:lumMod val="95000"/>
                      <a:lumOff val="5000"/>
                    </a:schemeClr>
                  </a:solidFill>
                  <a:latin typeface="+mn-ea"/>
                  <a:cs typeface="Poppins Light" panose="00000400000000000000" pitchFamily="2" charset="0"/>
                </a:rPr>
                <a:t>상대적으로 강력범죄에 속하는 위 </a:t>
              </a:r>
              <a:r>
                <a:rPr lang="ko-KR" altLang="en-US" sz="1400" dirty="0" err="1">
                  <a:solidFill>
                    <a:schemeClr val="tx1">
                      <a:lumMod val="95000"/>
                      <a:lumOff val="5000"/>
                    </a:schemeClr>
                  </a:solidFill>
                  <a:latin typeface="+mn-ea"/>
                  <a:cs typeface="Poppins Light" panose="00000400000000000000" pitchFamily="2" charset="0"/>
                </a:rPr>
                <a:t>세개는</a:t>
              </a:r>
              <a:r>
                <a:rPr lang="ko-KR" altLang="en-US" sz="1400" dirty="0">
                  <a:solidFill>
                    <a:schemeClr val="tx1">
                      <a:lumMod val="95000"/>
                      <a:lumOff val="5000"/>
                    </a:schemeClr>
                  </a:solidFill>
                  <a:latin typeface="+mn-ea"/>
                  <a:cs typeface="Poppins Light" panose="00000400000000000000" pitchFamily="2" charset="0"/>
                </a:rPr>
                <a:t> 폭력</a:t>
              </a:r>
              <a:r>
                <a:rPr lang="en-US" altLang="ko-KR" sz="1400" dirty="0">
                  <a:solidFill>
                    <a:schemeClr val="tx1">
                      <a:lumMod val="95000"/>
                      <a:lumOff val="5000"/>
                    </a:schemeClr>
                  </a:solidFill>
                  <a:latin typeface="+mn-ea"/>
                  <a:cs typeface="Poppins Light" panose="00000400000000000000" pitchFamily="2" charset="0"/>
                </a:rPr>
                <a:t>/ </a:t>
              </a:r>
              <a:r>
                <a:rPr lang="ko-KR" altLang="en-US" sz="1400" dirty="0">
                  <a:solidFill>
                    <a:schemeClr val="tx1">
                      <a:lumMod val="95000"/>
                      <a:lumOff val="5000"/>
                    </a:schemeClr>
                  </a:solidFill>
                  <a:latin typeface="+mn-ea"/>
                  <a:cs typeface="Poppins Light" panose="00000400000000000000" pitchFamily="2" charset="0"/>
                </a:rPr>
                <a:t>절도보다는 </a:t>
              </a:r>
              <a:r>
                <a:rPr lang="en-US" altLang="ko-KR" sz="1400" dirty="0">
                  <a:solidFill>
                    <a:schemeClr val="tx1">
                      <a:lumMod val="95000"/>
                      <a:lumOff val="5000"/>
                    </a:schemeClr>
                  </a:solidFill>
                  <a:latin typeface="+mn-ea"/>
                  <a:cs typeface="Poppins Light" panose="00000400000000000000" pitchFamily="2" charset="0"/>
                </a:rPr>
                <a:t>1</a:t>
              </a:r>
              <a:r>
                <a:rPr lang="ko-KR" altLang="en-US" sz="1400" dirty="0">
                  <a:solidFill>
                    <a:schemeClr val="tx1">
                      <a:lumMod val="95000"/>
                      <a:lumOff val="5000"/>
                    </a:schemeClr>
                  </a:solidFill>
                  <a:latin typeface="+mn-ea"/>
                  <a:cs typeface="Poppins Light" panose="00000400000000000000" pitchFamily="2" charset="0"/>
                </a:rPr>
                <a:t>인당 총생산과의 연관성이 약하지만 특징적인 몇 개 구를 제외 하고서는 대부분 총생산량과 범죄율이 비례한다</a:t>
              </a:r>
              <a:r>
                <a:rPr lang="en-US" altLang="ko-KR" sz="1400" dirty="0">
                  <a:solidFill>
                    <a:schemeClr val="tx1">
                      <a:lumMod val="95000"/>
                      <a:lumOff val="5000"/>
                    </a:schemeClr>
                  </a:solidFill>
                  <a:latin typeface="+mn-ea"/>
                  <a:cs typeface="Poppins Light" panose="00000400000000000000" pitchFamily="2" charset="0"/>
                </a:rPr>
                <a:t>.</a:t>
              </a:r>
              <a:endParaRPr lang="en-US" sz="1400" dirty="0">
                <a:solidFill>
                  <a:schemeClr val="tx1">
                    <a:lumMod val="95000"/>
                    <a:lumOff val="5000"/>
                  </a:schemeClr>
                </a:solidFill>
                <a:latin typeface="+mn-ea"/>
                <a:cs typeface="Poppins Light" panose="00000400000000000000" pitchFamily="2" charset="0"/>
              </a:endParaRPr>
            </a:p>
          </p:txBody>
        </p:sp>
        <p:sp>
          <p:nvSpPr>
            <p:cNvPr id="5" name="TextBox 4">
              <a:extLst>
                <a:ext uri="{FF2B5EF4-FFF2-40B4-BE49-F238E27FC236}">
                  <a16:creationId xmlns:a16="http://schemas.microsoft.com/office/drawing/2014/main" id="{7F3A07B7-B8CD-930B-0416-9B9D0D154359}"/>
                </a:ext>
              </a:extLst>
            </p:cNvPr>
            <p:cNvSpPr txBox="1"/>
            <p:nvPr/>
          </p:nvSpPr>
          <p:spPr>
            <a:xfrm>
              <a:off x="955139" y="1170008"/>
              <a:ext cx="184731" cy="646331"/>
            </a:xfrm>
            <a:prstGeom prst="rect">
              <a:avLst/>
            </a:prstGeom>
            <a:noFill/>
          </p:spPr>
          <p:txBody>
            <a:bodyPr wrap="none" rtlCol="0">
              <a:spAutoFit/>
            </a:bodyPr>
            <a:lstStyle/>
            <a:p>
              <a:endParaRPr lang="en-ID" sz="3600" b="1" dirty="0">
                <a:solidFill>
                  <a:schemeClr val="accent4"/>
                </a:solidFill>
                <a:latin typeface="Poppins Black" panose="00000A00000000000000" pitchFamily="2" charset="0"/>
                <a:cs typeface="Poppins Black" panose="00000A00000000000000" pitchFamily="2" charset="0"/>
              </a:endParaRPr>
            </a:p>
          </p:txBody>
        </p:sp>
      </p:grpSp>
      <p:grpSp>
        <p:nvGrpSpPr>
          <p:cNvPr id="6" name="그룹 5">
            <a:extLst>
              <a:ext uri="{FF2B5EF4-FFF2-40B4-BE49-F238E27FC236}">
                <a16:creationId xmlns:a16="http://schemas.microsoft.com/office/drawing/2014/main" id="{BB9FBBE7-E46D-56A0-64E1-71673576F3EE}"/>
              </a:ext>
            </a:extLst>
          </p:cNvPr>
          <p:cNvGrpSpPr/>
          <p:nvPr/>
        </p:nvGrpSpPr>
        <p:grpSpPr>
          <a:xfrm>
            <a:off x="1119110" y="5352878"/>
            <a:ext cx="880725" cy="880725"/>
            <a:chOff x="1079880" y="5261653"/>
            <a:chExt cx="880725" cy="880725"/>
          </a:xfrm>
        </p:grpSpPr>
        <p:sp>
          <p:nvSpPr>
            <p:cNvPr id="7" name="Oval 13">
              <a:extLst>
                <a:ext uri="{FF2B5EF4-FFF2-40B4-BE49-F238E27FC236}">
                  <a16:creationId xmlns:a16="http://schemas.microsoft.com/office/drawing/2014/main" id="{F8BBA8C9-4DEA-AAB5-D9E8-4D741CF31D9D}"/>
                </a:ext>
              </a:extLst>
            </p:cNvPr>
            <p:cNvSpPr/>
            <p:nvPr/>
          </p:nvSpPr>
          <p:spPr>
            <a:xfrm>
              <a:off x="1079880" y="5261653"/>
              <a:ext cx="880725" cy="880725"/>
            </a:xfrm>
            <a:prstGeom prst="ellipse">
              <a:avLst/>
            </a:prstGeom>
            <a:solidFill>
              <a:srgbClr val="E2EC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Pretendard" panose="02000503000000020004" pitchFamily="2" charset="-127"/>
                <a:ea typeface="Black Han Sans" pitchFamily="2" charset="-127"/>
              </a:endParaRPr>
            </a:p>
          </p:txBody>
        </p:sp>
        <p:pic>
          <p:nvPicPr>
            <p:cNvPr id="8" name="그림 7">
              <a:extLst>
                <a:ext uri="{FF2B5EF4-FFF2-40B4-BE49-F238E27FC236}">
                  <a16:creationId xmlns:a16="http://schemas.microsoft.com/office/drawing/2014/main" id="{07B723FA-E87A-74FA-1EDD-B8749A834BEF}"/>
                </a:ext>
              </a:extLst>
            </p:cNvPr>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sp>
        <p:nvSpPr>
          <p:cNvPr id="9" name="직사각형 8">
            <a:extLst>
              <a:ext uri="{FF2B5EF4-FFF2-40B4-BE49-F238E27FC236}">
                <a16:creationId xmlns:a16="http://schemas.microsoft.com/office/drawing/2014/main" id="{C14C80FA-D7B2-EDF0-B029-25C47270CCB9}"/>
              </a:ext>
            </a:extLst>
          </p:cNvPr>
          <p:cNvSpPr/>
          <p:nvPr/>
        </p:nvSpPr>
        <p:spPr>
          <a:xfrm>
            <a:off x="1153347" y="664753"/>
            <a:ext cx="2881536" cy="605613"/>
          </a:xfrm>
          <a:prstGeom prst="rect">
            <a:avLst/>
          </a:prstGeom>
          <a:solidFill>
            <a:srgbClr val="F2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highlight>
                <a:srgbClr val="FFD743"/>
              </a:highlight>
            </a:endParaRPr>
          </a:p>
        </p:txBody>
      </p:sp>
      <p:sp>
        <p:nvSpPr>
          <p:cNvPr id="10" name="직사각형 9">
            <a:extLst>
              <a:ext uri="{FF2B5EF4-FFF2-40B4-BE49-F238E27FC236}">
                <a16:creationId xmlns:a16="http://schemas.microsoft.com/office/drawing/2014/main" id="{81CF0336-BFD9-D901-A006-27C33E719C3C}"/>
              </a:ext>
            </a:extLst>
          </p:cNvPr>
          <p:cNvSpPr/>
          <p:nvPr/>
        </p:nvSpPr>
        <p:spPr>
          <a:xfrm>
            <a:off x="6818773" y="664754"/>
            <a:ext cx="1614616"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latin typeface="+mj-ea"/>
              <a:ea typeface="+mj-ea"/>
            </a:endParaRPr>
          </a:p>
        </p:txBody>
      </p:sp>
      <p:sp>
        <p:nvSpPr>
          <p:cNvPr id="11" name="텍스트 개체 틀 102">
            <a:extLst>
              <a:ext uri="{FF2B5EF4-FFF2-40B4-BE49-F238E27FC236}">
                <a16:creationId xmlns:a16="http://schemas.microsoft.com/office/drawing/2014/main" id="{989FF56A-9ECE-52D5-58FC-00D06A706D98}"/>
              </a:ext>
            </a:extLst>
          </p:cNvPr>
          <p:cNvSpPr txBox="1">
            <a:spLocks/>
          </p:cNvSpPr>
          <p:nvPr/>
        </p:nvSpPr>
        <p:spPr>
          <a:xfrm>
            <a:off x="1153347" y="608151"/>
            <a:ext cx="9877517" cy="880724"/>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rtl="0" eaLnBrk="1" latinLnBrk="0" hangingPunct="1">
              <a:lnSpc>
                <a:spcPct val="100000"/>
              </a:lnSpc>
              <a:spcBef>
                <a:spcPct val="0"/>
              </a:spcBef>
              <a:spcAft>
                <a:spcPts val="0"/>
              </a:spcAft>
              <a:buNone/>
              <a:defRPr/>
            </a:pPr>
            <a:r>
              <a:rPr kumimoji="0" lang="en-US" altLang="ko-KR" sz="4400" b="0" i="0" u="none" strike="noStrike" kern="1200" cap="none" spc="0" normalizeH="0" baseline="0" dirty="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rPr>
              <a:t>1</a:t>
            </a:r>
            <a:r>
              <a:rPr kumimoji="0" lang="ko-KR" altLang="en-US" sz="4400" b="0" i="0" u="none" strike="noStrike" kern="1200" cap="none" spc="0" normalizeH="0" baseline="0" dirty="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rPr>
              <a:t>인당 총생산</a:t>
            </a:r>
            <a:r>
              <a:rPr kumimoji="0" lang="ko-KR" altLang="en-US" sz="4400" b="0" i="0" u="none" strike="noStrike" kern="1200" cap="none" spc="0" normalizeH="0" baseline="0" dirty="0">
                <a:solidFill>
                  <a:srgbClr val="000000"/>
                </a:solidFill>
                <a:latin typeface="Pretendard SemiBold" panose="02000703000000020004" pitchFamily="2" charset="-127"/>
                <a:ea typeface="Pretendard SemiBold" panose="02000703000000020004" pitchFamily="2" charset="-127"/>
                <a:cs typeface="Pretendard SemiBold" panose="02000703000000020004" pitchFamily="2" charset="-127"/>
              </a:rPr>
              <a:t>과 인구 대비 </a:t>
            </a:r>
            <a:r>
              <a:rPr kumimoji="0" lang="ko-KR" altLang="en-US" sz="4400" b="0" i="0" u="none" strike="noStrike" kern="1200" cap="none" spc="0" normalizeH="0" baseline="0" dirty="0" err="1">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rPr>
              <a:t>범죄율</a:t>
            </a:r>
            <a:endParaRPr kumimoji="0" lang="ko-KR" altLang="en-US" sz="4400" b="0" i="0" u="none" strike="noStrike" kern="1200" cap="none" spc="0" normalizeH="0" baseline="0" dirty="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endParaRPr>
          </a:p>
        </p:txBody>
      </p:sp>
    </p:spTree>
    <p:extLst>
      <p:ext uri="{BB962C8B-B14F-4D97-AF65-F5344CB8AC3E}">
        <p14:creationId xmlns:p14="http://schemas.microsoft.com/office/powerpoint/2010/main" val="231483380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p:nvPr/>
        </p:nvSpPr>
        <p:spPr>
          <a:xfrm>
            <a:off x="5073851" y="2168367"/>
            <a:ext cx="2040071" cy="2947462"/>
          </a:xfrm>
          <a:prstGeom prst="rect">
            <a:avLst/>
          </a:prstGeom>
          <a:solidFill>
            <a:schemeClr val="bg1"/>
          </a:solidFill>
          <a:ln>
            <a:noFill/>
          </a:ln>
          <a:effectLst>
            <a:outerShdw blurRad="1270000" dist="2667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p>
        </p:txBody>
      </p:sp>
      <p:sp>
        <p:nvSpPr>
          <p:cNvPr id="40" name="Rectangle 39"/>
          <p:cNvSpPr/>
          <p:nvPr/>
        </p:nvSpPr>
        <p:spPr>
          <a:xfrm>
            <a:off x="9565345" y="2168367"/>
            <a:ext cx="2040071" cy="2947462"/>
          </a:xfrm>
          <a:prstGeom prst="rect">
            <a:avLst/>
          </a:prstGeom>
          <a:solidFill>
            <a:schemeClr val="bg1"/>
          </a:solidFill>
          <a:ln>
            <a:noFill/>
          </a:ln>
          <a:effectLst>
            <a:outerShdw blurRad="1270000" dist="2667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p>
        </p:txBody>
      </p:sp>
      <p:sp>
        <p:nvSpPr>
          <p:cNvPr id="41" name="Text Placeholder 4"/>
          <p:cNvSpPr txBox="1"/>
          <p:nvPr/>
        </p:nvSpPr>
        <p:spPr>
          <a:xfrm>
            <a:off x="9711673" y="3585387"/>
            <a:ext cx="1747414" cy="830997"/>
          </a:xfrm>
          <a:prstGeom prst="rect">
            <a:avLst/>
          </a:prstGeom>
        </p:spPr>
        <p:txBody>
          <a:bodyPr wrap="square">
            <a:spAutoFit/>
          </a:bodyPr>
          <a:lstStyle>
            <a:defPPr>
              <a:defRPr lang="en-US"/>
            </a:defPPr>
            <a:lvl1pPr>
              <a:lnSpc>
                <a:spcPct val="130000"/>
              </a:lnSpc>
              <a:defRPr sz="1200">
                <a:solidFill>
                  <a:schemeClr val="tx1">
                    <a:lumMod val="50000"/>
                    <a:lumOff val="50000"/>
                  </a:schemeClr>
                </a:solidFill>
                <a:ea typeface="Open Sans"/>
                <a:cs typeface="Segoe UI"/>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100000"/>
              </a:lnSpc>
              <a:defRPr/>
            </a:pPr>
            <a:r>
              <a:rPr lang="en-US" altLang="ko-KR" sz="2400" dirty="0">
                <a:solidFill>
                  <a:srgbClr val="647C9C"/>
                </a:solidFill>
                <a:latin typeface="+mj-lt"/>
                <a:ea typeface="+mj-ea"/>
                <a:cs typeface="Roboto Medium"/>
              </a:rPr>
              <a:t>Django</a:t>
            </a:r>
          </a:p>
          <a:p>
            <a:pPr algn="ctr">
              <a:lnSpc>
                <a:spcPct val="100000"/>
              </a:lnSpc>
              <a:defRPr/>
            </a:pPr>
            <a:r>
              <a:rPr lang="ko-KR" altLang="en-US" sz="2400" dirty="0">
                <a:latin typeface="+mj-lt"/>
                <a:ea typeface="+mj-ea"/>
                <a:cs typeface="Roboto Medium"/>
              </a:rPr>
              <a:t>서비스 구현</a:t>
            </a:r>
            <a:endParaRPr lang="ko-KR" altLang="en-US" sz="2400" dirty="0">
              <a:latin typeface="+mj-ea"/>
              <a:ea typeface="+mj-ea"/>
              <a:cs typeface="Roboto Medium"/>
            </a:endParaRPr>
          </a:p>
        </p:txBody>
      </p:sp>
      <p:grpSp>
        <p:nvGrpSpPr>
          <p:cNvPr id="42" name="Group 41"/>
          <p:cNvGrpSpPr/>
          <p:nvPr/>
        </p:nvGrpSpPr>
        <p:grpSpPr>
          <a:xfrm>
            <a:off x="9662140" y="2332138"/>
            <a:ext cx="1846480" cy="1075907"/>
            <a:chOff x="1464745" y="4093883"/>
            <a:chExt cx="1846480" cy="1075907"/>
          </a:xfrm>
        </p:grpSpPr>
        <p:sp>
          <p:nvSpPr>
            <p:cNvPr id="43" name="TextBox 42"/>
            <p:cNvSpPr txBox="1"/>
            <p:nvPr/>
          </p:nvSpPr>
          <p:spPr>
            <a:xfrm>
              <a:off x="1464745" y="4093883"/>
              <a:ext cx="1846480" cy="646331"/>
            </a:xfrm>
            <a:prstGeom prst="rect">
              <a:avLst/>
            </a:prstGeom>
          </p:spPr>
          <p:txBody>
            <a:bodyPr wrap="square">
              <a:spAutoFit/>
            </a:bodyPr>
            <a:lstStyle>
              <a:defPPr>
                <a:defRPr lang="en-US"/>
              </a:defPPr>
              <a:lvl1pPr algn="ctr">
                <a:defRPr sz="3600" b="1">
                  <a:solidFill>
                    <a:schemeClr val="tx1">
                      <a:lumMod val="85000"/>
                      <a:lumOff val="15000"/>
                    </a:schemeClr>
                  </a:solidFill>
                  <a:latin typeface="+mj-lt"/>
                  <a:ea typeface="Open Sans"/>
                  <a:cs typeface="Segoe UI"/>
                </a:defRPr>
              </a:lvl1pPr>
            </a:lstStyle>
            <a:p>
              <a:pPr lvl="0">
                <a:defRPr/>
              </a:pPr>
              <a:r>
                <a:rPr lang="en-US">
                  <a:solidFill>
                    <a:schemeClr val="accent5"/>
                  </a:solidFill>
                </a:rPr>
                <a:t>5</a:t>
              </a:r>
              <a:endParaRPr lang="id-ID">
                <a:solidFill>
                  <a:schemeClr val="accent5"/>
                </a:solidFill>
              </a:endParaRPr>
            </a:p>
          </p:txBody>
        </p:sp>
        <p:sp>
          <p:nvSpPr>
            <p:cNvPr id="44" name="Rectangle 43"/>
            <p:cNvSpPr/>
            <p:nvPr/>
          </p:nvSpPr>
          <p:spPr>
            <a:xfrm>
              <a:off x="1464745" y="4652833"/>
              <a:ext cx="1846479" cy="516957"/>
            </a:xfrm>
            <a:prstGeom prst="rect">
              <a:avLst/>
            </a:prstGeom>
          </p:spPr>
          <p:txBody>
            <a:bodyPr wrap="square">
              <a:spAutoFit/>
            </a:bodyPr>
            <a:lstStyle/>
            <a:p>
              <a:pPr algn="ctr">
                <a:defRPr/>
              </a:pPr>
              <a:r>
                <a:rPr lang="en-US" altLang="ko-KR" sz="1400" b="0" i="0">
                  <a:solidFill>
                    <a:srgbClr val="374151"/>
                  </a:solidFill>
                  <a:effectLst/>
                  <a:latin typeface="+mj-lt"/>
                  <a:ea typeface="+mn-ea"/>
                  <a:cs typeface="+mn-cs"/>
                </a:rPr>
                <a:t>Service implementation</a:t>
              </a:r>
            </a:p>
          </p:txBody>
        </p:sp>
      </p:grpSp>
      <p:sp>
        <p:nvSpPr>
          <p:cNvPr id="13" name="TextBox 12"/>
          <p:cNvSpPr txBox="1"/>
          <p:nvPr/>
        </p:nvSpPr>
        <p:spPr>
          <a:xfrm>
            <a:off x="2657474" y="731469"/>
            <a:ext cx="6877050" cy="707886"/>
          </a:xfrm>
          <a:prstGeom prst="rect">
            <a:avLst/>
          </a:prstGeom>
          <a:noFill/>
        </p:spPr>
        <p:txBody>
          <a:bodyPr wrap="square">
            <a:spAutoFit/>
          </a:bodyPr>
          <a:lstStyle/>
          <a:p>
            <a:pPr algn="ctr">
              <a:defRPr/>
            </a:pPr>
            <a:r>
              <a:rPr lang="ko-KR" altLang="en-US" sz="4000" b="1">
                <a:solidFill>
                  <a:srgbClr val="5A6E8C"/>
                </a:solidFill>
                <a:latin typeface="+mj-lt"/>
                <a:cs typeface="Arial"/>
              </a:rPr>
              <a:t>목</a:t>
            </a:r>
            <a:r>
              <a:rPr lang="ko-KR" altLang="en-US" sz="4000" b="1">
                <a:solidFill>
                  <a:schemeClr val="tx1">
                    <a:lumMod val="85000"/>
                    <a:lumOff val="15000"/>
                  </a:schemeClr>
                </a:solidFill>
                <a:latin typeface="+mj-lt"/>
                <a:cs typeface="Arial"/>
              </a:rPr>
              <a:t>차</a:t>
            </a:r>
            <a:endParaRPr lang="en-US" sz="4000" b="1">
              <a:solidFill>
                <a:schemeClr val="tx1">
                  <a:lumMod val="85000"/>
                  <a:lumOff val="15000"/>
                </a:schemeClr>
              </a:solidFill>
              <a:latin typeface="+mj-lt"/>
              <a:cs typeface="Arial"/>
            </a:endParaRPr>
          </a:p>
        </p:txBody>
      </p:sp>
      <p:sp>
        <p:nvSpPr>
          <p:cNvPr id="34" name="Rectangle 33"/>
          <p:cNvSpPr/>
          <p:nvPr/>
        </p:nvSpPr>
        <p:spPr>
          <a:xfrm>
            <a:off x="7317845" y="2757723"/>
            <a:ext cx="2040071" cy="2947462"/>
          </a:xfrm>
          <a:prstGeom prst="rect">
            <a:avLst/>
          </a:prstGeom>
          <a:solidFill>
            <a:schemeClr val="bg1"/>
          </a:solidFill>
          <a:ln>
            <a:noFill/>
          </a:ln>
          <a:effectLst>
            <a:outerShdw blurRad="1270000" dist="2667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latin typeface="+mj-lt"/>
              <a:ea typeface="+mn-ea"/>
              <a:cs typeface="+mn-cs"/>
            </a:endParaRPr>
          </a:p>
        </p:txBody>
      </p:sp>
      <p:sp>
        <p:nvSpPr>
          <p:cNvPr id="35" name="Text Placeholder 4"/>
          <p:cNvSpPr txBox="1"/>
          <p:nvPr/>
        </p:nvSpPr>
        <p:spPr>
          <a:xfrm>
            <a:off x="7460415" y="4165069"/>
            <a:ext cx="1747414" cy="461665"/>
          </a:xfrm>
          <a:prstGeom prst="rect">
            <a:avLst/>
          </a:prstGeom>
        </p:spPr>
        <p:txBody>
          <a:bodyPr wrap="square">
            <a:spAutoFit/>
          </a:bodyPr>
          <a:lstStyle>
            <a:defPPr>
              <a:defRPr lang="en-US"/>
            </a:defPPr>
            <a:lvl1pPr>
              <a:lnSpc>
                <a:spcPct val="130000"/>
              </a:lnSpc>
              <a:defRPr sz="1200">
                <a:solidFill>
                  <a:schemeClr val="tx1">
                    <a:lumMod val="50000"/>
                    <a:lumOff val="50000"/>
                  </a:schemeClr>
                </a:solidFill>
                <a:ea typeface="Open Sans"/>
                <a:cs typeface="Segoe UI"/>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100000"/>
              </a:lnSpc>
              <a:defRPr/>
            </a:pPr>
            <a:r>
              <a:rPr lang="ko-KR" altLang="en-US" sz="2400" dirty="0">
                <a:solidFill>
                  <a:srgbClr val="647C9C"/>
                </a:solidFill>
                <a:latin typeface="+mj-ea"/>
                <a:ea typeface="+mj-ea"/>
                <a:cs typeface="Roboto Medium"/>
              </a:rPr>
              <a:t>기타사항</a:t>
            </a:r>
          </a:p>
        </p:txBody>
      </p:sp>
      <p:grpSp>
        <p:nvGrpSpPr>
          <p:cNvPr id="36" name="Group 35"/>
          <p:cNvGrpSpPr/>
          <p:nvPr/>
        </p:nvGrpSpPr>
        <p:grpSpPr>
          <a:xfrm>
            <a:off x="7414640" y="2972947"/>
            <a:ext cx="1846480" cy="866727"/>
            <a:chOff x="1464745" y="4093883"/>
            <a:chExt cx="1846480" cy="866727"/>
          </a:xfrm>
        </p:grpSpPr>
        <p:sp>
          <p:nvSpPr>
            <p:cNvPr id="37" name="TextBox 36"/>
            <p:cNvSpPr txBox="1"/>
            <p:nvPr/>
          </p:nvSpPr>
          <p:spPr>
            <a:xfrm>
              <a:off x="1464745" y="4093883"/>
              <a:ext cx="1846480" cy="646331"/>
            </a:xfrm>
            <a:prstGeom prst="rect">
              <a:avLst/>
            </a:prstGeom>
          </p:spPr>
          <p:txBody>
            <a:bodyPr wrap="square">
              <a:spAutoFit/>
            </a:bodyPr>
            <a:lstStyle>
              <a:defPPr>
                <a:defRPr lang="en-US"/>
              </a:defPPr>
              <a:lvl1pPr algn="ctr">
                <a:defRPr sz="3600" b="1">
                  <a:solidFill>
                    <a:schemeClr val="tx1">
                      <a:lumMod val="85000"/>
                      <a:lumOff val="15000"/>
                    </a:schemeClr>
                  </a:solidFill>
                  <a:latin typeface="+mj-lt"/>
                  <a:ea typeface="Open Sans"/>
                  <a:cs typeface="Segoe UI"/>
                </a:defRPr>
              </a:lvl1pPr>
            </a:lstStyle>
            <a:p>
              <a:pPr lvl="0">
                <a:defRPr/>
              </a:pPr>
              <a:r>
                <a:rPr lang="en-US">
                  <a:solidFill>
                    <a:schemeClr val="accent4"/>
                  </a:solidFill>
                </a:rPr>
                <a:t>4</a:t>
              </a:r>
              <a:endParaRPr lang="id-ID">
                <a:solidFill>
                  <a:schemeClr val="accent4"/>
                </a:solidFill>
              </a:endParaRPr>
            </a:p>
          </p:txBody>
        </p:sp>
        <p:sp>
          <p:nvSpPr>
            <p:cNvPr id="38" name="Rectangle 37"/>
            <p:cNvSpPr/>
            <p:nvPr/>
          </p:nvSpPr>
          <p:spPr>
            <a:xfrm>
              <a:off x="1464746" y="4652833"/>
              <a:ext cx="1846479" cy="307777"/>
            </a:xfrm>
            <a:prstGeom prst="rect">
              <a:avLst/>
            </a:prstGeom>
          </p:spPr>
          <p:txBody>
            <a:bodyPr wrap="square">
              <a:spAutoFit/>
            </a:bodyPr>
            <a:lstStyle/>
            <a:p>
              <a:pPr algn="ctr">
                <a:defRPr/>
              </a:pPr>
              <a:r>
                <a:rPr lang="en-US" altLang="ko-KR" sz="1400" dirty="0">
                  <a:solidFill>
                    <a:srgbClr val="374151"/>
                  </a:solidFill>
                  <a:latin typeface="+mj-lt"/>
                </a:rPr>
                <a:t>ETC</a:t>
              </a:r>
              <a:endParaRPr lang="en-US" altLang="ko-KR" sz="1400" b="0" i="0" dirty="0">
                <a:solidFill>
                  <a:srgbClr val="374151"/>
                </a:solidFill>
                <a:effectLst/>
                <a:latin typeface="+mj-lt"/>
                <a:ea typeface="+mn-ea"/>
                <a:cs typeface="+mn-cs"/>
              </a:endParaRPr>
            </a:p>
          </p:txBody>
        </p:sp>
      </p:grpSp>
      <p:grpSp>
        <p:nvGrpSpPr>
          <p:cNvPr id="53" name="Group 52"/>
          <p:cNvGrpSpPr/>
          <p:nvPr/>
        </p:nvGrpSpPr>
        <p:grpSpPr>
          <a:xfrm>
            <a:off x="8970967" y="2431896"/>
            <a:ext cx="651397" cy="651397"/>
            <a:chOff x="2189858" y="4703595"/>
            <a:chExt cx="651397" cy="651397"/>
          </a:xfrm>
        </p:grpSpPr>
        <p:sp>
          <p:nvSpPr>
            <p:cNvPr id="54" name="Teardrop 53"/>
            <p:cNvSpPr/>
            <p:nvPr/>
          </p:nvSpPr>
          <p:spPr>
            <a:xfrm rot="8100000" flipH="1">
              <a:off x="2189858" y="4703595"/>
              <a:ext cx="651397" cy="651397"/>
            </a:xfrm>
            <a:prstGeom prst="teardrop">
              <a:avLst>
                <a:gd name="adj" fmla="val 100000"/>
              </a:avLst>
            </a:prstGeom>
            <a:solidFill>
              <a:schemeClr val="accent4"/>
            </a:solidFill>
            <a:ln>
              <a:noFill/>
            </a:ln>
            <a:effectLst>
              <a:outerShdw blurRad="1270000" dist="266700" dir="5400000" sx="93000" sy="93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latin typeface="+mj-lt"/>
                <a:ea typeface="+mn-ea"/>
                <a:cs typeface="+mn-cs"/>
              </a:endParaRPr>
            </a:p>
          </p:txBody>
        </p:sp>
        <p:sp>
          <p:nvSpPr>
            <p:cNvPr id="55" name="Rectangle 54"/>
            <p:cNvSpPr/>
            <p:nvPr/>
          </p:nvSpPr>
          <p:spPr>
            <a:xfrm>
              <a:off x="2379565" y="4873847"/>
              <a:ext cx="310895" cy="310893"/>
            </a:xfrm>
            <a:prstGeom prst="rect">
              <a:avLst/>
            </a:prstGeom>
            <a:blipFill rotWithShape="1">
              <a:blip r:embed="rId2" cstate="email">
                <a:lum bright="70000" contrast="-70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n-ea"/>
                <a:cs typeface="+mn-cs"/>
              </a:endParaRPr>
            </a:p>
          </p:txBody>
        </p:sp>
      </p:grpSp>
      <p:sp>
        <p:nvSpPr>
          <p:cNvPr id="29" name="Text Placeholder 4"/>
          <p:cNvSpPr txBox="1"/>
          <p:nvPr/>
        </p:nvSpPr>
        <p:spPr>
          <a:xfrm>
            <a:off x="5186210" y="3490951"/>
            <a:ext cx="1747414" cy="1200329"/>
          </a:xfrm>
          <a:prstGeom prst="rect">
            <a:avLst/>
          </a:prstGeom>
        </p:spPr>
        <p:txBody>
          <a:bodyPr wrap="square">
            <a:spAutoFit/>
          </a:bodyPr>
          <a:lstStyle>
            <a:defPPr>
              <a:defRPr lang="en-US"/>
            </a:defPPr>
            <a:lvl1pPr>
              <a:lnSpc>
                <a:spcPct val="130000"/>
              </a:lnSpc>
              <a:defRPr sz="1200">
                <a:solidFill>
                  <a:schemeClr val="tx1">
                    <a:lumMod val="50000"/>
                    <a:lumOff val="50000"/>
                  </a:schemeClr>
                </a:solidFill>
                <a:ea typeface="Open Sans"/>
                <a:cs typeface="Segoe UI"/>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100000"/>
              </a:lnSpc>
              <a:defRPr/>
            </a:pPr>
            <a:r>
              <a:rPr lang="ko-KR" altLang="en-US" sz="2400" dirty="0" err="1">
                <a:solidFill>
                  <a:srgbClr val="647C9C"/>
                </a:solidFill>
                <a:latin typeface="+mj-ea"/>
                <a:ea typeface="+mj-ea"/>
                <a:cs typeface="Roboto Medium"/>
              </a:rPr>
              <a:t>머신러닝</a:t>
            </a:r>
            <a:r>
              <a:rPr lang="ko-KR" altLang="en-US" sz="2400" dirty="0">
                <a:latin typeface="+mj-ea"/>
                <a:ea typeface="+mj-ea"/>
                <a:cs typeface="Roboto Medium"/>
              </a:rPr>
              <a:t> </a:t>
            </a:r>
          </a:p>
          <a:p>
            <a:pPr algn="ctr">
              <a:lnSpc>
                <a:spcPct val="100000"/>
              </a:lnSpc>
              <a:defRPr/>
            </a:pPr>
            <a:r>
              <a:rPr lang="ko-KR" altLang="en-US" sz="2400" dirty="0">
                <a:latin typeface="+mj-ea"/>
                <a:ea typeface="+mj-ea"/>
                <a:cs typeface="Roboto Medium"/>
              </a:rPr>
              <a:t>예측 </a:t>
            </a:r>
          </a:p>
          <a:p>
            <a:pPr algn="ctr">
              <a:lnSpc>
                <a:spcPct val="100000"/>
              </a:lnSpc>
              <a:defRPr/>
            </a:pPr>
            <a:r>
              <a:rPr lang="ko-KR" altLang="en-US" sz="2400" dirty="0">
                <a:latin typeface="+mj-ea"/>
                <a:ea typeface="+mj-ea"/>
                <a:cs typeface="Roboto Medium"/>
              </a:rPr>
              <a:t>모델</a:t>
            </a:r>
          </a:p>
        </p:txBody>
      </p:sp>
      <p:grpSp>
        <p:nvGrpSpPr>
          <p:cNvPr id="30" name="Group 29"/>
          <p:cNvGrpSpPr/>
          <p:nvPr/>
        </p:nvGrpSpPr>
        <p:grpSpPr>
          <a:xfrm>
            <a:off x="5164484" y="2244421"/>
            <a:ext cx="1846480" cy="1082170"/>
            <a:chOff x="1464745" y="4093883"/>
            <a:chExt cx="1846480" cy="1082170"/>
          </a:xfrm>
        </p:grpSpPr>
        <p:sp>
          <p:nvSpPr>
            <p:cNvPr id="31" name="TextBox 30"/>
            <p:cNvSpPr txBox="1"/>
            <p:nvPr/>
          </p:nvSpPr>
          <p:spPr>
            <a:xfrm>
              <a:off x="1464745" y="4093883"/>
              <a:ext cx="1846480" cy="646331"/>
            </a:xfrm>
            <a:prstGeom prst="rect">
              <a:avLst/>
            </a:prstGeom>
          </p:spPr>
          <p:txBody>
            <a:bodyPr wrap="square">
              <a:spAutoFit/>
            </a:bodyPr>
            <a:lstStyle>
              <a:defPPr>
                <a:defRPr lang="en-US"/>
              </a:defPPr>
              <a:lvl1pPr algn="ctr">
                <a:defRPr sz="3600" b="1">
                  <a:solidFill>
                    <a:schemeClr val="tx1">
                      <a:lumMod val="85000"/>
                      <a:lumOff val="15000"/>
                    </a:schemeClr>
                  </a:solidFill>
                  <a:latin typeface="+mj-lt"/>
                  <a:ea typeface="Open Sans"/>
                  <a:cs typeface="Segoe UI"/>
                </a:defRPr>
              </a:lvl1pPr>
            </a:lstStyle>
            <a:p>
              <a:pPr lvl="0">
                <a:defRPr/>
              </a:pPr>
              <a:r>
                <a:rPr lang="en-US">
                  <a:solidFill>
                    <a:schemeClr val="accent3"/>
                  </a:solidFill>
                </a:rPr>
                <a:t>3</a:t>
              </a:r>
              <a:endParaRPr lang="id-ID">
                <a:solidFill>
                  <a:schemeClr val="accent3"/>
                </a:solidFill>
              </a:endParaRPr>
            </a:p>
          </p:txBody>
        </p:sp>
        <p:sp>
          <p:nvSpPr>
            <p:cNvPr id="32" name="Rectangle 31"/>
            <p:cNvSpPr/>
            <p:nvPr/>
          </p:nvSpPr>
          <p:spPr>
            <a:xfrm>
              <a:off x="1464746" y="4652833"/>
              <a:ext cx="1846479" cy="523220"/>
            </a:xfrm>
            <a:prstGeom prst="rect">
              <a:avLst/>
            </a:prstGeom>
          </p:spPr>
          <p:txBody>
            <a:bodyPr wrap="square">
              <a:spAutoFit/>
            </a:bodyPr>
            <a:lstStyle/>
            <a:p>
              <a:pPr algn="ctr">
                <a:defRPr/>
              </a:pPr>
              <a:r>
                <a:rPr lang="en-US" altLang="ko-KR" sz="1400" b="0" i="0" dirty="0">
                  <a:solidFill>
                    <a:srgbClr val="374151"/>
                  </a:solidFill>
                  <a:effectLst/>
                  <a:latin typeface="+mj-lt"/>
                  <a:ea typeface="+mn-ea"/>
                  <a:cs typeface="+mn-cs"/>
                </a:rPr>
                <a:t>Machine learning model prediction</a:t>
              </a:r>
              <a:endParaRPr lang="id-ID" sz="1400" b="1" dirty="0">
                <a:solidFill>
                  <a:schemeClr val="tx1">
                    <a:lumMod val="85000"/>
                    <a:lumOff val="15000"/>
                  </a:schemeClr>
                </a:solidFill>
                <a:latin typeface="+mj-lt"/>
                <a:ea typeface="Open Sans"/>
                <a:cs typeface="Segoe UI"/>
              </a:endParaRPr>
            </a:p>
          </p:txBody>
        </p:sp>
      </p:grpSp>
      <p:sp>
        <p:nvSpPr>
          <p:cNvPr id="22" name="Rectangle 21"/>
          <p:cNvSpPr/>
          <p:nvPr/>
        </p:nvSpPr>
        <p:spPr>
          <a:xfrm>
            <a:off x="2829836" y="2757723"/>
            <a:ext cx="2040071" cy="2947462"/>
          </a:xfrm>
          <a:prstGeom prst="rect">
            <a:avLst/>
          </a:prstGeom>
          <a:solidFill>
            <a:schemeClr val="bg1"/>
          </a:solidFill>
          <a:ln>
            <a:noFill/>
          </a:ln>
          <a:effectLst>
            <a:outerShdw blurRad="1270000" dist="2667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p>
        </p:txBody>
      </p:sp>
      <p:sp>
        <p:nvSpPr>
          <p:cNvPr id="23" name="Text Placeholder 4"/>
          <p:cNvSpPr txBox="1"/>
          <p:nvPr/>
        </p:nvSpPr>
        <p:spPr>
          <a:xfrm>
            <a:off x="2981439" y="4054230"/>
            <a:ext cx="1747414" cy="830997"/>
          </a:xfrm>
          <a:prstGeom prst="rect">
            <a:avLst/>
          </a:prstGeom>
        </p:spPr>
        <p:txBody>
          <a:bodyPr wrap="square">
            <a:spAutoFit/>
          </a:bodyPr>
          <a:lstStyle>
            <a:defPPr>
              <a:defRPr lang="en-US"/>
            </a:defPPr>
            <a:lvl1pPr>
              <a:lnSpc>
                <a:spcPct val="130000"/>
              </a:lnSpc>
              <a:defRPr sz="1200">
                <a:solidFill>
                  <a:schemeClr val="tx1">
                    <a:lumMod val="50000"/>
                    <a:lumOff val="50000"/>
                  </a:schemeClr>
                </a:solidFill>
                <a:ea typeface="Open Sans"/>
                <a:cs typeface="Segoe UI"/>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100000"/>
              </a:lnSpc>
              <a:defRPr/>
            </a:pPr>
            <a:r>
              <a:rPr lang="en-US" altLang="ko-KR" sz="2400" dirty="0">
                <a:latin typeface="+mj-ea"/>
                <a:ea typeface="+mj-ea"/>
                <a:cs typeface="Roboto Medium"/>
              </a:rPr>
              <a:t> </a:t>
            </a:r>
            <a:r>
              <a:rPr lang="ko-KR" altLang="en-US" sz="2400" dirty="0">
                <a:latin typeface="+mj-ea"/>
                <a:ea typeface="+mj-ea"/>
                <a:cs typeface="Roboto Medium"/>
              </a:rPr>
              <a:t>데이터 </a:t>
            </a:r>
          </a:p>
          <a:p>
            <a:pPr algn="ctr">
              <a:lnSpc>
                <a:spcPct val="100000"/>
              </a:lnSpc>
              <a:defRPr/>
            </a:pPr>
            <a:r>
              <a:rPr lang="ko-KR" altLang="en-US" sz="2400" dirty="0">
                <a:solidFill>
                  <a:srgbClr val="647C9C"/>
                </a:solidFill>
                <a:latin typeface="+mj-ea"/>
                <a:ea typeface="+mj-ea"/>
                <a:cs typeface="Roboto Medium"/>
              </a:rPr>
              <a:t>분석</a:t>
            </a:r>
          </a:p>
        </p:txBody>
      </p:sp>
      <p:grpSp>
        <p:nvGrpSpPr>
          <p:cNvPr id="24" name="Group 23"/>
          <p:cNvGrpSpPr/>
          <p:nvPr/>
        </p:nvGrpSpPr>
        <p:grpSpPr>
          <a:xfrm>
            <a:off x="2926631" y="2972947"/>
            <a:ext cx="1846480" cy="866727"/>
            <a:chOff x="1464745" y="4093883"/>
            <a:chExt cx="1846480" cy="866727"/>
          </a:xfrm>
        </p:grpSpPr>
        <p:sp>
          <p:nvSpPr>
            <p:cNvPr id="25" name="TextBox 24"/>
            <p:cNvSpPr txBox="1"/>
            <p:nvPr/>
          </p:nvSpPr>
          <p:spPr>
            <a:xfrm>
              <a:off x="1464745" y="4093883"/>
              <a:ext cx="1846480" cy="646331"/>
            </a:xfrm>
            <a:prstGeom prst="rect">
              <a:avLst/>
            </a:prstGeom>
          </p:spPr>
          <p:txBody>
            <a:bodyPr wrap="square">
              <a:spAutoFit/>
            </a:bodyPr>
            <a:lstStyle>
              <a:defPPr>
                <a:defRPr lang="en-US"/>
              </a:defPPr>
              <a:lvl1pPr algn="ctr">
                <a:defRPr sz="3600" b="1">
                  <a:solidFill>
                    <a:schemeClr val="tx1">
                      <a:lumMod val="85000"/>
                      <a:lumOff val="15000"/>
                    </a:schemeClr>
                  </a:solidFill>
                  <a:latin typeface="+mj-lt"/>
                  <a:ea typeface="Open Sans"/>
                  <a:cs typeface="Segoe UI"/>
                </a:defRPr>
              </a:lvl1pPr>
            </a:lstStyle>
            <a:p>
              <a:pPr lvl="0">
                <a:defRPr/>
              </a:pPr>
              <a:r>
                <a:rPr lang="en-US">
                  <a:solidFill>
                    <a:schemeClr val="accent2"/>
                  </a:solidFill>
                </a:rPr>
                <a:t>2</a:t>
              </a:r>
              <a:endParaRPr lang="id-ID">
                <a:solidFill>
                  <a:schemeClr val="accent2"/>
                </a:solidFill>
              </a:endParaRPr>
            </a:p>
          </p:txBody>
        </p:sp>
        <p:sp>
          <p:nvSpPr>
            <p:cNvPr id="26" name="Rectangle 25"/>
            <p:cNvSpPr/>
            <p:nvPr/>
          </p:nvSpPr>
          <p:spPr>
            <a:xfrm>
              <a:off x="1464746" y="4652833"/>
              <a:ext cx="1846479" cy="307777"/>
            </a:xfrm>
            <a:prstGeom prst="rect">
              <a:avLst/>
            </a:prstGeom>
          </p:spPr>
          <p:txBody>
            <a:bodyPr wrap="square">
              <a:spAutoFit/>
            </a:bodyPr>
            <a:lstStyle/>
            <a:p>
              <a:pPr algn="ctr">
                <a:defRPr/>
              </a:pPr>
              <a:r>
                <a:rPr lang="en-US" altLang="ko-KR" sz="1400" b="0" i="0">
                  <a:solidFill>
                    <a:srgbClr val="374151"/>
                  </a:solidFill>
                  <a:effectLst/>
                  <a:latin typeface="+mj-lt"/>
                  <a:ea typeface="+mn-ea"/>
                  <a:cs typeface="+mn-cs"/>
                </a:rPr>
                <a:t>Data analysis</a:t>
              </a:r>
              <a:endParaRPr lang="id-ID" sz="1400" b="1">
                <a:solidFill>
                  <a:schemeClr val="tx1">
                    <a:lumMod val="85000"/>
                    <a:lumOff val="15000"/>
                  </a:schemeClr>
                </a:solidFill>
                <a:latin typeface="+mj-lt"/>
                <a:ea typeface="Open Sans"/>
                <a:cs typeface="Segoe UI"/>
              </a:endParaRPr>
            </a:p>
          </p:txBody>
        </p:sp>
      </p:grpSp>
      <p:grpSp>
        <p:nvGrpSpPr>
          <p:cNvPr id="47" name="Group 46"/>
          <p:cNvGrpSpPr/>
          <p:nvPr/>
        </p:nvGrpSpPr>
        <p:grpSpPr>
          <a:xfrm>
            <a:off x="6805630" y="4838288"/>
            <a:ext cx="651397" cy="651397"/>
            <a:chOff x="2189858" y="4703595"/>
            <a:chExt cx="651397" cy="651397"/>
          </a:xfrm>
        </p:grpSpPr>
        <p:sp>
          <p:nvSpPr>
            <p:cNvPr id="48" name="Teardrop 47"/>
            <p:cNvSpPr/>
            <p:nvPr/>
          </p:nvSpPr>
          <p:spPr>
            <a:xfrm rot="8100000" flipH="1">
              <a:off x="2189858" y="4703595"/>
              <a:ext cx="651397" cy="651397"/>
            </a:xfrm>
            <a:prstGeom prst="teardrop">
              <a:avLst>
                <a:gd name="adj" fmla="val 100000"/>
              </a:avLst>
            </a:prstGeom>
            <a:solidFill>
              <a:schemeClr val="accent2"/>
            </a:solidFill>
            <a:ln>
              <a:noFill/>
            </a:ln>
            <a:effectLst>
              <a:outerShdw blurRad="1270000" dist="266700" dir="5400000" sx="93000" sy="93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latin typeface="+mj-ea"/>
                <a:ea typeface="+mj-ea"/>
              </a:endParaRPr>
            </a:p>
          </p:txBody>
        </p:sp>
        <p:sp>
          <p:nvSpPr>
            <p:cNvPr id="49" name="Rectangle 48"/>
            <p:cNvSpPr/>
            <p:nvPr/>
          </p:nvSpPr>
          <p:spPr>
            <a:xfrm>
              <a:off x="2379565" y="4873847"/>
              <a:ext cx="310895" cy="310893"/>
            </a:xfrm>
            <a:prstGeom prst="rect">
              <a:avLst/>
            </a:prstGeom>
            <a:blipFill rotWithShape="1">
              <a:blip r:embed="rId3" cstate="email">
                <a:lum bright="70000" contrast="-70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ea"/>
                <a:ea typeface="+mj-ea"/>
              </a:endParaRPr>
            </a:p>
          </p:txBody>
        </p:sp>
      </p:grpSp>
      <p:sp>
        <p:nvSpPr>
          <p:cNvPr id="11" name="Rectangle 10"/>
          <p:cNvSpPr/>
          <p:nvPr/>
        </p:nvSpPr>
        <p:spPr>
          <a:xfrm>
            <a:off x="583200" y="2326775"/>
            <a:ext cx="2040071" cy="2947462"/>
          </a:xfrm>
          <a:prstGeom prst="rect">
            <a:avLst/>
          </a:prstGeom>
          <a:solidFill>
            <a:schemeClr val="bg1"/>
          </a:solidFill>
          <a:ln>
            <a:noFill/>
          </a:ln>
          <a:effectLst>
            <a:outerShdw blurRad="1270000" dist="2667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p>
        </p:txBody>
      </p:sp>
      <p:sp>
        <p:nvSpPr>
          <p:cNvPr id="16" name="Text Placeholder 4"/>
          <p:cNvSpPr txBox="1"/>
          <p:nvPr/>
        </p:nvSpPr>
        <p:spPr>
          <a:xfrm>
            <a:off x="727383" y="3721751"/>
            <a:ext cx="1747414" cy="830997"/>
          </a:xfrm>
          <a:prstGeom prst="rect">
            <a:avLst/>
          </a:prstGeom>
        </p:spPr>
        <p:txBody>
          <a:bodyPr wrap="square">
            <a:spAutoFit/>
          </a:bodyPr>
          <a:lstStyle>
            <a:defPPr>
              <a:defRPr lang="en-US"/>
            </a:defPPr>
            <a:lvl1pPr>
              <a:lnSpc>
                <a:spcPct val="130000"/>
              </a:lnSpc>
              <a:defRPr sz="1200">
                <a:solidFill>
                  <a:schemeClr val="tx1">
                    <a:lumMod val="50000"/>
                    <a:lumOff val="50000"/>
                  </a:schemeClr>
                </a:solidFill>
                <a:ea typeface="Open Sans"/>
                <a:cs typeface="Segoe UI"/>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100000"/>
              </a:lnSpc>
              <a:defRPr/>
            </a:pPr>
            <a:r>
              <a:rPr lang="ko-KR" altLang="en-US" sz="2400" dirty="0">
                <a:solidFill>
                  <a:srgbClr val="647C9C"/>
                </a:solidFill>
                <a:latin typeface="+mj-ea"/>
                <a:ea typeface="+mj-ea"/>
                <a:cs typeface="Roboto Medium"/>
              </a:rPr>
              <a:t>주제</a:t>
            </a:r>
            <a:r>
              <a:rPr lang="ko-KR" altLang="en-US" sz="2400" dirty="0">
                <a:latin typeface="+mj-ea"/>
                <a:ea typeface="+mj-ea"/>
                <a:cs typeface="Roboto Medium"/>
              </a:rPr>
              <a:t> 선정 </a:t>
            </a:r>
          </a:p>
          <a:p>
            <a:pPr algn="ctr">
              <a:lnSpc>
                <a:spcPct val="100000"/>
              </a:lnSpc>
              <a:defRPr/>
            </a:pPr>
            <a:r>
              <a:rPr lang="ko-KR" altLang="en-US" sz="2400" dirty="0">
                <a:latin typeface="+mj-ea"/>
                <a:ea typeface="+mj-ea"/>
                <a:cs typeface="Roboto Medium"/>
              </a:rPr>
              <a:t>동기</a:t>
            </a:r>
            <a:endParaRPr lang="en-US" sz="2400" dirty="0">
              <a:latin typeface="+mj-ea"/>
              <a:ea typeface="+mj-ea"/>
            </a:endParaRPr>
          </a:p>
        </p:txBody>
      </p:sp>
      <p:grpSp>
        <p:nvGrpSpPr>
          <p:cNvPr id="17" name="Group 16"/>
          <p:cNvGrpSpPr/>
          <p:nvPr/>
        </p:nvGrpSpPr>
        <p:grpSpPr>
          <a:xfrm>
            <a:off x="679995" y="2383591"/>
            <a:ext cx="1846480" cy="1082170"/>
            <a:chOff x="1464745" y="4093883"/>
            <a:chExt cx="1846480" cy="1082170"/>
          </a:xfrm>
        </p:grpSpPr>
        <p:sp>
          <p:nvSpPr>
            <p:cNvPr id="18" name="TextBox 17"/>
            <p:cNvSpPr txBox="1"/>
            <p:nvPr/>
          </p:nvSpPr>
          <p:spPr>
            <a:xfrm>
              <a:off x="1464745" y="4093883"/>
              <a:ext cx="1846480" cy="646331"/>
            </a:xfrm>
            <a:prstGeom prst="rect">
              <a:avLst/>
            </a:prstGeom>
          </p:spPr>
          <p:txBody>
            <a:bodyPr wrap="square">
              <a:spAutoFit/>
            </a:bodyPr>
            <a:lstStyle>
              <a:defPPr>
                <a:defRPr lang="en-US"/>
              </a:defPPr>
              <a:lvl1pPr algn="ctr">
                <a:defRPr sz="3600" b="1">
                  <a:solidFill>
                    <a:schemeClr val="tx1">
                      <a:lumMod val="85000"/>
                      <a:lumOff val="15000"/>
                    </a:schemeClr>
                  </a:solidFill>
                  <a:latin typeface="+mj-lt"/>
                  <a:ea typeface="Open Sans"/>
                  <a:cs typeface="Segoe UI"/>
                </a:defRPr>
              </a:lvl1pPr>
            </a:lstStyle>
            <a:p>
              <a:pPr lvl="0">
                <a:defRPr/>
              </a:pPr>
              <a:r>
                <a:rPr lang="en-US">
                  <a:solidFill>
                    <a:schemeClr val="accent1"/>
                  </a:solidFill>
                </a:rPr>
                <a:t>1</a:t>
              </a:r>
              <a:endParaRPr lang="id-ID">
                <a:solidFill>
                  <a:schemeClr val="accent1"/>
                </a:solidFill>
              </a:endParaRPr>
            </a:p>
          </p:txBody>
        </p:sp>
        <p:sp>
          <p:nvSpPr>
            <p:cNvPr id="19" name="Rectangle 18"/>
            <p:cNvSpPr/>
            <p:nvPr/>
          </p:nvSpPr>
          <p:spPr>
            <a:xfrm>
              <a:off x="1464746" y="4652833"/>
              <a:ext cx="1846479" cy="523220"/>
            </a:xfrm>
            <a:prstGeom prst="rect">
              <a:avLst/>
            </a:prstGeom>
          </p:spPr>
          <p:txBody>
            <a:bodyPr wrap="square">
              <a:spAutoFit/>
            </a:bodyPr>
            <a:lstStyle/>
            <a:p>
              <a:pPr algn="ctr">
                <a:defRPr/>
              </a:pPr>
              <a:r>
                <a:rPr lang="en-US" altLang="ko-KR" sz="1400" b="0" i="0">
                  <a:solidFill>
                    <a:srgbClr val="374151"/>
                  </a:solidFill>
                  <a:effectLst/>
                  <a:latin typeface="+mj-lt"/>
                  <a:ea typeface="+mn-ea"/>
                  <a:cs typeface="+mn-cs"/>
                </a:rPr>
                <a:t>Reason for </a:t>
              </a:r>
            </a:p>
            <a:p>
              <a:pPr algn="ctr">
                <a:defRPr/>
              </a:pPr>
              <a:r>
                <a:rPr lang="en-US" altLang="ko-KR" sz="1400" b="0" i="0">
                  <a:solidFill>
                    <a:srgbClr val="374151"/>
                  </a:solidFill>
                  <a:effectLst/>
                  <a:latin typeface="+mj-lt"/>
                  <a:ea typeface="+mn-ea"/>
                  <a:cs typeface="+mn-cs"/>
                </a:rPr>
                <a:t>choosing the topic</a:t>
              </a:r>
              <a:endParaRPr lang="id-ID" sz="1400" b="1">
                <a:solidFill>
                  <a:schemeClr val="tx1">
                    <a:lumMod val="85000"/>
                    <a:lumOff val="15000"/>
                  </a:schemeClr>
                </a:solidFill>
                <a:latin typeface="+mj-lt"/>
                <a:cs typeface="Segoe UI"/>
              </a:endParaRPr>
            </a:p>
          </p:txBody>
        </p:sp>
      </p:grpSp>
      <p:grpSp>
        <p:nvGrpSpPr>
          <p:cNvPr id="46" name="Group 45"/>
          <p:cNvGrpSpPr/>
          <p:nvPr/>
        </p:nvGrpSpPr>
        <p:grpSpPr>
          <a:xfrm>
            <a:off x="2236322" y="4790130"/>
            <a:ext cx="651397" cy="651397"/>
            <a:chOff x="2189858" y="4703595"/>
            <a:chExt cx="651397" cy="651397"/>
          </a:xfrm>
        </p:grpSpPr>
        <p:sp>
          <p:nvSpPr>
            <p:cNvPr id="15" name="Teardrop 14"/>
            <p:cNvSpPr/>
            <p:nvPr/>
          </p:nvSpPr>
          <p:spPr>
            <a:xfrm rot="8100000" flipH="1">
              <a:off x="2189858" y="4703595"/>
              <a:ext cx="651397" cy="651397"/>
            </a:xfrm>
            <a:prstGeom prst="teardrop">
              <a:avLst>
                <a:gd name="adj" fmla="val 100000"/>
              </a:avLst>
            </a:prstGeom>
            <a:solidFill>
              <a:schemeClr val="accent1"/>
            </a:solidFill>
            <a:ln>
              <a:noFill/>
            </a:ln>
            <a:effectLst>
              <a:outerShdw blurRad="1270000" dist="266700" dir="5400000" sx="93000" sy="93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latin typeface="+mj-ea"/>
                <a:ea typeface="+mj-ea"/>
              </a:endParaRPr>
            </a:p>
          </p:txBody>
        </p:sp>
        <p:sp>
          <p:nvSpPr>
            <p:cNvPr id="45" name="Rectangle 44"/>
            <p:cNvSpPr/>
            <p:nvPr/>
          </p:nvSpPr>
          <p:spPr>
            <a:xfrm>
              <a:off x="2379565" y="4873847"/>
              <a:ext cx="310895" cy="310893"/>
            </a:xfrm>
            <a:prstGeom prst="rect">
              <a:avLst/>
            </a:prstGeom>
            <a:blipFill rotWithShape="1">
              <a:blip r:embed="rId4" cstate="email">
                <a:lum bright="70000" contrast="-70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ea"/>
                <a:ea typeface="+mj-ea"/>
              </a:endParaRPr>
            </a:p>
          </p:txBody>
        </p:sp>
      </p:grpSp>
      <p:grpSp>
        <p:nvGrpSpPr>
          <p:cNvPr id="59" name="Group 58"/>
          <p:cNvGrpSpPr/>
          <p:nvPr/>
        </p:nvGrpSpPr>
        <p:grpSpPr>
          <a:xfrm>
            <a:off x="11133388" y="4790129"/>
            <a:ext cx="651397" cy="651397"/>
            <a:chOff x="2189858" y="4703595"/>
            <a:chExt cx="651397" cy="651397"/>
          </a:xfrm>
        </p:grpSpPr>
        <p:sp>
          <p:nvSpPr>
            <p:cNvPr id="60" name="Oval 59"/>
            <p:cNvSpPr/>
            <p:nvPr/>
          </p:nvSpPr>
          <p:spPr>
            <a:xfrm rot="8100000" flipH="1">
              <a:off x="2189858" y="4703595"/>
              <a:ext cx="651397" cy="651397"/>
            </a:xfrm>
            <a:prstGeom prst="ellipse">
              <a:avLst/>
            </a:prstGeom>
            <a:solidFill>
              <a:schemeClr val="accent5"/>
            </a:solidFill>
            <a:ln>
              <a:noFill/>
            </a:ln>
            <a:effectLst>
              <a:outerShdw blurRad="1270000" dist="266700" dir="5400000" sx="93000" sy="93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latin typeface="+mj-ea"/>
                <a:ea typeface="+mj-ea"/>
              </a:endParaRPr>
            </a:p>
          </p:txBody>
        </p:sp>
        <p:sp>
          <p:nvSpPr>
            <p:cNvPr id="61" name="Rectangle 60"/>
            <p:cNvSpPr/>
            <p:nvPr/>
          </p:nvSpPr>
          <p:spPr>
            <a:xfrm>
              <a:off x="2379565" y="4873847"/>
              <a:ext cx="310895" cy="310893"/>
            </a:xfrm>
            <a:prstGeom prst="rect">
              <a:avLst/>
            </a:prstGeom>
            <a:blipFill rotWithShape="1">
              <a:blip r:embed="rId5" cstate="email">
                <a:lum bright="70000" contrast="-70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ea"/>
                <a:ea typeface="+mj-ea"/>
              </a:endParaRPr>
            </a:p>
          </p:txBody>
        </p:sp>
      </p:grpSp>
      <p:grpSp>
        <p:nvGrpSpPr>
          <p:cNvPr id="50" name="Group 49"/>
          <p:cNvGrpSpPr/>
          <p:nvPr/>
        </p:nvGrpSpPr>
        <p:grpSpPr>
          <a:xfrm>
            <a:off x="4519248" y="2475694"/>
            <a:ext cx="651397" cy="651397"/>
            <a:chOff x="2189858" y="4703595"/>
            <a:chExt cx="651397" cy="651397"/>
          </a:xfrm>
        </p:grpSpPr>
        <p:sp>
          <p:nvSpPr>
            <p:cNvPr id="51" name="Teardrop 50"/>
            <p:cNvSpPr/>
            <p:nvPr/>
          </p:nvSpPr>
          <p:spPr>
            <a:xfrm rot="8100000" flipH="1">
              <a:off x="2189858" y="4703595"/>
              <a:ext cx="651397" cy="651397"/>
            </a:xfrm>
            <a:prstGeom prst="teardrop">
              <a:avLst>
                <a:gd name="adj" fmla="val 100000"/>
              </a:avLst>
            </a:prstGeom>
            <a:solidFill>
              <a:schemeClr val="accent3"/>
            </a:solidFill>
            <a:ln>
              <a:noFill/>
            </a:ln>
            <a:effectLst>
              <a:outerShdw blurRad="1270000" dist="266700" dir="5400000" sx="93000" sy="93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latin typeface="+mj-lt"/>
                <a:ea typeface="+mn-ea"/>
                <a:cs typeface="+mn-cs"/>
              </a:endParaRPr>
            </a:p>
          </p:txBody>
        </p:sp>
        <p:sp>
          <p:nvSpPr>
            <p:cNvPr id="52" name="Rectangle 51"/>
            <p:cNvSpPr/>
            <p:nvPr/>
          </p:nvSpPr>
          <p:spPr>
            <a:xfrm>
              <a:off x="2379565" y="4873847"/>
              <a:ext cx="310895" cy="310893"/>
            </a:xfrm>
            <a:prstGeom prst="rect">
              <a:avLst/>
            </a:prstGeom>
            <a:blipFill rotWithShape="1">
              <a:blip r:embed="rId6" cstate="email">
                <a:lum bright="70000" contrast="-70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n-ea"/>
                <a:cs typeface="+mn-cs"/>
              </a:endParaRPr>
            </a:p>
          </p:txBody>
        </p:sp>
      </p:grpSp>
      <p:sp>
        <p:nvSpPr>
          <p:cNvPr id="3" name="TextBox 2"/>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4"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Tree>
  </p:cSld>
  <p:clrMapOvr>
    <a:masterClrMapping/>
  </p:clrMapOvr>
  <mc:AlternateContent xmlns:mc="http://schemas.openxmlformats.org/markup-compatibility/2006" xmlns:p14="http://schemas.microsoft.com/office/powerpoint/2010/main">
    <mc:Choice xmlns:hp="http://schemas.haansoft.com/office/presentation/8.0" xmlns:dsp="http://schemas.microsoft.com/office/drawing/2008/diagram" xmlns:dgm="http://schemas.openxmlformats.org/drawingml/2006/diagram" xmlns:c="http://schemas.openxmlformats.org/drawingml/2006/chart" xmlns="" Requires="hp">
      <p:transition xmlns:mc="http://schemas.openxmlformats.org/markup-compatibility/2006" xmlns:hp="http://schemas.haansoft.com/office/presentation/8.0" mc:Ignorable="hp" hp:hslDur="750">
        <hp:hncExtTransition type="reveal" attr="SubType=softright"/>
      </p:transition>
    </mc:Choice>
    <mc:Choice Requires="p14">
      <p:transition spd="med">
        <p14:reveal/>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mc:Ignorable="hp" hp:hslDur="7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500"/>
                                        <p:tgtEl>
                                          <p:spTgt spid="13"/>
                                        </p:tgtEl>
                                      </p:cBhvr>
                                    </p:animEffect>
                                  </p:childTnLst>
                                </p:cTn>
                              </p:par>
                              <p:par>
                                <p:cTn id="8" presetID="6" presetClass="emph" presetSubtype="0" accel="52000" decel="48000" autoRev="1" fill="hold" grpId="1" nodeType="withEffect">
                                  <p:stCondLst>
                                    <p:cond delay="0"/>
                                  </p:stCondLst>
                                  <p:childTnLst>
                                    <p:animScale>
                                      <p:cBhvr>
                                        <p:cTn id="9" dur="350" fill="hold"/>
                                        <p:tgtEl>
                                          <p:spTgt spid="13"/>
                                        </p:tgtEl>
                                      </p:cBhvr>
                                      <p:by x="110000" y="110000"/>
                                    </p:animScale>
                                  </p:childTnLst>
                                </p:cTn>
                              </p:par>
                              <p:par>
                                <p:cTn id="10" presetID="18" presetClass="entr" presetSubtype="3" fill="hold" grpId="2"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strips(upRight)">
                                      <p:cBhvr>
                                        <p:cTn id="12" dur="500"/>
                                        <p:tgtEl>
                                          <p:spTgt spid="11"/>
                                        </p:tgtEl>
                                      </p:cBhvr>
                                    </p:animEffect>
                                  </p:childTnLst>
                                </p:cTn>
                              </p:par>
                              <p:par>
                                <p:cTn id="13" presetID="6" presetClass="emph" presetSubtype="0" accel="52000" decel="48000" autoRev="1" fill="hold" grpId="3" nodeType="withEffect">
                                  <p:stCondLst>
                                    <p:cond delay="0"/>
                                  </p:stCondLst>
                                  <p:childTnLst>
                                    <p:animScale>
                                      <p:cBhvr>
                                        <p:cTn id="14" dur="350" fill="hold"/>
                                        <p:tgtEl>
                                          <p:spTgt spid="11"/>
                                        </p:tgtEl>
                                      </p:cBhvr>
                                      <p:by x="110000" y="110000"/>
                                    </p:animScale>
                                  </p:childTnLst>
                                </p:cTn>
                              </p:par>
                              <p:par>
                                <p:cTn id="15" presetID="18" presetClass="entr" presetSubtype="3" fill="hold" grpId="4" nodeType="withEffect">
                                  <p:stCondLst>
                                    <p:cond delay="250"/>
                                  </p:stCondLst>
                                  <p:childTnLst>
                                    <p:set>
                                      <p:cBhvr>
                                        <p:cTn id="16" dur="1" fill="hold">
                                          <p:stCondLst>
                                            <p:cond delay="0"/>
                                          </p:stCondLst>
                                        </p:cTn>
                                        <p:tgtEl>
                                          <p:spTgt spid="22"/>
                                        </p:tgtEl>
                                        <p:attrNameLst>
                                          <p:attrName>style.visibility</p:attrName>
                                        </p:attrNameLst>
                                      </p:cBhvr>
                                      <p:to>
                                        <p:strVal val="visible"/>
                                      </p:to>
                                    </p:set>
                                    <p:animEffect transition="in" filter="strips(upRight)">
                                      <p:cBhvr>
                                        <p:cTn id="17" dur="500"/>
                                        <p:tgtEl>
                                          <p:spTgt spid="22"/>
                                        </p:tgtEl>
                                      </p:cBhvr>
                                    </p:animEffect>
                                  </p:childTnLst>
                                </p:cTn>
                              </p:par>
                              <p:par>
                                <p:cTn id="18" presetID="6" presetClass="emph" presetSubtype="0" accel="52000" decel="48000" autoRev="1" fill="hold" grpId="5" nodeType="withEffect">
                                  <p:stCondLst>
                                    <p:cond delay="250"/>
                                  </p:stCondLst>
                                  <p:childTnLst>
                                    <p:animScale>
                                      <p:cBhvr>
                                        <p:cTn id="19" dur="350" fill="hold"/>
                                        <p:tgtEl>
                                          <p:spTgt spid="22"/>
                                        </p:tgtEl>
                                      </p:cBhvr>
                                      <p:by x="110000" y="110000"/>
                                    </p:animScale>
                                  </p:childTnLst>
                                </p:cTn>
                              </p:par>
                              <p:par>
                                <p:cTn id="20" presetID="18" presetClass="entr" presetSubtype="3" fill="hold" grpId="6" nodeType="withEffect">
                                  <p:stCondLst>
                                    <p:cond delay="750"/>
                                  </p:stCondLst>
                                  <p:childTnLst>
                                    <p:set>
                                      <p:cBhvr>
                                        <p:cTn id="21" dur="1" fill="hold">
                                          <p:stCondLst>
                                            <p:cond delay="0"/>
                                          </p:stCondLst>
                                        </p:cTn>
                                        <p:tgtEl>
                                          <p:spTgt spid="34"/>
                                        </p:tgtEl>
                                        <p:attrNameLst>
                                          <p:attrName>style.visibility</p:attrName>
                                        </p:attrNameLst>
                                      </p:cBhvr>
                                      <p:to>
                                        <p:strVal val="visible"/>
                                      </p:to>
                                    </p:set>
                                    <p:animEffect transition="in" filter="strips(upRight)">
                                      <p:cBhvr>
                                        <p:cTn id="22" dur="500"/>
                                        <p:tgtEl>
                                          <p:spTgt spid="34"/>
                                        </p:tgtEl>
                                      </p:cBhvr>
                                    </p:animEffect>
                                  </p:childTnLst>
                                </p:cTn>
                              </p:par>
                              <p:par>
                                <p:cTn id="23" presetID="6" presetClass="emph" presetSubtype="0" accel="52000" decel="48000" autoRev="1" fill="hold" grpId="7" nodeType="withEffect">
                                  <p:stCondLst>
                                    <p:cond delay="750"/>
                                  </p:stCondLst>
                                  <p:childTnLst>
                                    <p:animScale>
                                      <p:cBhvr>
                                        <p:cTn id="24" dur="350" fill="hold"/>
                                        <p:tgtEl>
                                          <p:spTgt spid="34"/>
                                        </p:tgtEl>
                                      </p:cBhvr>
                                      <p:by x="110000" y="110000"/>
                                    </p:animScale>
                                  </p:childTnLst>
                                </p:cTn>
                              </p:par>
                              <p:par>
                                <p:cTn id="25" presetID="18" presetClass="entr" presetSubtype="3" fill="hold" grpId="8" nodeType="withEffect">
                                  <p:stCondLst>
                                    <p:cond delay="1000"/>
                                  </p:stCondLst>
                                  <p:childTnLst>
                                    <p:set>
                                      <p:cBhvr>
                                        <p:cTn id="26" dur="1" fill="hold">
                                          <p:stCondLst>
                                            <p:cond delay="0"/>
                                          </p:stCondLst>
                                        </p:cTn>
                                        <p:tgtEl>
                                          <p:spTgt spid="40"/>
                                        </p:tgtEl>
                                        <p:attrNameLst>
                                          <p:attrName>style.visibility</p:attrName>
                                        </p:attrNameLst>
                                      </p:cBhvr>
                                      <p:to>
                                        <p:strVal val="visible"/>
                                      </p:to>
                                    </p:set>
                                    <p:animEffect transition="in" filter="strips(upRight)">
                                      <p:cBhvr>
                                        <p:cTn id="27" dur="500"/>
                                        <p:tgtEl>
                                          <p:spTgt spid="40"/>
                                        </p:tgtEl>
                                      </p:cBhvr>
                                    </p:animEffect>
                                  </p:childTnLst>
                                </p:cTn>
                              </p:par>
                              <p:par>
                                <p:cTn id="28" presetID="6" presetClass="emph" presetSubtype="0" accel="52000" decel="48000" autoRev="1" fill="hold" grpId="9" nodeType="withEffect">
                                  <p:stCondLst>
                                    <p:cond delay="1000"/>
                                  </p:stCondLst>
                                  <p:childTnLst>
                                    <p:animScale>
                                      <p:cBhvr>
                                        <p:cTn id="29" dur="350" fill="hold"/>
                                        <p:tgtEl>
                                          <p:spTgt spid="40"/>
                                        </p:tgtEl>
                                      </p:cBhvr>
                                      <p:by x="110000" y="110000"/>
                                    </p:animScale>
                                  </p:childTnLst>
                                </p:cTn>
                              </p:par>
                              <p:par>
                                <p:cTn id="30" presetID="18" presetClass="entr" presetSubtype="3" fill="hold" nodeType="withEffect">
                                  <p:stCondLst>
                                    <p:cond delay="250"/>
                                  </p:stCondLst>
                                  <p:childTnLst>
                                    <p:set>
                                      <p:cBhvr>
                                        <p:cTn id="31" dur="1" fill="hold">
                                          <p:stCondLst>
                                            <p:cond delay="0"/>
                                          </p:stCondLst>
                                        </p:cTn>
                                        <p:tgtEl>
                                          <p:spTgt spid="17"/>
                                        </p:tgtEl>
                                        <p:attrNameLst>
                                          <p:attrName>style.visibility</p:attrName>
                                        </p:attrNameLst>
                                      </p:cBhvr>
                                      <p:to>
                                        <p:strVal val="visible"/>
                                      </p:to>
                                    </p:set>
                                    <p:animEffect transition="in" filter="strips(upRight)">
                                      <p:cBhvr>
                                        <p:cTn id="32" dur="500"/>
                                        <p:tgtEl>
                                          <p:spTgt spid="17"/>
                                        </p:tgtEl>
                                      </p:cBhvr>
                                    </p:animEffect>
                                  </p:childTnLst>
                                </p:cTn>
                              </p:par>
                              <p:par>
                                <p:cTn id="33" presetID="6" presetClass="emph" presetSubtype="0" accel="52000" decel="48000" autoRev="1" fill="hold" nodeType="withEffect">
                                  <p:stCondLst>
                                    <p:cond delay="250"/>
                                  </p:stCondLst>
                                  <p:childTnLst>
                                    <p:animScale>
                                      <p:cBhvr>
                                        <p:cTn id="34" dur="350" fill="hold"/>
                                        <p:tgtEl>
                                          <p:spTgt spid="17"/>
                                        </p:tgtEl>
                                      </p:cBhvr>
                                      <p:by x="110000" y="110000"/>
                                    </p:animScale>
                                  </p:childTnLst>
                                </p:cTn>
                              </p:par>
                              <p:par>
                                <p:cTn id="35" presetID="18" presetClass="entr" presetSubtype="3" fill="hold" nodeType="withEffect">
                                  <p:stCondLst>
                                    <p:cond delay="500"/>
                                  </p:stCondLst>
                                  <p:childTnLst>
                                    <p:set>
                                      <p:cBhvr>
                                        <p:cTn id="36" dur="1" fill="hold">
                                          <p:stCondLst>
                                            <p:cond delay="0"/>
                                          </p:stCondLst>
                                        </p:cTn>
                                        <p:tgtEl>
                                          <p:spTgt spid="24"/>
                                        </p:tgtEl>
                                        <p:attrNameLst>
                                          <p:attrName>style.visibility</p:attrName>
                                        </p:attrNameLst>
                                      </p:cBhvr>
                                      <p:to>
                                        <p:strVal val="visible"/>
                                      </p:to>
                                    </p:set>
                                    <p:animEffect transition="in" filter="strips(upRight)">
                                      <p:cBhvr>
                                        <p:cTn id="37" dur="500"/>
                                        <p:tgtEl>
                                          <p:spTgt spid="24"/>
                                        </p:tgtEl>
                                      </p:cBhvr>
                                    </p:animEffect>
                                  </p:childTnLst>
                                </p:cTn>
                              </p:par>
                              <p:par>
                                <p:cTn id="38" presetID="6" presetClass="emph" presetSubtype="0" accel="52000" decel="48000" autoRev="1" fill="hold" nodeType="withEffect">
                                  <p:stCondLst>
                                    <p:cond delay="500"/>
                                  </p:stCondLst>
                                  <p:childTnLst>
                                    <p:animScale>
                                      <p:cBhvr>
                                        <p:cTn id="39" dur="350" fill="hold"/>
                                        <p:tgtEl>
                                          <p:spTgt spid="24"/>
                                        </p:tgtEl>
                                      </p:cBhvr>
                                      <p:by x="110000" y="110000"/>
                                    </p:animScale>
                                  </p:childTnLst>
                                </p:cTn>
                              </p:par>
                              <p:par>
                                <p:cTn id="40" presetID="18" presetClass="entr" presetSubtype="3" fill="hold" nodeType="withEffect">
                                  <p:stCondLst>
                                    <p:cond delay="750"/>
                                  </p:stCondLst>
                                  <p:childTnLst>
                                    <p:set>
                                      <p:cBhvr>
                                        <p:cTn id="41" dur="1" fill="hold">
                                          <p:stCondLst>
                                            <p:cond delay="0"/>
                                          </p:stCondLst>
                                        </p:cTn>
                                        <p:tgtEl>
                                          <p:spTgt spid="30"/>
                                        </p:tgtEl>
                                        <p:attrNameLst>
                                          <p:attrName>style.visibility</p:attrName>
                                        </p:attrNameLst>
                                      </p:cBhvr>
                                      <p:to>
                                        <p:strVal val="visible"/>
                                      </p:to>
                                    </p:set>
                                    <p:animEffect transition="in" filter="strips(upRight)">
                                      <p:cBhvr>
                                        <p:cTn id="42" dur="500"/>
                                        <p:tgtEl>
                                          <p:spTgt spid="30"/>
                                        </p:tgtEl>
                                      </p:cBhvr>
                                    </p:animEffect>
                                  </p:childTnLst>
                                </p:cTn>
                              </p:par>
                              <p:par>
                                <p:cTn id="43" presetID="6" presetClass="emph" presetSubtype="0" accel="52000" decel="48000" autoRev="1" fill="hold" nodeType="withEffect">
                                  <p:stCondLst>
                                    <p:cond delay="750"/>
                                  </p:stCondLst>
                                  <p:childTnLst>
                                    <p:animScale>
                                      <p:cBhvr>
                                        <p:cTn id="44" dur="350" fill="hold"/>
                                        <p:tgtEl>
                                          <p:spTgt spid="30"/>
                                        </p:tgtEl>
                                      </p:cBhvr>
                                      <p:by x="110000" y="110000"/>
                                    </p:animScale>
                                  </p:childTnLst>
                                </p:cTn>
                              </p:par>
                              <p:par>
                                <p:cTn id="45" presetID="18" presetClass="entr" presetSubtype="3" fill="hold" nodeType="withEffect">
                                  <p:stCondLst>
                                    <p:cond delay="1000"/>
                                  </p:stCondLst>
                                  <p:childTnLst>
                                    <p:set>
                                      <p:cBhvr>
                                        <p:cTn id="46" dur="1" fill="hold">
                                          <p:stCondLst>
                                            <p:cond delay="0"/>
                                          </p:stCondLst>
                                        </p:cTn>
                                        <p:tgtEl>
                                          <p:spTgt spid="36"/>
                                        </p:tgtEl>
                                        <p:attrNameLst>
                                          <p:attrName>style.visibility</p:attrName>
                                        </p:attrNameLst>
                                      </p:cBhvr>
                                      <p:to>
                                        <p:strVal val="visible"/>
                                      </p:to>
                                    </p:set>
                                    <p:animEffect transition="in" filter="strips(upRight)">
                                      <p:cBhvr>
                                        <p:cTn id="47" dur="500"/>
                                        <p:tgtEl>
                                          <p:spTgt spid="36"/>
                                        </p:tgtEl>
                                      </p:cBhvr>
                                    </p:animEffect>
                                  </p:childTnLst>
                                </p:cTn>
                              </p:par>
                              <p:par>
                                <p:cTn id="48" presetID="6" presetClass="emph" presetSubtype="0" accel="52000" decel="48000" autoRev="1" fill="hold" nodeType="withEffect">
                                  <p:stCondLst>
                                    <p:cond delay="1000"/>
                                  </p:stCondLst>
                                  <p:childTnLst>
                                    <p:animScale>
                                      <p:cBhvr>
                                        <p:cTn id="49" dur="350" fill="hold"/>
                                        <p:tgtEl>
                                          <p:spTgt spid="36"/>
                                        </p:tgtEl>
                                      </p:cBhvr>
                                      <p:by x="110000" y="110000"/>
                                    </p:animScale>
                                  </p:childTnLst>
                                </p:cTn>
                              </p:par>
                              <p:par>
                                <p:cTn id="50" presetID="18" presetClass="entr" presetSubtype="3" fill="hold" nodeType="withEffect">
                                  <p:stCondLst>
                                    <p:cond delay="1250"/>
                                  </p:stCondLst>
                                  <p:childTnLst>
                                    <p:set>
                                      <p:cBhvr>
                                        <p:cTn id="51" dur="1" fill="hold">
                                          <p:stCondLst>
                                            <p:cond delay="0"/>
                                          </p:stCondLst>
                                        </p:cTn>
                                        <p:tgtEl>
                                          <p:spTgt spid="42"/>
                                        </p:tgtEl>
                                        <p:attrNameLst>
                                          <p:attrName>style.visibility</p:attrName>
                                        </p:attrNameLst>
                                      </p:cBhvr>
                                      <p:to>
                                        <p:strVal val="visible"/>
                                      </p:to>
                                    </p:set>
                                    <p:animEffect transition="in" filter="strips(upRight)">
                                      <p:cBhvr>
                                        <p:cTn id="52" dur="500"/>
                                        <p:tgtEl>
                                          <p:spTgt spid="42"/>
                                        </p:tgtEl>
                                      </p:cBhvr>
                                    </p:animEffect>
                                  </p:childTnLst>
                                </p:cTn>
                              </p:par>
                              <p:par>
                                <p:cTn id="53" presetID="6" presetClass="emph" presetSubtype="0" accel="52000" decel="48000" autoRev="1" fill="hold" nodeType="withEffect">
                                  <p:stCondLst>
                                    <p:cond delay="1250"/>
                                  </p:stCondLst>
                                  <p:childTnLst>
                                    <p:animScale>
                                      <p:cBhvr>
                                        <p:cTn id="54" dur="350" fill="hold"/>
                                        <p:tgtEl>
                                          <p:spTgt spid="42"/>
                                        </p:tgtEl>
                                      </p:cBhvr>
                                      <p:by x="110000" y="110000"/>
                                    </p:animScale>
                                  </p:childTnLst>
                                </p:cTn>
                              </p:par>
                              <p:par>
                                <p:cTn id="55" presetID="10" presetClass="entr" presetSubtype="0" fill="hold" grpId="10" nodeType="withEffect">
                                  <p:stCondLst>
                                    <p:cond delay="50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750"/>
                                        <p:tgtEl>
                                          <p:spTgt spid="16"/>
                                        </p:tgtEl>
                                      </p:cBhvr>
                                    </p:animEffect>
                                  </p:childTnLst>
                                </p:cTn>
                              </p:par>
                              <p:par>
                                <p:cTn id="58" presetID="10" presetClass="entr" presetSubtype="0" fill="hold" grpId="11" nodeType="withEffect">
                                  <p:stCondLst>
                                    <p:cond delay="75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750"/>
                                        <p:tgtEl>
                                          <p:spTgt spid="23"/>
                                        </p:tgtEl>
                                      </p:cBhvr>
                                    </p:animEffect>
                                  </p:childTnLst>
                                </p:cTn>
                              </p:par>
                              <p:par>
                                <p:cTn id="61" presetID="10" presetClass="entr" presetSubtype="0" fill="hold" grpId="12" nodeType="withEffect">
                                  <p:stCondLst>
                                    <p:cond delay="100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750"/>
                                        <p:tgtEl>
                                          <p:spTgt spid="29"/>
                                        </p:tgtEl>
                                      </p:cBhvr>
                                    </p:animEffect>
                                  </p:childTnLst>
                                </p:cTn>
                              </p:par>
                              <p:par>
                                <p:cTn id="64" presetID="10" presetClass="entr" presetSubtype="0" fill="hold" grpId="13" nodeType="withEffect">
                                  <p:stCondLst>
                                    <p:cond delay="125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750"/>
                                        <p:tgtEl>
                                          <p:spTgt spid="35"/>
                                        </p:tgtEl>
                                      </p:cBhvr>
                                    </p:animEffect>
                                  </p:childTnLst>
                                </p:cTn>
                              </p:par>
                              <p:par>
                                <p:cTn id="67" presetID="10" presetClass="entr" presetSubtype="0" fill="hold" grpId="14" nodeType="withEffect">
                                  <p:stCondLst>
                                    <p:cond delay="150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750"/>
                                        <p:tgtEl>
                                          <p:spTgt spid="41"/>
                                        </p:tgtEl>
                                      </p:cBhvr>
                                    </p:animEffect>
                                  </p:childTnLst>
                                </p:cTn>
                              </p:par>
                              <p:par>
                                <p:cTn id="70" presetID="18" presetClass="entr" presetSubtype="3" fill="hold" nodeType="withEffect">
                                  <p:stCondLst>
                                    <p:cond delay="500"/>
                                  </p:stCondLst>
                                  <p:childTnLst>
                                    <p:set>
                                      <p:cBhvr>
                                        <p:cTn id="71" dur="1" fill="hold">
                                          <p:stCondLst>
                                            <p:cond delay="0"/>
                                          </p:stCondLst>
                                        </p:cTn>
                                        <p:tgtEl>
                                          <p:spTgt spid="46"/>
                                        </p:tgtEl>
                                        <p:attrNameLst>
                                          <p:attrName>style.visibility</p:attrName>
                                        </p:attrNameLst>
                                      </p:cBhvr>
                                      <p:to>
                                        <p:strVal val="visible"/>
                                      </p:to>
                                    </p:set>
                                    <p:animEffect transition="in" filter="strips(upRight)">
                                      <p:cBhvr>
                                        <p:cTn id="72" dur="500"/>
                                        <p:tgtEl>
                                          <p:spTgt spid="46"/>
                                        </p:tgtEl>
                                      </p:cBhvr>
                                    </p:animEffect>
                                  </p:childTnLst>
                                </p:cTn>
                              </p:par>
                              <p:par>
                                <p:cTn id="73" presetID="6" presetClass="emph" presetSubtype="0" accel="52000" decel="48000" autoRev="1" fill="hold" nodeType="withEffect">
                                  <p:stCondLst>
                                    <p:cond delay="500"/>
                                  </p:stCondLst>
                                  <p:childTnLst>
                                    <p:animScale>
                                      <p:cBhvr>
                                        <p:cTn id="74" dur="350" fill="hold"/>
                                        <p:tgtEl>
                                          <p:spTgt spid="46"/>
                                        </p:tgtEl>
                                      </p:cBhvr>
                                      <p:by x="110000" y="110000"/>
                                    </p:animScale>
                                  </p:childTnLst>
                                </p:cTn>
                              </p:par>
                              <p:par>
                                <p:cTn id="75" presetID="18" presetClass="entr" presetSubtype="3" fill="hold" nodeType="withEffect">
                                  <p:stCondLst>
                                    <p:cond delay="750"/>
                                  </p:stCondLst>
                                  <p:childTnLst>
                                    <p:set>
                                      <p:cBhvr>
                                        <p:cTn id="76" dur="1" fill="hold">
                                          <p:stCondLst>
                                            <p:cond delay="0"/>
                                          </p:stCondLst>
                                        </p:cTn>
                                        <p:tgtEl>
                                          <p:spTgt spid="47"/>
                                        </p:tgtEl>
                                        <p:attrNameLst>
                                          <p:attrName>style.visibility</p:attrName>
                                        </p:attrNameLst>
                                      </p:cBhvr>
                                      <p:to>
                                        <p:strVal val="visible"/>
                                      </p:to>
                                    </p:set>
                                    <p:animEffect transition="in" filter="strips(upRight)">
                                      <p:cBhvr>
                                        <p:cTn id="77" dur="500"/>
                                        <p:tgtEl>
                                          <p:spTgt spid="47"/>
                                        </p:tgtEl>
                                      </p:cBhvr>
                                    </p:animEffect>
                                  </p:childTnLst>
                                </p:cTn>
                              </p:par>
                              <p:par>
                                <p:cTn id="78" presetID="6" presetClass="emph" presetSubtype="0" accel="52000" decel="48000" autoRev="1" fill="hold" nodeType="withEffect">
                                  <p:stCondLst>
                                    <p:cond delay="750"/>
                                  </p:stCondLst>
                                  <p:childTnLst>
                                    <p:animScale>
                                      <p:cBhvr>
                                        <p:cTn id="79" dur="350" fill="hold"/>
                                        <p:tgtEl>
                                          <p:spTgt spid="47"/>
                                        </p:tgtEl>
                                      </p:cBhvr>
                                      <p:by x="110000" y="110000"/>
                                    </p:animScale>
                                  </p:childTnLst>
                                </p:cTn>
                              </p:par>
                              <p:par>
                                <p:cTn id="80" presetID="18" presetClass="entr" presetSubtype="3" fill="hold" nodeType="withEffect">
                                  <p:stCondLst>
                                    <p:cond delay="1000"/>
                                  </p:stCondLst>
                                  <p:childTnLst>
                                    <p:set>
                                      <p:cBhvr>
                                        <p:cTn id="81" dur="1" fill="hold">
                                          <p:stCondLst>
                                            <p:cond delay="0"/>
                                          </p:stCondLst>
                                        </p:cTn>
                                        <p:tgtEl>
                                          <p:spTgt spid="50"/>
                                        </p:tgtEl>
                                        <p:attrNameLst>
                                          <p:attrName>style.visibility</p:attrName>
                                        </p:attrNameLst>
                                      </p:cBhvr>
                                      <p:to>
                                        <p:strVal val="visible"/>
                                      </p:to>
                                    </p:set>
                                    <p:animEffect transition="in" filter="strips(upRight)">
                                      <p:cBhvr>
                                        <p:cTn id="82" dur="500"/>
                                        <p:tgtEl>
                                          <p:spTgt spid="50"/>
                                        </p:tgtEl>
                                      </p:cBhvr>
                                    </p:animEffect>
                                  </p:childTnLst>
                                </p:cTn>
                              </p:par>
                              <p:par>
                                <p:cTn id="83" presetID="6" presetClass="emph" presetSubtype="0" accel="52000" decel="48000" autoRev="1" fill="hold" nodeType="withEffect">
                                  <p:stCondLst>
                                    <p:cond delay="1000"/>
                                  </p:stCondLst>
                                  <p:childTnLst>
                                    <p:animScale>
                                      <p:cBhvr>
                                        <p:cTn id="84" dur="350" fill="hold"/>
                                        <p:tgtEl>
                                          <p:spTgt spid="50"/>
                                        </p:tgtEl>
                                      </p:cBhvr>
                                      <p:by x="110000" y="110000"/>
                                    </p:animScale>
                                  </p:childTnLst>
                                </p:cTn>
                              </p:par>
                              <p:par>
                                <p:cTn id="85" presetID="18" presetClass="entr" presetSubtype="3" fill="hold" nodeType="withEffect">
                                  <p:stCondLst>
                                    <p:cond delay="1250"/>
                                  </p:stCondLst>
                                  <p:childTnLst>
                                    <p:set>
                                      <p:cBhvr>
                                        <p:cTn id="86" dur="1" fill="hold">
                                          <p:stCondLst>
                                            <p:cond delay="0"/>
                                          </p:stCondLst>
                                        </p:cTn>
                                        <p:tgtEl>
                                          <p:spTgt spid="53"/>
                                        </p:tgtEl>
                                        <p:attrNameLst>
                                          <p:attrName>style.visibility</p:attrName>
                                        </p:attrNameLst>
                                      </p:cBhvr>
                                      <p:to>
                                        <p:strVal val="visible"/>
                                      </p:to>
                                    </p:set>
                                    <p:animEffect transition="in" filter="strips(upRight)">
                                      <p:cBhvr>
                                        <p:cTn id="87" dur="500"/>
                                        <p:tgtEl>
                                          <p:spTgt spid="53"/>
                                        </p:tgtEl>
                                      </p:cBhvr>
                                    </p:animEffect>
                                  </p:childTnLst>
                                </p:cTn>
                              </p:par>
                              <p:par>
                                <p:cTn id="88" presetID="6" presetClass="emph" presetSubtype="0" accel="52000" decel="48000" autoRev="1" fill="hold" nodeType="withEffect">
                                  <p:stCondLst>
                                    <p:cond delay="1250"/>
                                  </p:stCondLst>
                                  <p:childTnLst>
                                    <p:animScale>
                                      <p:cBhvr>
                                        <p:cTn id="89" dur="350" fill="hold"/>
                                        <p:tgtEl>
                                          <p:spTgt spid="53"/>
                                        </p:tgtEl>
                                      </p:cBhvr>
                                      <p:by x="110000" y="110000"/>
                                    </p:animScale>
                                  </p:childTnLst>
                                </p:cTn>
                              </p:par>
                              <p:par>
                                <p:cTn id="90" presetID="18" presetClass="entr" presetSubtype="3" fill="hold" nodeType="withEffect">
                                  <p:stCondLst>
                                    <p:cond delay="1500"/>
                                  </p:stCondLst>
                                  <p:childTnLst>
                                    <p:set>
                                      <p:cBhvr>
                                        <p:cTn id="91" dur="1" fill="hold">
                                          <p:stCondLst>
                                            <p:cond delay="0"/>
                                          </p:stCondLst>
                                        </p:cTn>
                                        <p:tgtEl>
                                          <p:spTgt spid="59"/>
                                        </p:tgtEl>
                                        <p:attrNameLst>
                                          <p:attrName>style.visibility</p:attrName>
                                        </p:attrNameLst>
                                      </p:cBhvr>
                                      <p:to>
                                        <p:strVal val="visible"/>
                                      </p:to>
                                    </p:set>
                                    <p:animEffect transition="in" filter="strips(upRight)">
                                      <p:cBhvr>
                                        <p:cTn id="92" dur="500"/>
                                        <p:tgtEl>
                                          <p:spTgt spid="59"/>
                                        </p:tgtEl>
                                      </p:cBhvr>
                                    </p:animEffect>
                                  </p:childTnLst>
                                </p:cTn>
                              </p:par>
                              <p:par>
                                <p:cTn id="93" presetID="6" presetClass="emph" presetSubtype="0" accel="52000" decel="48000" autoRev="1" fill="hold" nodeType="withEffect">
                                  <p:stCondLst>
                                    <p:cond delay="1500"/>
                                  </p:stCondLst>
                                  <p:childTnLst>
                                    <p:animScale>
                                      <p:cBhvr>
                                        <p:cTn id="94" dur="350" fill="hold"/>
                                        <p:tgtEl>
                                          <p:spTgt spid="59"/>
                                        </p:tgtEl>
                                      </p:cBhvr>
                                      <p:by x="110000" y="110000"/>
                                    </p:animScale>
                                  </p:childTnLst>
                                </p:cTn>
                              </p:par>
                              <p:par>
                                <p:cTn id="95" presetID="18" presetClass="entr" presetSubtype="3" fill="hold" grpId="15" nodeType="withEffect">
                                  <p:stCondLst>
                                    <p:cond delay="500"/>
                                  </p:stCondLst>
                                  <p:childTnLst>
                                    <p:set>
                                      <p:cBhvr>
                                        <p:cTn id="96" dur="1" fill="hold">
                                          <p:stCondLst>
                                            <p:cond delay="0"/>
                                          </p:stCondLst>
                                        </p:cTn>
                                        <p:tgtEl>
                                          <p:spTgt spid="2"/>
                                        </p:tgtEl>
                                        <p:attrNameLst>
                                          <p:attrName>style.visibility</p:attrName>
                                        </p:attrNameLst>
                                      </p:cBhvr>
                                      <p:to>
                                        <p:strVal val="visible"/>
                                      </p:to>
                                    </p:set>
                                    <p:animEffect transition="in" filter="strips(upRight)">
                                      <p:cBhvr>
                                        <p:cTn id="97" dur="500"/>
                                        <p:tgtEl>
                                          <p:spTgt spid="2"/>
                                        </p:tgtEl>
                                      </p:cBhvr>
                                    </p:animEffect>
                                  </p:childTnLst>
                                </p:cTn>
                              </p:par>
                              <p:par>
                                <p:cTn id="98" presetID="6" presetClass="emph" presetSubtype="0" accel="52000" decel="48000" autoRev="1" fill="hold" grpId="16" nodeType="withEffect">
                                  <p:stCondLst>
                                    <p:cond delay="500"/>
                                  </p:stCondLst>
                                  <p:childTnLst>
                                    <p:animScale>
                                      <p:cBhvr>
                                        <p:cTn id="99" dur="350" fill="hold"/>
                                        <p:tgtEl>
                                          <p:spTgt spid="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5" animBg="1"/>
      <p:bldP spid="2" grpId="16" animBg="1"/>
      <p:bldP spid="40" grpId="8" animBg="1"/>
      <p:bldP spid="40" grpId="9" animBg="1"/>
      <p:bldP spid="41" grpId="14"/>
      <p:bldP spid="13" grpId="0"/>
      <p:bldP spid="13" grpId="1"/>
      <p:bldP spid="34" grpId="6" animBg="1"/>
      <p:bldP spid="34" grpId="7" animBg="1"/>
      <p:bldP spid="35" grpId="13"/>
      <p:bldP spid="29" grpId="12"/>
      <p:bldP spid="22" grpId="4" animBg="1"/>
      <p:bldP spid="22" grpId="5" animBg="1"/>
      <p:bldP spid="23" grpId="11"/>
      <p:bldP spid="11" grpId="2" animBg="1"/>
      <p:bldP spid="11" grpId="3" animBg="1"/>
      <p:bldP spid="16" grpId="1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D5007-FEB8-AC3E-A10A-556549038ACB}"/>
            </a:ext>
          </a:extLst>
        </p:cNvPr>
        <p:cNvGrpSpPr/>
        <p:nvPr/>
      </p:nvGrpSpPr>
      <p:grpSpPr>
        <a:xfrm>
          <a:off x="0" y="0"/>
          <a:ext cx="0" cy="0"/>
          <a:chOff x="0" y="0"/>
          <a:chExt cx="0" cy="0"/>
        </a:xfrm>
      </p:grpSpPr>
      <p:sp>
        <p:nvSpPr>
          <p:cNvPr id="31" name="직사각형 30">
            <a:extLst>
              <a:ext uri="{FF2B5EF4-FFF2-40B4-BE49-F238E27FC236}">
                <a16:creationId xmlns:a16="http://schemas.microsoft.com/office/drawing/2014/main" id="{D9AB5EC3-781D-F36A-CA14-9DC1CDC2D374}"/>
              </a:ext>
            </a:extLst>
          </p:cNvPr>
          <p:cNvSpPr/>
          <p:nvPr/>
        </p:nvSpPr>
        <p:spPr>
          <a:xfrm>
            <a:off x="6247417" y="5513695"/>
            <a:ext cx="595835" cy="395785"/>
          </a:xfrm>
          <a:prstGeom prst="rect">
            <a:avLst/>
          </a:prstGeom>
          <a:solidFill>
            <a:srgbClr val="4454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802B2E50-5B40-A850-B5A0-FDF80C34A759}"/>
              </a:ext>
            </a:extLst>
          </p:cNvPr>
          <p:cNvSpPr/>
          <p:nvPr/>
        </p:nvSpPr>
        <p:spPr>
          <a:xfrm>
            <a:off x="3190891" y="5513696"/>
            <a:ext cx="1363411" cy="39578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AD9975A5-ED0C-E375-CD3E-6CC6842EAAC6}"/>
              </a:ext>
            </a:extLst>
          </p:cNvPr>
          <p:cNvSpPr txBox="1"/>
          <p:nvPr/>
        </p:nvSpPr>
        <p:spPr>
          <a:xfrm>
            <a:off x="1284644" y="5317651"/>
            <a:ext cx="9622711" cy="664221"/>
          </a:xfrm>
          <a:prstGeom prst="rect">
            <a:avLst/>
          </a:prstGeom>
          <a:noFill/>
        </p:spPr>
        <p:txBody>
          <a:bodyPr wrap="square" rtlCol="0">
            <a:spAutoFit/>
          </a:bodyPr>
          <a:lstStyle/>
          <a:p>
            <a:pPr algn="ctr">
              <a:lnSpc>
                <a:spcPct val="150000"/>
              </a:lnSpc>
            </a:pPr>
            <a:r>
              <a:rPr lang="ko-KR" altLang="en-US" sz="2800" dirty="0">
                <a:solidFill>
                  <a:srgbClr val="FFFFFF"/>
                </a:solidFill>
                <a:latin typeface="+mj-ea"/>
                <a:ea typeface="+mj-ea"/>
              </a:rPr>
              <a:t>인구 규모</a:t>
            </a:r>
            <a:r>
              <a:rPr lang="ko-KR" altLang="en-US" sz="2800" dirty="0">
                <a:latin typeface="+mj-ea"/>
                <a:ea typeface="+mj-ea"/>
              </a:rPr>
              <a:t>와 범죄율은 </a:t>
            </a:r>
            <a:r>
              <a:rPr lang="ko-KR" altLang="en-US" sz="2800" dirty="0">
                <a:solidFill>
                  <a:srgbClr val="FFFFFF"/>
                </a:solidFill>
                <a:latin typeface="+mj-ea"/>
                <a:ea typeface="+mj-ea"/>
              </a:rPr>
              <a:t>비례</a:t>
            </a:r>
            <a:r>
              <a:rPr lang="ko-KR" altLang="en-US" sz="2800" dirty="0">
                <a:latin typeface="+mj-ea"/>
                <a:ea typeface="+mj-ea"/>
              </a:rPr>
              <a:t> 할 것이다</a:t>
            </a:r>
            <a:r>
              <a:rPr lang="en-US" altLang="ko-KR" sz="2800" dirty="0">
                <a:latin typeface="+mj-ea"/>
                <a:ea typeface="+mj-ea"/>
              </a:rPr>
              <a:t>.</a:t>
            </a:r>
            <a:r>
              <a:rPr lang="ko-KR" altLang="en-US" sz="2800" dirty="0">
                <a:solidFill>
                  <a:srgbClr val="FFFFFF"/>
                </a:solidFill>
                <a:latin typeface="+mj-ea"/>
                <a:ea typeface="+mj-ea"/>
              </a:rPr>
              <a:t>인가</a:t>
            </a:r>
            <a:endParaRPr lang="en-US" altLang="ko-KR" sz="900" dirty="0"/>
          </a:p>
        </p:txBody>
      </p:sp>
      <p:grpSp>
        <p:nvGrpSpPr>
          <p:cNvPr id="36" name="그룹 35">
            <a:extLst>
              <a:ext uri="{FF2B5EF4-FFF2-40B4-BE49-F238E27FC236}">
                <a16:creationId xmlns:a16="http://schemas.microsoft.com/office/drawing/2014/main" id="{F00AF46E-2EFD-3D55-A31D-0776E78FD2C3}"/>
              </a:ext>
            </a:extLst>
          </p:cNvPr>
          <p:cNvGrpSpPr/>
          <p:nvPr/>
        </p:nvGrpSpPr>
        <p:grpSpPr>
          <a:xfrm>
            <a:off x="0" y="556644"/>
            <a:ext cx="12192000" cy="1005930"/>
            <a:chOff x="0" y="556644"/>
            <a:chExt cx="12192000" cy="1005930"/>
          </a:xfrm>
        </p:grpSpPr>
        <p:sp>
          <p:nvSpPr>
            <p:cNvPr id="2" name="TextBox 1">
              <a:extLst>
                <a:ext uri="{FF2B5EF4-FFF2-40B4-BE49-F238E27FC236}">
                  <a16:creationId xmlns:a16="http://schemas.microsoft.com/office/drawing/2014/main" id="{EF79CCD7-6735-1BAC-3881-21AC64610DE0}"/>
                </a:ext>
              </a:extLst>
            </p:cNvPr>
            <p:cNvSpPr txBox="1"/>
            <p:nvPr/>
          </p:nvSpPr>
          <p:spPr>
            <a:xfrm>
              <a:off x="0" y="745378"/>
              <a:ext cx="12192000" cy="723275"/>
            </a:xfrm>
            <a:prstGeom prst="rect">
              <a:avLst/>
            </a:prstGeom>
            <a:noFill/>
          </p:spPr>
          <p:txBody>
            <a:bodyPr wrap="square" rtlCol="0">
              <a:spAutoFit/>
            </a:bodyPr>
            <a:lstStyle/>
            <a:p>
              <a:pPr algn="ctr">
                <a:defRPr/>
              </a:pPr>
              <a:r>
                <a:rPr lang="ko-KR" altLang="en-US"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rPr>
                <a:t>가설 </a:t>
              </a:r>
              <a:r>
                <a:rPr lang="en-US" altLang="ko-KR"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rPr>
                <a:t>04</a:t>
              </a:r>
              <a:endParaRPr lang="en-US"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endParaRPr>
            </a:p>
          </p:txBody>
        </p:sp>
        <p:sp>
          <p:nvSpPr>
            <p:cNvPr id="3" name="TextBox 2">
              <a:extLst>
                <a:ext uri="{FF2B5EF4-FFF2-40B4-BE49-F238E27FC236}">
                  <a16:creationId xmlns:a16="http://schemas.microsoft.com/office/drawing/2014/main" id="{AF6618A3-8806-81AD-8204-73AAFE7674D9}"/>
                </a:ext>
              </a:extLst>
            </p:cNvPr>
            <p:cNvSpPr txBox="1"/>
            <p:nvPr/>
          </p:nvSpPr>
          <p:spPr>
            <a:xfrm>
              <a:off x="2307087" y="1276405"/>
              <a:ext cx="7577826" cy="286169"/>
            </a:xfrm>
            <a:prstGeom prst="rect">
              <a:avLst/>
            </a:prstGeom>
            <a:noFill/>
          </p:spPr>
          <p:txBody>
            <a:bodyPr wrap="square" rtlCol="0">
              <a:spAutoFit/>
            </a:bodyPr>
            <a:lstStyle/>
            <a:p>
              <a:pPr algn="ctr">
                <a:lnSpc>
                  <a:spcPts val="1700"/>
                </a:lnSpc>
                <a:defRPr/>
              </a:pPr>
              <a:r>
                <a:rPr lang="en-US" altLang="ko-KR" sz="1000" dirty="0"/>
                <a:t>An Analysis of Crime in Seoul</a:t>
              </a:r>
              <a:endParaRPr lang="en-US" sz="1000" dirty="0">
                <a:solidFill>
                  <a:schemeClr val="bg1">
                    <a:lumMod val="50000"/>
                  </a:schemeClr>
                </a:solidFill>
                <a:latin typeface="Lato" charset="0"/>
                <a:ea typeface="Lato" charset="0"/>
                <a:cs typeface="Lato" charset="0"/>
              </a:endParaRPr>
            </a:p>
          </p:txBody>
        </p:sp>
        <p:sp>
          <p:nvSpPr>
            <p:cNvPr id="20" name="TextBox 19">
              <a:extLst>
                <a:ext uri="{FF2B5EF4-FFF2-40B4-BE49-F238E27FC236}">
                  <a16:creationId xmlns:a16="http://schemas.microsoft.com/office/drawing/2014/main" id="{43524301-B1E9-E108-0E54-5EAC078F19AF}"/>
                </a:ext>
              </a:extLst>
            </p:cNvPr>
            <p:cNvSpPr txBox="1"/>
            <p:nvPr/>
          </p:nvSpPr>
          <p:spPr>
            <a:xfrm>
              <a:off x="5184158" y="556644"/>
              <a:ext cx="1823682" cy="338554"/>
            </a:xfrm>
            <a:prstGeom prst="rect">
              <a:avLst/>
            </a:prstGeom>
            <a:noFill/>
          </p:spPr>
          <p:txBody>
            <a:bodyPr wrap="square">
              <a:spAutoFit/>
            </a:bodyPr>
            <a:lstStyle/>
            <a:p>
              <a:r>
                <a:rPr lang="en-US" altLang="ko-KR" sz="1600" dirty="0"/>
                <a:t>Criminal Anatomy</a:t>
              </a:r>
              <a:endParaRPr lang="ko-KR" altLang="en-US" sz="1600" dirty="0"/>
            </a:p>
          </p:txBody>
        </p:sp>
      </p:grpSp>
      <p:pic>
        <p:nvPicPr>
          <p:cNvPr id="18" name="그림 개체 틀 17">
            <a:extLst>
              <a:ext uri="{FF2B5EF4-FFF2-40B4-BE49-F238E27FC236}">
                <a16:creationId xmlns:a16="http://schemas.microsoft.com/office/drawing/2014/main" id="{F4EAA450-904E-F30A-3B71-40893B85A64B}"/>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p:blipFill>
        <p:spPr>
          <a:xfrm>
            <a:off x="4655999" y="2009478"/>
            <a:ext cx="2880000" cy="2880000"/>
          </a:xfrm>
        </p:spPr>
      </p:pic>
      <p:sp>
        <p:nvSpPr>
          <p:cNvPr id="4" name="Rectangle 70">
            <a:extLst>
              <a:ext uri="{FF2B5EF4-FFF2-40B4-BE49-F238E27FC236}">
                <a16:creationId xmlns:a16="http://schemas.microsoft.com/office/drawing/2014/main" id="{C78656BA-2590-F6F8-1F00-81DBF329C5CC}"/>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55">
            <a:extLst>
              <a:ext uri="{FF2B5EF4-FFF2-40B4-BE49-F238E27FC236}">
                <a16:creationId xmlns:a16="http://schemas.microsoft.com/office/drawing/2014/main" id="{EE093DF3-6193-B732-06BF-6767465D445C}"/>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extBox 11">
            <a:extLst>
              <a:ext uri="{FF2B5EF4-FFF2-40B4-BE49-F238E27FC236}">
                <a16:creationId xmlns:a16="http://schemas.microsoft.com/office/drawing/2014/main" id="{1D0EF994-50E3-99D7-4A0E-BFEB308C40C2}"/>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13" name="Rectangle 62">
            <a:extLst>
              <a:ext uri="{FF2B5EF4-FFF2-40B4-BE49-F238E27FC236}">
                <a16:creationId xmlns:a16="http://schemas.microsoft.com/office/drawing/2014/main" id="{2897123A-0E27-1430-1451-6EEBA8F338D4}"/>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Freeform: Shape 4">
            <a:extLst>
              <a:ext uri="{FF2B5EF4-FFF2-40B4-BE49-F238E27FC236}">
                <a16:creationId xmlns:a16="http://schemas.microsoft.com/office/drawing/2014/main" id="{021D455F-6A00-24AC-3A54-0F3428623327}"/>
              </a:ext>
            </a:extLst>
          </p:cNvPr>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algn="ctr"/>
            <a:r>
              <a:rPr lang="en-US" dirty="0">
                <a:latin typeface="+mj-ea"/>
                <a:ea typeface="+mj-ea"/>
              </a:rPr>
              <a:t>04</a:t>
            </a:r>
          </a:p>
        </p:txBody>
      </p:sp>
    </p:spTree>
    <p:extLst>
      <p:ext uri="{BB962C8B-B14F-4D97-AF65-F5344CB8AC3E}">
        <p14:creationId xmlns:p14="http://schemas.microsoft.com/office/powerpoint/2010/main" val="32750602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p:cNvSpPr/>
          <p:nvPr/>
        </p:nvSpPr>
        <p:spPr>
          <a:xfrm>
            <a:off x="1153347" y="664753"/>
            <a:ext cx="2018024" cy="605613"/>
          </a:xfrm>
          <a:prstGeom prst="rect">
            <a:avLst/>
          </a:prstGeom>
          <a:solidFill>
            <a:srgbClr val="F2BE0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highlight>
                <a:srgbClr val="FFD743"/>
              </a:highlight>
            </a:endParaRPr>
          </a:p>
        </p:txBody>
      </p:sp>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a:latin typeface="+mj-ea"/>
                <a:ea typeface="+mj-ea"/>
              </a:rPr>
              <a:t>04</a:t>
            </a:r>
          </a:p>
        </p:txBody>
      </p:sp>
      <p:sp>
        <p:nvSpPr>
          <p:cNvPr id="64"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6"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7" name="TextBox 66"/>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68"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nvGrpSpPr>
          <p:cNvPr id="69" name="Group 8"/>
          <p:cNvGrpSpPr/>
          <p:nvPr/>
        </p:nvGrpSpPr>
        <p:grpSpPr>
          <a:xfrm>
            <a:off x="1093476" y="5387162"/>
            <a:ext cx="9755052" cy="1087931"/>
            <a:chOff x="955139" y="1170008"/>
            <a:chExt cx="5166992" cy="865801"/>
          </a:xfrm>
        </p:grpSpPr>
        <p:sp>
          <p:nvSpPr>
            <p:cNvPr id="70" name="TextBox 69"/>
            <p:cNvSpPr txBox="1"/>
            <p:nvPr/>
          </p:nvSpPr>
          <p:spPr>
            <a:xfrm>
              <a:off x="1554052" y="1201855"/>
              <a:ext cx="4568079" cy="833954"/>
            </a:xfrm>
            <a:prstGeom prst="rect">
              <a:avLst/>
            </a:prstGeom>
            <a:noFill/>
          </p:spPr>
          <p:txBody>
            <a:bodyPr wrap="square">
              <a:spAutoFit/>
            </a:bodyPr>
            <a:lstStyle/>
            <a:p>
              <a:pPr>
                <a:lnSpc>
                  <a:spcPct val="150000"/>
                </a:lnSpc>
                <a:defRPr/>
              </a:pPr>
              <a:r>
                <a:rPr lang="ko-KR" altLang="en-US" sz="1400">
                  <a:solidFill>
                    <a:schemeClr val="tx1">
                      <a:lumMod val="95000"/>
                      <a:lumOff val="5000"/>
                    </a:schemeClr>
                  </a:solidFill>
                  <a:latin typeface="+mn-ea"/>
                  <a:cs typeface="Poppins Light"/>
                </a:rPr>
                <a:t>인구밀도가 적든 크든 각 범죄 발생과는 관계가 없다고 봐야 한다. 그래프 상으로 보이는 수치에서도 인구밀도가 늘어남에 따라서 범죄가 늘어나는 것도 아니고, 오히려 인구밀도가 적은곳에서 범죄가 많이 일어나기도 한다. 인구밀도와 범죄와의 상관관계는 없다.</a:t>
              </a:r>
            </a:p>
          </p:txBody>
        </p:sp>
        <p:sp>
          <p:nvSpPr>
            <p:cNvPr id="73" name="TextBox 72"/>
            <p:cNvSpPr txBox="1"/>
            <p:nvPr/>
          </p:nvSpPr>
          <p:spPr>
            <a:xfrm>
              <a:off x="955139" y="1170008"/>
              <a:ext cx="184731" cy="646331"/>
            </a:xfrm>
            <a:prstGeom prst="rect">
              <a:avLst/>
            </a:prstGeom>
            <a:noFill/>
          </p:spPr>
          <p:txBody>
            <a:bodyPr wrap="none">
              <a:spAutoFit/>
            </a:bodyPr>
            <a:lstStyle/>
            <a:p>
              <a:pPr lvl="0">
                <a:defRPr/>
              </a:pPr>
              <a:endParaRPr lang="en-ID" sz="3600" b="1">
                <a:solidFill>
                  <a:schemeClr val="accent4"/>
                </a:solidFill>
                <a:latin typeface="Poppins Black"/>
                <a:cs typeface="Poppins Black"/>
              </a:endParaRPr>
            </a:p>
          </p:txBody>
        </p:sp>
      </p:grpSp>
      <p:grpSp>
        <p:nvGrpSpPr>
          <p:cNvPr id="78" name="그룹 77"/>
          <p:cNvGrpSpPr/>
          <p:nvPr/>
        </p:nvGrpSpPr>
        <p:grpSpPr>
          <a:xfrm>
            <a:off x="1119110" y="5352878"/>
            <a:ext cx="880725" cy="880725"/>
            <a:chOff x="1079880" y="5261653"/>
            <a:chExt cx="880725" cy="880725"/>
          </a:xfrm>
        </p:grpSpPr>
        <p:sp>
          <p:nvSpPr>
            <p:cNvPr id="79" name="Oval 13"/>
            <p:cNvSpPr/>
            <p:nvPr/>
          </p:nvSpPr>
          <p:spPr>
            <a:xfrm>
              <a:off x="1079880" y="5261653"/>
              <a:ext cx="880725" cy="880725"/>
            </a:xfrm>
            <a:prstGeom prst="ellipse">
              <a:avLst/>
            </a:prstGeom>
            <a:solidFill>
              <a:srgbClr val="E2EC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Pretendard"/>
                <a:ea typeface="Black Han Sans"/>
              </a:endParaRPr>
            </a:p>
          </p:txBody>
        </p:sp>
        <p:pic>
          <p:nvPicPr>
            <p:cNvPr id="80" name="그림 79"/>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pic>
        <p:nvPicPr>
          <p:cNvPr id="3" name="그림 개체 틀 4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1442239" y="1488875"/>
            <a:ext cx="9457989" cy="3395182"/>
          </a:xfrm>
          <a:prstGeom prst="rect">
            <a:avLst/>
          </a:prstGeom>
        </p:spPr>
      </p:pic>
      <p:grpSp>
        <p:nvGrpSpPr>
          <p:cNvPr id="4" name="그룹 3"/>
          <p:cNvGrpSpPr/>
          <p:nvPr/>
        </p:nvGrpSpPr>
        <p:grpSpPr>
          <a:xfrm>
            <a:off x="2090989" y="4972112"/>
            <a:ext cx="8002231" cy="260906"/>
            <a:chOff x="2097334" y="4601012"/>
            <a:chExt cx="8002231" cy="260906"/>
          </a:xfrm>
        </p:grpSpPr>
        <p:sp>
          <p:nvSpPr>
            <p:cNvPr id="5" name="TextBox 4"/>
            <p:cNvSpPr txBox="1"/>
            <p:nvPr/>
          </p:nvSpPr>
          <p:spPr>
            <a:xfrm rot="19800000">
              <a:off x="2097334" y="4606711"/>
              <a:ext cx="516488" cy="246221"/>
            </a:xfrm>
            <a:prstGeom prst="rect">
              <a:avLst/>
            </a:prstGeom>
            <a:noFill/>
          </p:spPr>
          <p:txBody>
            <a:bodyPr wrap="none">
              <a:spAutoFit/>
            </a:bodyPr>
            <a:lstStyle/>
            <a:p>
              <a:pPr lvl="0">
                <a:defRPr/>
              </a:pPr>
              <a:r>
                <a:rPr lang="ko-KR" altLang="en-US" sz="1000"/>
                <a:t>강남구</a:t>
              </a:r>
            </a:p>
          </p:txBody>
        </p:sp>
        <p:sp>
          <p:nvSpPr>
            <p:cNvPr id="6" name="TextBox 5"/>
            <p:cNvSpPr txBox="1"/>
            <p:nvPr/>
          </p:nvSpPr>
          <p:spPr>
            <a:xfrm rot="19800000">
              <a:off x="2430708" y="4606710"/>
              <a:ext cx="516488" cy="246221"/>
            </a:xfrm>
            <a:prstGeom prst="rect">
              <a:avLst/>
            </a:prstGeom>
            <a:noFill/>
          </p:spPr>
          <p:txBody>
            <a:bodyPr wrap="none">
              <a:spAutoFit/>
            </a:bodyPr>
            <a:lstStyle/>
            <a:p>
              <a:pPr lvl="0">
                <a:defRPr/>
              </a:pPr>
              <a:r>
                <a:rPr lang="ko-KR" altLang="en-US" sz="1000"/>
                <a:t>강동구</a:t>
              </a:r>
            </a:p>
          </p:txBody>
        </p:sp>
        <p:sp>
          <p:nvSpPr>
            <p:cNvPr id="7" name="TextBox 6"/>
            <p:cNvSpPr txBox="1"/>
            <p:nvPr/>
          </p:nvSpPr>
          <p:spPr>
            <a:xfrm rot="19800000">
              <a:off x="2764082" y="4606709"/>
              <a:ext cx="516488" cy="246221"/>
            </a:xfrm>
            <a:prstGeom prst="rect">
              <a:avLst/>
            </a:prstGeom>
            <a:noFill/>
          </p:spPr>
          <p:txBody>
            <a:bodyPr wrap="none">
              <a:spAutoFit/>
            </a:bodyPr>
            <a:lstStyle/>
            <a:p>
              <a:pPr lvl="0">
                <a:defRPr/>
              </a:pPr>
              <a:r>
                <a:rPr lang="ko-KR" altLang="en-US" sz="1000"/>
                <a:t>강북구</a:t>
              </a:r>
            </a:p>
          </p:txBody>
        </p:sp>
        <p:sp>
          <p:nvSpPr>
            <p:cNvPr id="8" name="TextBox 7"/>
            <p:cNvSpPr txBox="1"/>
            <p:nvPr/>
          </p:nvSpPr>
          <p:spPr>
            <a:xfrm rot="19800000">
              <a:off x="3090834" y="4606709"/>
              <a:ext cx="516488" cy="246221"/>
            </a:xfrm>
            <a:prstGeom prst="rect">
              <a:avLst/>
            </a:prstGeom>
            <a:noFill/>
          </p:spPr>
          <p:txBody>
            <a:bodyPr wrap="none">
              <a:spAutoFit/>
            </a:bodyPr>
            <a:lstStyle/>
            <a:p>
              <a:pPr lvl="0">
                <a:defRPr/>
              </a:pPr>
              <a:r>
                <a:rPr lang="ko-KR" altLang="en-US" sz="1000"/>
                <a:t>강서구</a:t>
              </a:r>
            </a:p>
          </p:txBody>
        </p:sp>
        <p:sp>
          <p:nvSpPr>
            <p:cNvPr id="9" name="TextBox 8"/>
            <p:cNvSpPr txBox="1"/>
            <p:nvPr/>
          </p:nvSpPr>
          <p:spPr>
            <a:xfrm rot="19800000">
              <a:off x="3349078" y="4601016"/>
              <a:ext cx="516488" cy="246221"/>
            </a:xfrm>
            <a:prstGeom prst="rect">
              <a:avLst/>
            </a:prstGeom>
            <a:noFill/>
          </p:spPr>
          <p:txBody>
            <a:bodyPr wrap="none">
              <a:spAutoFit/>
            </a:bodyPr>
            <a:lstStyle/>
            <a:p>
              <a:pPr lvl="0">
                <a:defRPr/>
              </a:pPr>
              <a:r>
                <a:rPr lang="ko-KR" altLang="en-US" sz="1000"/>
                <a:t>관악구</a:t>
              </a:r>
            </a:p>
          </p:txBody>
        </p:sp>
        <p:sp>
          <p:nvSpPr>
            <p:cNvPr id="10" name="TextBox 9"/>
            <p:cNvSpPr txBox="1"/>
            <p:nvPr/>
          </p:nvSpPr>
          <p:spPr>
            <a:xfrm rot="19800000">
              <a:off x="3647582" y="4601015"/>
              <a:ext cx="516488" cy="246221"/>
            </a:xfrm>
            <a:prstGeom prst="rect">
              <a:avLst/>
            </a:prstGeom>
            <a:noFill/>
          </p:spPr>
          <p:txBody>
            <a:bodyPr wrap="none">
              <a:spAutoFit/>
            </a:bodyPr>
            <a:lstStyle/>
            <a:p>
              <a:pPr lvl="0">
                <a:defRPr/>
              </a:pPr>
              <a:r>
                <a:rPr lang="ko-KR" altLang="en-US" sz="1000"/>
                <a:t>광진구</a:t>
              </a:r>
            </a:p>
          </p:txBody>
        </p:sp>
        <p:sp>
          <p:nvSpPr>
            <p:cNvPr id="11" name="TextBox 10"/>
            <p:cNvSpPr txBox="1"/>
            <p:nvPr/>
          </p:nvSpPr>
          <p:spPr>
            <a:xfrm rot="19800000">
              <a:off x="3980956" y="4601014"/>
              <a:ext cx="516488" cy="246221"/>
            </a:xfrm>
            <a:prstGeom prst="rect">
              <a:avLst/>
            </a:prstGeom>
            <a:noFill/>
          </p:spPr>
          <p:txBody>
            <a:bodyPr wrap="none">
              <a:spAutoFit/>
            </a:bodyPr>
            <a:lstStyle/>
            <a:p>
              <a:pPr lvl="0">
                <a:defRPr/>
              </a:pPr>
              <a:r>
                <a:rPr lang="ko-KR" altLang="en-US" sz="1000"/>
                <a:t>구로구</a:t>
              </a:r>
            </a:p>
          </p:txBody>
        </p:sp>
        <p:sp>
          <p:nvSpPr>
            <p:cNvPr id="12" name="TextBox 11"/>
            <p:cNvSpPr txBox="1"/>
            <p:nvPr/>
          </p:nvSpPr>
          <p:spPr>
            <a:xfrm rot="19680000">
              <a:off x="4279460" y="4601014"/>
              <a:ext cx="516488" cy="246221"/>
            </a:xfrm>
            <a:prstGeom prst="rect">
              <a:avLst/>
            </a:prstGeom>
            <a:noFill/>
          </p:spPr>
          <p:txBody>
            <a:bodyPr wrap="none">
              <a:spAutoFit/>
            </a:bodyPr>
            <a:lstStyle/>
            <a:p>
              <a:pPr lvl="0">
                <a:defRPr/>
              </a:pPr>
              <a:r>
                <a:rPr lang="ko-KR" altLang="en-US" sz="1000"/>
                <a:t>금천구</a:t>
              </a:r>
            </a:p>
          </p:txBody>
        </p:sp>
        <p:sp>
          <p:nvSpPr>
            <p:cNvPr id="13" name="TextBox 12"/>
            <p:cNvSpPr txBox="1"/>
            <p:nvPr/>
          </p:nvSpPr>
          <p:spPr>
            <a:xfrm rot="19800000">
              <a:off x="4583178" y="4601014"/>
              <a:ext cx="516488" cy="246221"/>
            </a:xfrm>
            <a:prstGeom prst="rect">
              <a:avLst/>
            </a:prstGeom>
            <a:noFill/>
          </p:spPr>
          <p:txBody>
            <a:bodyPr wrap="none">
              <a:spAutoFit/>
            </a:bodyPr>
            <a:lstStyle/>
            <a:p>
              <a:pPr lvl="0">
                <a:defRPr/>
              </a:pPr>
              <a:r>
                <a:rPr lang="ko-KR" altLang="en-US" sz="1000"/>
                <a:t>노원구</a:t>
              </a:r>
            </a:p>
          </p:txBody>
        </p:sp>
        <p:sp>
          <p:nvSpPr>
            <p:cNvPr id="14" name="TextBox 13"/>
            <p:cNvSpPr txBox="1"/>
            <p:nvPr/>
          </p:nvSpPr>
          <p:spPr>
            <a:xfrm rot="19680000">
              <a:off x="6101157" y="4601012"/>
              <a:ext cx="627095" cy="246221"/>
            </a:xfrm>
            <a:prstGeom prst="rect">
              <a:avLst/>
            </a:prstGeom>
            <a:noFill/>
          </p:spPr>
          <p:txBody>
            <a:bodyPr wrap="none">
              <a:spAutoFit/>
            </a:bodyPr>
            <a:lstStyle/>
            <a:p>
              <a:pPr lvl="0">
                <a:defRPr/>
              </a:pPr>
              <a:r>
                <a:rPr lang="ko-KR" altLang="en-US" sz="1000"/>
                <a:t>서대문구</a:t>
              </a:r>
            </a:p>
          </p:txBody>
        </p:sp>
        <p:sp>
          <p:nvSpPr>
            <p:cNvPr id="15" name="TextBox 14"/>
            <p:cNvSpPr txBox="1"/>
            <p:nvPr/>
          </p:nvSpPr>
          <p:spPr>
            <a:xfrm rot="19800000">
              <a:off x="5827555" y="4601013"/>
              <a:ext cx="516488" cy="246221"/>
            </a:xfrm>
            <a:prstGeom prst="rect">
              <a:avLst/>
            </a:prstGeom>
            <a:noFill/>
          </p:spPr>
          <p:txBody>
            <a:bodyPr wrap="none">
              <a:spAutoFit/>
            </a:bodyPr>
            <a:lstStyle/>
            <a:p>
              <a:pPr lvl="0">
                <a:defRPr/>
              </a:pPr>
              <a:r>
                <a:rPr lang="ko-KR" altLang="en-US" sz="1000"/>
                <a:t>마포구</a:t>
              </a:r>
            </a:p>
          </p:txBody>
        </p:sp>
        <p:sp>
          <p:nvSpPr>
            <p:cNvPr id="16" name="TextBox 15"/>
            <p:cNvSpPr txBox="1"/>
            <p:nvPr/>
          </p:nvSpPr>
          <p:spPr>
            <a:xfrm rot="19800000">
              <a:off x="5516918" y="4601013"/>
              <a:ext cx="516488" cy="246221"/>
            </a:xfrm>
            <a:prstGeom prst="rect">
              <a:avLst/>
            </a:prstGeom>
            <a:noFill/>
          </p:spPr>
          <p:txBody>
            <a:bodyPr wrap="none">
              <a:spAutoFit/>
            </a:bodyPr>
            <a:lstStyle/>
            <a:p>
              <a:pPr lvl="0">
                <a:defRPr/>
              </a:pPr>
              <a:r>
                <a:rPr lang="ko-KR" altLang="en-US" sz="1000"/>
                <a:t>동작구</a:t>
              </a:r>
            </a:p>
          </p:txBody>
        </p:sp>
        <p:sp>
          <p:nvSpPr>
            <p:cNvPr id="17" name="TextBox 16"/>
            <p:cNvSpPr txBox="1"/>
            <p:nvPr/>
          </p:nvSpPr>
          <p:spPr>
            <a:xfrm rot="19680000">
              <a:off x="5154952" y="4601013"/>
              <a:ext cx="627095" cy="246221"/>
            </a:xfrm>
            <a:prstGeom prst="rect">
              <a:avLst/>
            </a:prstGeom>
            <a:noFill/>
          </p:spPr>
          <p:txBody>
            <a:bodyPr wrap="none">
              <a:spAutoFit/>
            </a:bodyPr>
            <a:lstStyle/>
            <a:p>
              <a:pPr lvl="0">
                <a:defRPr/>
              </a:pPr>
              <a:r>
                <a:rPr lang="ko-KR" altLang="en-US" sz="1000"/>
                <a:t>동대문구</a:t>
              </a:r>
            </a:p>
          </p:txBody>
        </p:sp>
        <p:sp>
          <p:nvSpPr>
            <p:cNvPr id="18" name="TextBox 17"/>
            <p:cNvSpPr txBox="1"/>
            <p:nvPr/>
          </p:nvSpPr>
          <p:spPr>
            <a:xfrm rot="19800000">
              <a:off x="4899326" y="4601014"/>
              <a:ext cx="516488" cy="246221"/>
            </a:xfrm>
            <a:prstGeom prst="rect">
              <a:avLst/>
            </a:prstGeom>
            <a:noFill/>
          </p:spPr>
          <p:txBody>
            <a:bodyPr wrap="none">
              <a:spAutoFit/>
            </a:bodyPr>
            <a:lstStyle/>
            <a:p>
              <a:pPr lvl="0">
                <a:defRPr/>
              </a:pPr>
              <a:r>
                <a:rPr lang="ko-KR" altLang="en-US" sz="1000"/>
                <a:t>노원구</a:t>
              </a:r>
            </a:p>
          </p:txBody>
        </p:sp>
        <p:sp>
          <p:nvSpPr>
            <p:cNvPr id="19" name="TextBox 18"/>
            <p:cNvSpPr txBox="1"/>
            <p:nvPr/>
          </p:nvSpPr>
          <p:spPr>
            <a:xfrm rot="19800000">
              <a:off x="7060550" y="4601012"/>
              <a:ext cx="516488" cy="246221"/>
            </a:xfrm>
            <a:prstGeom prst="rect">
              <a:avLst/>
            </a:prstGeom>
            <a:noFill/>
          </p:spPr>
          <p:txBody>
            <a:bodyPr wrap="none">
              <a:spAutoFit/>
            </a:bodyPr>
            <a:lstStyle/>
            <a:p>
              <a:pPr lvl="0">
                <a:defRPr/>
              </a:pPr>
              <a:r>
                <a:rPr lang="ko-KR" altLang="en-US" sz="1000"/>
                <a:t>성북구</a:t>
              </a:r>
            </a:p>
          </p:txBody>
        </p:sp>
        <p:sp>
          <p:nvSpPr>
            <p:cNvPr id="20" name="TextBox 19"/>
            <p:cNvSpPr txBox="1"/>
            <p:nvPr/>
          </p:nvSpPr>
          <p:spPr>
            <a:xfrm rot="19800000">
              <a:off x="6469368" y="4603867"/>
              <a:ext cx="516488" cy="246221"/>
            </a:xfrm>
            <a:prstGeom prst="rect">
              <a:avLst/>
            </a:prstGeom>
            <a:noFill/>
          </p:spPr>
          <p:txBody>
            <a:bodyPr wrap="none">
              <a:spAutoFit/>
            </a:bodyPr>
            <a:lstStyle/>
            <a:p>
              <a:pPr lvl="0">
                <a:defRPr/>
              </a:pPr>
              <a:r>
                <a:rPr lang="ko-KR" altLang="en-US" sz="1000"/>
                <a:t>서초구</a:t>
              </a:r>
            </a:p>
          </p:txBody>
        </p:sp>
        <p:sp>
          <p:nvSpPr>
            <p:cNvPr id="21" name="TextBox 20"/>
            <p:cNvSpPr txBox="1"/>
            <p:nvPr/>
          </p:nvSpPr>
          <p:spPr>
            <a:xfrm rot="19800000">
              <a:off x="6788453" y="4603545"/>
              <a:ext cx="516488" cy="246221"/>
            </a:xfrm>
            <a:prstGeom prst="rect">
              <a:avLst/>
            </a:prstGeom>
            <a:noFill/>
          </p:spPr>
          <p:txBody>
            <a:bodyPr wrap="none">
              <a:spAutoFit/>
            </a:bodyPr>
            <a:lstStyle/>
            <a:p>
              <a:pPr lvl="0">
                <a:defRPr/>
              </a:pPr>
              <a:r>
                <a:rPr lang="ko-KR" altLang="en-US" sz="1000"/>
                <a:t>성동구</a:t>
              </a:r>
            </a:p>
          </p:txBody>
        </p:sp>
        <p:sp>
          <p:nvSpPr>
            <p:cNvPr id="22" name="TextBox 21"/>
            <p:cNvSpPr txBox="1"/>
            <p:nvPr/>
          </p:nvSpPr>
          <p:spPr>
            <a:xfrm rot="19800000">
              <a:off x="7398184" y="4606709"/>
              <a:ext cx="516488" cy="246221"/>
            </a:xfrm>
            <a:prstGeom prst="rect">
              <a:avLst/>
            </a:prstGeom>
            <a:noFill/>
          </p:spPr>
          <p:txBody>
            <a:bodyPr wrap="none">
              <a:spAutoFit/>
            </a:bodyPr>
            <a:lstStyle/>
            <a:p>
              <a:pPr lvl="0">
                <a:defRPr/>
              </a:pPr>
              <a:r>
                <a:rPr lang="ko-KR" altLang="en-US" sz="1000"/>
                <a:t>송파구</a:t>
              </a:r>
            </a:p>
          </p:txBody>
        </p:sp>
        <p:sp>
          <p:nvSpPr>
            <p:cNvPr id="23" name="TextBox 22"/>
            <p:cNvSpPr txBox="1"/>
            <p:nvPr/>
          </p:nvSpPr>
          <p:spPr>
            <a:xfrm rot="19800000">
              <a:off x="7696688" y="4615697"/>
              <a:ext cx="516488" cy="246221"/>
            </a:xfrm>
            <a:prstGeom prst="rect">
              <a:avLst/>
            </a:prstGeom>
            <a:noFill/>
          </p:spPr>
          <p:txBody>
            <a:bodyPr wrap="none">
              <a:spAutoFit/>
            </a:bodyPr>
            <a:lstStyle/>
            <a:p>
              <a:pPr lvl="0">
                <a:defRPr/>
              </a:pPr>
              <a:r>
                <a:rPr lang="ko-KR" altLang="en-US" sz="1000"/>
                <a:t>양천구</a:t>
              </a:r>
            </a:p>
          </p:txBody>
        </p:sp>
        <p:sp>
          <p:nvSpPr>
            <p:cNvPr id="24" name="TextBox 23"/>
            <p:cNvSpPr txBox="1"/>
            <p:nvPr/>
          </p:nvSpPr>
          <p:spPr>
            <a:xfrm rot="19680000">
              <a:off x="7960907" y="4601012"/>
              <a:ext cx="627095" cy="246221"/>
            </a:xfrm>
            <a:prstGeom prst="rect">
              <a:avLst/>
            </a:prstGeom>
            <a:noFill/>
          </p:spPr>
          <p:txBody>
            <a:bodyPr wrap="none">
              <a:spAutoFit/>
            </a:bodyPr>
            <a:lstStyle/>
            <a:p>
              <a:pPr lvl="0">
                <a:defRPr/>
              </a:pPr>
              <a:r>
                <a:rPr lang="ko-KR" altLang="en-US" sz="1000"/>
                <a:t>영등포구</a:t>
              </a:r>
            </a:p>
          </p:txBody>
        </p:sp>
        <p:sp>
          <p:nvSpPr>
            <p:cNvPr id="25" name="TextBox 24"/>
            <p:cNvSpPr txBox="1"/>
            <p:nvPr/>
          </p:nvSpPr>
          <p:spPr>
            <a:xfrm rot="19800000">
              <a:off x="8335732" y="4606709"/>
              <a:ext cx="516488" cy="246221"/>
            </a:xfrm>
            <a:prstGeom prst="rect">
              <a:avLst/>
            </a:prstGeom>
            <a:noFill/>
          </p:spPr>
          <p:txBody>
            <a:bodyPr wrap="none">
              <a:spAutoFit/>
            </a:bodyPr>
            <a:lstStyle/>
            <a:p>
              <a:pPr lvl="0">
                <a:defRPr/>
              </a:pPr>
              <a:r>
                <a:rPr lang="ko-KR" altLang="en-US" sz="1000"/>
                <a:t>용산구</a:t>
              </a:r>
            </a:p>
          </p:txBody>
        </p:sp>
        <p:sp>
          <p:nvSpPr>
            <p:cNvPr id="26" name="TextBox 25"/>
            <p:cNvSpPr txBox="1"/>
            <p:nvPr/>
          </p:nvSpPr>
          <p:spPr>
            <a:xfrm rot="19800000">
              <a:off x="8641246" y="4611934"/>
              <a:ext cx="516488" cy="246221"/>
            </a:xfrm>
            <a:prstGeom prst="rect">
              <a:avLst/>
            </a:prstGeom>
            <a:noFill/>
          </p:spPr>
          <p:txBody>
            <a:bodyPr wrap="none">
              <a:spAutoFit/>
            </a:bodyPr>
            <a:lstStyle/>
            <a:p>
              <a:pPr lvl="0">
                <a:defRPr/>
              </a:pPr>
              <a:r>
                <a:rPr lang="ko-KR" altLang="en-US" sz="1000"/>
                <a:t>은평구</a:t>
              </a:r>
            </a:p>
          </p:txBody>
        </p:sp>
        <p:sp>
          <p:nvSpPr>
            <p:cNvPr id="27" name="TextBox 26"/>
            <p:cNvSpPr txBox="1"/>
            <p:nvPr/>
          </p:nvSpPr>
          <p:spPr>
            <a:xfrm rot="19800000">
              <a:off x="8949391" y="4611933"/>
              <a:ext cx="516488" cy="246221"/>
            </a:xfrm>
            <a:prstGeom prst="rect">
              <a:avLst/>
            </a:prstGeom>
            <a:noFill/>
          </p:spPr>
          <p:txBody>
            <a:bodyPr wrap="none">
              <a:spAutoFit/>
            </a:bodyPr>
            <a:lstStyle/>
            <a:p>
              <a:pPr lvl="0">
                <a:defRPr/>
              </a:pPr>
              <a:r>
                <a:rPr lang="ko-KR" altLang="en-US" sz="1000"/>
                <a:t>종로구</a:t>
              </a:r>
            </a:p>
          </p:txBody>
        </p:sp>
        <p:sp>
          <p:nvSpPr>
            <p:cNvPr id="28" name="TextBox 27"/>
            <p:cNvSpPr txBox="1"/>
            <p:nvPr/>
          </p:nvSpPr>
          <p:spPr>
            <a:xfrm rot="19800000">
              <a:off x="9321586" y="4611932"/>
              <a:ext cx="405880" cy="246221"/>
            </a:xfrm>
            <a:prstGeom prst="rect">
              <a:avLst/>
            </a:prstGeom>
            <a:noFill/>
          </p:spPr>
          <p:txBody>
            <a:bodyPr wrap="none">
              <a:spAutoFit/>
            </a:bodyPr>
            <a:lstStyle/>
            <a:p>
              <a:pPr lvl="0">
                <a:defRPr/>
              </a:pPr>
              <a:r>
                <a:rPr lang="ko-KR" altLang="en-US" sz="1000"/>
                <a:t>중구</a:t>
              </a:r>
            </a:p>
          </p:txBody>
        </p:sp>
        <p:sp>
          <p:nvSpPr>
            <p:cNvPr id="29" name="TextBox 28"/>
            <p:cNvSpPr txBox="1"/>
            <p:nvPr/>
          </p:nvSpPr>
          <p:spPr>
            <a:xfrm rot="19800000">
              <a:off x="9583077" y="4611931"/>
              <a:ext cx="516488" cy="246221"/>
            </a:xfrm>
            <a:prstGeom prst="rect">
              <a:avLst/>
            </a:prstGeom>
            <a:noFill/>
          </p:spPr>
          <p:txBody>
            <a:bodyPr wrap="none">
              <a:spAutoFit/>
            </a:bodyPr>
            <a:lstStyle/>
            <a:p>
              <a:pPr lvl="0">
                <a:defRPr/>
              </a:pPr>
              <a:r>
                <a:rPr lang="ko-KR" altLang="en-US" sz="1000"/>
                <a:t>중랑구</a:t>
              </a:r>
            </a:p>
          </p:txBody>
        </p:sp>
      </p:grpSp>
      <p:sp>
        <p:nvSpPr>
          <p:cNvPr id="60" name="텍스트 개체 틀 102"/>
          <p:cNvSpPr txBox="1"/>
          <p:nvPr/>
        </p:nvSpPr>
        <p:spPr>
          <a:xfrm>
            <a:off x="1153347" y="608151"/>
            <a:ext cx="9877517"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400" rtl="0" eaLnBrk="1" latinLnBrk="0" hangingPunct="1">
              <a:lnSpc>
                <a:spcPct val="100000"/>
              </a:lnSpc>
              <a:spcBef>
                <a:spcPct val="0"/>
              </a:spcBef>
              <a:spcAft>
                <a:spcPts val="0"/>
              </a:spcAft>
              <a:buNone/>
              <a:defRPr/>
            </a:pPr>
            <a:r>
              <a:rPr kumimoji="0" lang="ko-KR" altLang="en-US" sz="4400" b="0" i="0" u="none" strike="noStrike" kern="1200" cap="none" spc="0" normalizeH="0" baseline="0">
                <a:solidFill>
                  <a:srgbClr val="FFFFFF"/>
                </a:solidFill>
                <a:latin typeface="Pretendard SemiBold"/>
                <a:ea typeface="Pretendard SemiBold"/>
                <a:cs typeface="Pretendard SemiBold"/>
              </a:rPr>
              <a:t>인구밀도</a:t>
            </a:r>
            <a:r>
              <a:rPr kumimoji="0" lang="ko-KR" altLang="en-US" sz="4400" b="0" i="0" u="none" strike="noStrike" kern="1200" cap="none" spc="0" normalizeH="0" baseline="0">
                <a:solidFill>
                  <a:srgbClr val="000000"/>
                </a:solidFill>
                <a:latin typeface="Pretendard SemiBold"/>
                <a:ea typeface="Pretendard SemiBold"/>
                <a:cs typeface="Pretendard SemiBold"/>
              </a:rPr>
              <a:t>에 따른 각 범죄 </a:t>
            </a:r>
            <a:r>
              <a:rPr kumimoji="0" lang="ko-KR" altLang="en-US" sz="4400" b="0" i="0" u="none" strike="noStrike" kern="1200" cap="none" spc="0" normalizeH="0" baseline="0">
                <a:solidFill>
                  <a:srgbClr val="5A6E8C"/>
                </a:solidFill>
                <a:latin typeface="Pretendard SemiBold"/>
                <a:ea typeface="Pretendard SemiBold"/>
                <a:cs typeface="Pretendard SemiBold"/>
              </a:rPr>
              <a:t>발생</a:t>
            </a:r>
            <a:r>
              <a:rPr kumimoji="0" lang="ko-KR" altLang="en-US" sz="4400" b="0" i="0" u="none" strike="noStrike" kern="1200" cap="none" spc="0" normalizeH="0" baseline="0">
                <a:solidFill>
                  <a:srgbClr val="000000"/>
                </a:solidFill>
                <a:latin typeface="Pretendard SemiBold"/>
                <a:ea typeface="Pretendard SemiBold"/>
                <a:cs typeface="Pretendard SemiBold"/>
              </a:rPr>
              <a:t> 비교</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p:cNvSpPr/>
          <p:nvPr/>
        </p:nvSpPr>
        <p:spPr>
          <a:xfrm>
            <a:off x="1153347" y="664753"/>
            <a:ext cx="2147836" cy="605613"/>
          </a:xfrm>
          <a:prstGeom prst="rect">
            <a:avLst/>
          </a:prstGeom>
          <a:solidFill>
            <a:srgbClr val="F2BE0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highlight>
                <a:srgbClr val="FFD743"/>
              </a:highlight>
            </a:endParaRPr>
          </a:p>
        </p:txBody>
      </p:sp>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a:latin typeface="+mj-ea"/>
                <a:ea typeface="+mj-ea"/>
              </a:rPr>
              <a:t>04</a:t>
            </a:r>
          </a:p>
        </p:txBody>
      </p:sp>
      <p:sp>
        <p:nvSpPr>
          <p:cNvPr id="64"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6"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7" name="TextBox 66"/>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68"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nvGrpSpPr>
          <p:cNvPr id="69" name="Group 8"/>
          <p:cNvGrpSpPr/>
          <p:nvPr/>
        </p:nvGrpSpPr>
        <p:grpSpPr>
          <a:xfrm>
            <a:off x="1093476" y="5387162"/>
            <a:ext cx="9755052" cy="1087932"/>
            <a:chOff x="955139" y="1170008"/>
            <a:chExt cx="5166992" cy="865801"/>
          </a:xfrm>
        </p:grpSpPr>
        <p:sp>
          <p:nvSpPr>
            <p:cNvPr id="70" name="TextBox 69"/>
            <p:cNvSpPr txBox="1"/>
            <p:nvPr/>
          </p:nvSpPr>
          <p:spPr>
            <a:xfrm>
              <a:off x="1554052" y="1201855"/>
              <a:ext cx="4568079" cy="833954"/>
            </a:xfrm>
            <a:prstGeom prst="rect">
              <a:avLst/>
            </a:prstGeom>
            <a:noFill/>
          </p:spPr>
          <p:txBody>
            <a:bodyPr wrap="square">
              <a:spAutoFit/>
            </a:bodyPr>
            <a:lstStyle/>
            <a:p>
              <a:pPr>
                <a:lnSpc>
                  <a:spcPct val="150000"/>
                </a:lnSpc>
                <a:defRPr/>
              </a:pPr>
              <a:r>
                <a:rPr lang="ko-KR" altLang="en-US" sz="1400">
                  <a:solidFill>
                    <a:schemeClr val="tx1">
                      <a:lumMod val="95000"/>
                      <a:lumOff val="5000"/>
                    </a:schemeClr>
                  </a:solidFill>
                  <a:latin typeface="+mn-ea"/>
                  <a:cs typeface="Poppins Light"/>
                </a:rPr>
                <a:t>인구와 각 범죄 발생 비교를 했을 때, 인구가 높은 지역의 범죄 발생은 늘어나고 있음이 보여진다. 다만, 종로구와 중구의 경우 인구가 굉장히 적음에도 불구하고 범죄가 많이 발생하고 있다. 송파구와 노원구의 경우 인구에 비해서 범죄가 적은편에 속하는데, 이외 지역에는 어느정도 상관관계가 있다.</a:t>
              </a:r>
            </a:p>
          </p:txBody>
        </p:sp>
        <p:sp>
          <p:nvSpPr>
            <p:cNvPr id="73" name="TextBox 72"/>
            <p:cNvSpPr txBox="1"/>
            <p:nvPr/>
          </p:nvSpPr>
          <p:spPr>
            <a:xfrm>
              <a:off x="955139" y="1170008"/>
              <a:ext cx="184731" cy="646331"/>
            </a:xfrm>
            <a:prstGeom prst="rect">
              <a:avLst/>
            </a:prstGeom>
            <a:noFill/>
          </p:spPr>
          <p:txBody>
            <a:bodyPr wrap="none">
              <a:spAutoFit/>
            </a:bodyPr>
            <a:lstStyle/>
            <a:p>
              <a:pPr lvl="0">
                <a:defRPr/>
              </a:pPr>
              <a:endParaRPr lang="en-ID" sz="3600" b="1">
                <a:solidFill>
                  <a:schemeClr val="accent4"/>
                </a:solidFill>
                <a:latin typeface="Poppins Black"/>
                <a:cs typeface="Poppins Black"/>
              </a:endParaRPr>
            </a:p>
          </p:txBody>
        </p:sp>
      </p:grpSp>
      <p:grpSp>
        <p:nvGrpSpPr>
          <p:cNvPr id="78" name="그룹 77"/>
          <p:cNvGrpSpPr/>
          <p:nvPr/>
        </p:nvGrpSpPr>
        <p:grpSpPr>
          <a:xfrm>
            <a:off x="1119110" y="5352878"/>
            <a:ext cx="880725" cy="880725"/>
            <a:chOff x="1079880" y="5261653"/>
            <a:chExt cx="880725" cy="880725"/>
          </a:xfrm>
        </p:grpSpPr>
        <p:sp>
          <p:nvSpPr>
            <p:cNvPr id="79" name="Oval 13"/>
            <p:cNvSpPr/>
            <p:nvPr/>
          </p:nvSpPr>
          <p:spPr>
            <a:xfrm>
              <a:off x="1079880" y="5261653"/>
              <a:ext cx="880725" cy="880725"/>
            </a:xfrm>
            <a:prstGeom prst="ellipse">
              <a:avLst/>
            </a:prstGeom>
            <a:solidFill>
              <a:srgbClr val="E2EC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Pretendard"/>
                <a:ea typeface="Black Han Sans"/>
              </a:endParaRPr>
            </a:p>
          </p:txBody>
        </p:sp>
        <p:pic>
          <p:nvPicPr>
            <p:cNvPr id="80" name="그림 79"/>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grpSp>
        <p:nvGrpSpPr>
          <p:cNvPr id="4" name="그룹 3"/>
          <p:cNvGrpSpPr/>
          <p:nvPr/>
        </p:nvGrpSpPr>
        <p:grpSpPr>
          <a:xfrm>
            <a:off x="2090989" y="4972112"/>
            <a:ext cx="8002231" cy="260906"/>
            <a:chOff x="2097334" y="4601012"/>
            <a:chExt cx="8002231" cy="260906"/>
          </a:xfrm>
        </p:grpSpPr>
        <p:sp>
          <p:nvSpPr>
            <p:cNvPr id="5" name="TextBox 4"/>
            <p:cNvSpPr txBox="1"/>
            <p:nvPr/>
          </p:nvSpPr>
          <p:spPr>
            <a:xfrm rot="19800000">
              <a:off x="2097334" y="4606711"/>
              <a:ext cx="516488" cy="246221"/>
            </a:xfrm>
            <a:prstGeom prst="rect">
              <a:avLst/>
            </a:prstGeom>
            <a:noFill/>
          </p:spPr>
          <p:txBody>
            <a:bodyPr wrap="none">
              <a:spAutoFit/>
            </a:bodyPr>
            <a:lstStyle/>
            <a:p>
              <a:pPr lvl="0">
                <a:defRPr/>
              </a:pPr>
              <a:r>
                <a:rPr lang="ko-KR" altLang="en-US" sz="1000"/>
                <a:t>강남구</a:t>
              </a:r>
            </a:p>
          </p:txBody>
        </p:sp>
        <p:sp>
          <p:nvSpPr>
            <p:cNvPr id="6" name="TextBox 5"/>
            <p:cNvSpPr txBox="1"/>
            <p:nvPr/>
          </p:nvSpPr>
          <p:spPr>
            <a:xfrm rot="19800000">
              <a:off x="2430708" y="4606710"/>
              <a:ext cx="516488" cy="246221"/>
            </a:xfrm>
            <a:prstGeom prst="rect">
              <a:avLst/>
            </a:prstGeom>
            <a:noFill/>
          </p:spPr>
          <p:txBody>
            <a:bodyPr wrap="none">
              <a:spAutoFit/>
            </a:bodyPr>
            <a:lstStyle/>
            <a:p>
              <a:pPr lvl="0">
                <a:defRPr/>
              </a:pPr>
              <a:r>
                <a:rPr lang="ko-KR" altLang="en-US" sz="1000"/>
                <a:t>강동구</a:t>
              </a:r>
            </a:p>
          </p:txBody>
        </p:sp>
        <p:sp>
          <p:nvSpPr>
            <p:cNvPr id="7" name="TextBox 6"/>
            <p:cNvSpPr txBox="1"/>
            <p:nvPr/>
          </p:nvSpPr>
          <p:spPr>
            <a:xfrm rot="19800000">
              <a:off x="2764082" y="4606709"/>
              <a:ext cx="516488" cy="246221"/>
            </a:xfrm>
            <a:prstGeom prst="rect">
              <a:avLst/>
            </a:prstGeom>
            <a:noFill/>
          </p:spPr>
          <p:txBody>
            <a:bodyPr wrap="none">
              <a:spAutoFit/>
            </a:bodyPr>
            <a:lstStyle/>
            <a:p>
              <a:pPr lvl="0">
                <a:defRPr/>
              </a:pPr>
              <a:r>
                <a:rPr lang="ko-KR" altLang="en-US" sz="1000"/>
                <a:t>강북구</a:t>
              </a:r>
            </a:p>
          </p:txBody>
        </p:sp>
        <p:sp>
          <p:nvSpPr>
            <p:cNvPr id="8" name="TextBox 7"/>
            <p:cNvSpPr txBox="1"/>
            <p:nvPr/>
          </p:nvSpPr>
          <p:spPr>
            <a:xfrm rot="19800000">
              <a:off x="3090834" y="4606709"/>
              <a:ext cx="516488" cy="246221"/>
            </a:xfrm>
            <a:prstGeom prst="rect">
              <a:avLst/>
            </a:prstGeom>
            <a:noFill/>
          </p:spPr>
          <p:txBody>
            <a:bodyPr wrap="none">
              <a:spAutoFit/>
            </a:bodyPr>
            <a:lstStyle/>
            <a:p>
              <a:pPr lvl="0">
                <a:defRPr/>
              </a:pPr>
              <a:r>
                <a:rPr lang="ko-KR" altLang="en-US" sz="1000"/>
                <a:t>강서구</a:t>
              </a:r>
            </a:p>
          </p:txBody>
        </p:sp>
        <p:sp>
          <p:nvSpPr>
            <p:cNvPr id="9" name="TextBox 8"/>
            <p:cNvSpPr txBox="1"/>
            <p:nvPr/>
          </p:nvSpPr>
          <p:spPr>
            <a:xfrm rot="19800000">
              <a:off x="3349078" y="4601016"/>
              <a:ext cx="516488" cy="246221"/>
            </a:xfrm>
            <a:prstGeom prst="rect">
              <a:avLst/>
            </a:prstGeom>
            <a:noFill/>
          </p:spPr>
          <p:txBody>
            <a:bodyPr wrap="none">
              <a:spAutoFit/>
            </a:bodyPr>
            <a:lstStyle/>
            <a:p>
              <a:pPr lvl="0">
                <a:defRPr/>
              </a:pPr>
              <a:r>
                <a:rPr lang="ko-KR" altLang="en-US" sz="1000"/>
                <a:t>관악구</a:t>
              </a:r>
            </a:p>
          </p:txBody>
        </p:sp>
        <p:sp>
          <p:nvSpPr>
            <p:cNvPr id="10" name="TextBox 9"/>
            <p:cNvSpPr txBox="1"/>
            <p:nvPr/>
          </p:nvSpPr>
          <p:spPr>
            <a:xfrm rot="19800000">
              <a:off x="3647582" y="4601015"/>
              <a:ext cx="516488" cy="246221"/>
            </a:xfrm>
            <a:prstGeom prst="rect">
              <a:avLst/>
            </a:prstGeom>
            <a:noFill/>
          </p:spPr>
          <p:txBody>
            <a:bodyPr wrap="none">
              <a:spAutoFit/>
            </a:bodyPr>
            <a:lstStyle/>
            <a:p>
              <a:pPr lvl="0">
                <a:defRPr/>
              </a:pPr>
              <a:r>
                <a:rPr lang="ko-KR" altLang="en-US" sz="1000"/>
                <a:t>광진구</a:t>
              </a:r>
            </a:p>
          </p:txBody>
        </p:sp>
        <p:sp>
          <p:nvSpPr>
            <p:cNvPr id="11" name="TextBox 10"/>
            <p:cNvSpPr txBox="1"/>
            <p:nvPr/>
          </p:nvSpPr>
          <p:spPr>
            <a:xfrm rot="19800000">
              <a:off x="3980956" y="4601014"/>
              <a:ext cx="516488" cy="246221"/>
            </a:xfrm>
            <a:prstGeom prst="rect">
              <a:avLst/>
            </a:prstGeom>
            <a:noFill/>
          </p:spPr>
          <p:txBody>
            <a:bodyPr wrap="none">
              <a:spAutoFit/>
            </a:bodyPr>
            <a:lstStyle/>
            <a:p>
              <a:pPr lvl="0">
                <a:defRPr/>
              </a:pPr>
              <a:r>
                <a:rPr lang="ko-KR" altLang="en-US" sz="1000"/>
                <a:t>구로구</a:t>
              </a:r>
            </a:p>
          </p:txBody>
        </p:sp>
        <p:sp>
          <p:nvSpPr>
            <p:cNvPr id="12" name="TextBox 11"/>
            <p:cNvSpPr txBox="1"/>
            <p:nvPr/>
          </p:nvSpPr>
          <p:spPr>
            <a:xfrm rot="19680000">
              <a:off x="4279460" y="4601014"/>
              <a:ext cx="516488" cy="246221"/>
            </a:xfrm>
            <a:prstGeom prst="rect">
              <a:avLst/>
            </a:prstGeom>
            <a:noFill/>
          </p:spPr>
          <p:txBody>
            <a:bodyPr wrap="none">
              <a:spAutoFit/>
            </a:bodyPr>
            <a:lstStyle/>
            <a:p>
              <a:pPr lvl="0">
                <a:defRPr/>
              </a:pPr>
              <a:r>
                <a:rPr lang="ko-KR" altLang="en-US" sz="1000"/>
                <a:t>금천구</a:t>
              </a:r>
            </a:p>
          </p:txBody>
        </p:sp>
        <p:sp>
          <p:nvSpPr>
            <p:cNvPr id="13" name="TextBox 12"/>
            <p:cNvSpPr txBox="1"/>
            <p:nvPr/>
          </p:nvSpPr>
          <p:spPr>
            <a:xfrm rot="19800000">
              <a:off x="4583178" y="4601014"/>
              <a:ext cx="516488" cy="246221"/>
            </a:xfrm>
            <a:prstGeom prst="rect">
              <a:avLst/>
            </a:prstGeom>
            <a:noFill/>
          </p:spPr>
          <p:txBody>
            <a:bodyPr wrap="none">
              <a:spAutoFit/>
            </a:bodyPr>
            <a:lstStyle/>
            <a:p>
              <a:pPr lvl="0">
                <a:defRPr/>
              </a:pPr>
              <a:r>
                <a:rPr lang="ko-KR" altLang="en-US" sz="1000"/>
                <a:t>노원구</a:t>
              </a:r>
            </a:p>
          </p:txBody>
        </p:sp>
        <p:sp>
          <p:nvSpPr>
            <p:cNvPr id="14" name="TextBox 13"/>
            <p:cNvSpPr txBox="1"/>
            <p:nvPr/>
          </p:nvSpPr>
          <p:spPr>
            <a:xfrm rot="19680000">
              <a:off x="6101157" y="4601012"/>
              <a:ext cx="627095" cy="246221"/>
            </a:xfrm>
            <a:prstGeom prst="rect">
              <a:avLst/>
            </a:prstGeom>
            <a:noFill/>
          </p:spPr>
          <p:txBody>
            <a:bodyPr wrap="none">
              <a:spAutoFit/>
            </a:bodyPr>
            <a:lstStyle/>
            <a:p>
              <a:pPr lvl="0">
                <a:defRPr/>
              </a:pPr>
              <a:r>
                <a:rPr lang="ko-KR" altLang="en-US" sz="1000"/>
                <a:t>서대문구</a:t>
              </a:r>
            </a:p>
          </p:txBody>
        </p:sp>
        <p:sp>
          <p:nvSpPr>
            <p:cNvPr id="15" name="TextBox 14"/>
            <p:cNvSpPr txBox="1"/>
            <p:nvPr/>
          </p:nvSpPr>
          <p:spPr>
            <a:xfrm rot="19800000">
              <a:off x="5827555" y="4601013"/>
              <a:ext cx="516488" cy="246221"/>
            </a:xfrm>
            <a:prstGeom prst="rect">
              <a:avLst/>
            </a:prstGeom>
            <a:noFill/>
          </p:spPr>
          <p:txBody>
            <a:bodyPr wrap="none">
              <a:spAutoFit/>
            </a:bodyPr>
            <a:lstStyle/>
            <a:p>
              <a:pPr lvl="0">
                <a:defRPr/>
              </a:pPr>
              <a:r>
                <a:rPr lang="ko-KR" altLang="en-US" sz="1000"/>
                <a:t>마포구</a:t>
              </a:r>
            </a:p>
          </p:txBody>
        </p:sp>
        <p:sp>
          <p:nvSpPr>
            <p:cNvPr id="16" name="TextBox 15"/>
            <p:cNvSpPr txBox="1"/>
            <p:nvPr/>
          </p:nvSpPr>
          <p:spPr>
            <a:xfrm rot="19800000">
              <a:off x="5516918" y="4601013"/>
              <a:ext cx="516488" cy="246221"/>
            </a:xfrm>
            <a:prstGeom prst="rect">
              <a:avLst/>
            </a:prstGeom>
            <a:noFill/>
          </p:spPr>
          <p:txBody>
            <a:bodyPr wrap="none">
              <a:spAutoFit/>
            </a:bodyPr>
            <a:lstStyle/>
            <a:p>
              <a:pPr lvl="0">
                <a:defRPr/>
              </a:pPr>
              <a:r>
                <a:rPr lang="ko-KR" altLang="en-US" sz="1000"/>
                <a:t>동작구</a:t>
              </a:r>
            </a:p>
          </p:txBody>
        </p:sp>
        <p:sp>
          <p:nvSpPr>
            <p:cNvPr id="17" name="TextBox 16"/>
            <p:cNvSpPr txBox="1"/>
            <p:nvPr/>
          </p:nvSpPr>
          <p:spPr>
            <a:xfrm rot="19680000">
              <a:off x="5154952" y="4601013"/>
              <a:ext cx="627095" cy="246221"/>
            </a:xfrm>
            <a:prstGeom prst="rect">
              <a:avLst/>
            </a:prstGeom>
            <a:noFill/>
          </p:spPr>
          <p:txBody>
            <a:bodyPr wrap="none">
              <a:spAutoFit/>
            </a:bodyPr>
            <a:lstStyle/>
            <a:p>
              <a:pPr lvl="0">
                <a:defRPr/>
              </a:pPr>
              <a:r>
                <a:rPr lang="ko-KR" altLang="en-US" sz="1000"/>
                <a:t>동대문구</a:t>
              </a:r>
            </a:p>
          </p:txBody>
        </p:sp>
        <p:sp>
          <p:nvSpPr>
            <p:cNvPr id="18" name="TextBox 17"/>
            <p:cNvSpPr txBox="1"/>
            <p:nvPr/>
          </p:nvSpPr>
          <p:spPr>
            <a:xfrm rot="19800000">
              <a:off x="4899326" y="4601014"/>
              <a:ext cx="516488" cy="246221"/>
            </a:xfrm>
            <a:prstGeom prst="rect">
              <a:avLst/>
            </a:prstGeom>
            <a:noFill/>
          </p:spPr>
          <p:txBody>
            <a:bodyPr wrap="none">
              <a:spAutoFit/>
            </a:bodyPr>
            <a:lstStyle/>
            <a:p>
              <a:pPr lvl="0">
                <a:defRPr/>
              </a:pPr>
              <a:r>
                <a:rPr lang="ko-KR" altLang="en-US" sz="1000"/>
                <a:t>노원구</a:t>
              </a:r>
            </a:p>
          </p:txBody>
        </p:sp>
        <p:sp>
          <p:nvSpPr>
            <p:cNvPr id="19" name="TextBox 18"/>
            <p:cNvSpPr txBox="1"/>
            <p:nvPr/>
          </p:nvSpPr>
          <p:spPr>
            <a:xfrm rot="19800000">
              <a:off x="7060550" y="4601012"/>
              <a:ext cx="516488" cy="246221"/>
            </a:xfrm>
            <a:prstGeom prst="rect">
              <a:avLst/>
            </a:prstGeom>
            <a:noFill/>
          </p:spPr>
          <p:txBody>
            <a:bodyPr wrap="none">
              <a:spAutoFit/>
            </a:bodyPr>
            <a:lstStyle/>
            <a:p>
              <a:pPr lvl="0">
                <a:defRPr/>
              </a:pPr>
              <a:r>
                <a:rPr lang="ko-KR" altLang="en-US" sz="1000"/>
                <a:t>성북구</a:t>
              </a:r>
            </a:p>
          </p:txBody>
        </p:sp>
        <p:sp>
          <p:nvSpPr>
            <p:cNvPr id="20" name="TextBox 19"/>
            <p:cNvSpPr txBox="1"/>
            <p:nvPr/>
          </p:nvSpPr>
          <p:spPr>
            <a:xfrm rot="19800000">
              <a:off x="6469368" y="4603867"/>
              <a:ext cx="516488" cy="246221"/>
            </a:xfrm>
            <a:prstGeom prst="rect">
              <a:avLst/>
            </a:prstGeom>
            <a:noFill/>
          </p:spPr>
          <p:txBody>
            <a:bodyPr wrap="none">
              <a:spAutoFit/>
            </a:bodyPr>
            <a:lstStyle/>
            <a:p>
              <a:pPr lvl="0">
                <a:defRPr/>
              </a:pPr>
              <a:r>
                <a:rPr lang="ko-KR" altLang="en-US" sz="1000"/>
                <a:t>서초구</a:t>
              </a:r>
            </a:p>
          </p:txBody>
        </p:sp>
        <p:sp>
          <p:nvSpPr>
            <p:cNvPr id="21" name="TextBox 20"/>
            <p:cNvSpPr txBox="1"/>
            <p:nvPr/>
          </p:nvSpPr>
          <p:spPr>
            <a:xfrm rot="19800000">
              <a:off x="6788453" y="4603545"/>
              <a:ext cx="516488" cy="246221"/>
            </a:xfrm>
            <a:prstGeom prst="rect">
              <a:avLst/>
            </a:prstGeom>
            <a:noFill/>
          </p:spPr>
          <p:txBody>
            <a:bodyPr wrap="none">
              <a:spAutoFit/>
            </a:bodyPr>
            <a:lstStyle/>
            <a:p>
              <a:pPr lvl="0">
                <a:defRPr/>
              </a:pPr>
              <a:r>
                <a:rPr lang="ko-KR" altLang="en-US" sz="1000"/>
                <a:t>성동구</a:t>
              </a:r>
            </a:p>
          </p:txBody>
        </p:sp>
        <p:sp>
          <p:nvSpPr>
            <p:cNvPr id="22" name="TextBox 21"/>
            <p:cNvSpPr txBox="1"/>
            <p:nvPr/>
          </p:nvSpPr>
          <p:spPr>
            <a:xfrm rot="19800000">
              <a:off x="7398184" y="4606709"/>
              <a:ext cx="516488" cy="246221"/>
            </a:xfrm>
            <a:prstGeom prst="rect">
              <a:avLst/>
            </a:prstGeom>
            <a:noFill/>
          </p:spPr>
          <p:txBody>
            <a:bodyPr wrap="none">
              <a:spAutoFit/>
            </a:bodyPr>
            <a:lstStyle/>
            <a:p>
              <a:pPr lvl="0">
                <a:defRPr/>
              </a:pPr>
              <a:r>
                <a:rPr lang="ko-KR" altLang="en-US" sz="1000"/>
                <a:t>송파구</a:t>
              </a:r>
            </a:p>
          </p:txBody>
        </p:sp>
        <p:sp>
          <p:nvSpPr>
            <p:cNvPr id="23" name="TextBox 22"/>
            <p:cNvSpPr txBox="1"/>
            <p:nvPr/>
          </p:nvSpPr>
          <p:spPr>
            <a:xfrm rot="19800000">
              <a:off x="7696688" y="4615697"/>
              <a:ext cx="516488" cy="246221"/>
            </a:xfrm>
            <a:prstGeom prst="rect">
              <a:avLst/>
            </a:prstGeom>
            <a:noFill/>
          </p:spPr>
          <p:txBody>
            <a:bodyPr wrap="none">
              <a:spAutoFit/>
            </a:bodyPr>
            <a:lstStyle/>
            <a:p>
              <a:pPr lvl="0">
                <a:defRPr/>
              </a:pPr>
              <a:r>
                <a:rPr lang="ko-KR" altLang="en-US" sz="1000"/>
                <a:t>양천구</a:t>
              </a:r>
            </a:p>
          </p:txBody>
        </p:sp>
        <p:sp>
          <p:nvSpPr>
            <p:cNvPr id="24" name="TextBox 23"/>
            <p:cNvSpPr txBox="1"/>
            <p:nvPr/>
          </p:nvSpPr>
          <p:spPr>
            <a:xfrm rot="19680000">
              <a:off x="7960907" y="4601012"/>
              <a:ext cx="627095" cy="246221"/>
            </a:xfrm>
            <a:prstGeom prst="rect">
              <a:avLst/>
            </a:prstGeom>
            <a:noFill/>
          </p:spPr>
          <p:txBody>
            <a:bodyPr wrap="none">
              <a:spAutoFit/>
            </a:bodyPr>
            <a:lstStyle/>
            <a:p>
              <a:pPr lvl="0">
                <a:defRPr/>
              </a:pPr>
              <a:r>
                <a:rPr lang="ko-KR" altLang="en-US" sz="1000"/>
                <a:t>영등포구</a:t>
              </a:r>
            </a:p>
          </p:txBody>
        </p:sp>
        <p:sp>
          <p:nvSpPr>
            <p:cNvPr id="25" name="TextBox 24"/>
            <p:cNvSpPr txBox="1"/>
            <p:nvPr/>
          </p:nvSpPr>
          <p:spPr>
            <a:xfrm rot="19800000">
              <a:off x="8335732" y="4606709"/>
              <a:ext cx="516488" cy="246221"/>
            </a:xfrm>
            <a:prstGeom prst="rect">
              <a:avLst/>
            </a:prstGeom>
            <a:noFill/>
          </p:spPr>
          <p:txBody>
            <a:bodyPr wrap="none">
              <a:spAutoFit/>
            </a:bodyPr>
            <a:lstStyle/>
            <a:p>
              <a:pPr lvl="0">
                <a:defRPr/>
              </a:pPr>
              <a:r>
                <a:rPr lang="ko-KR" altLang="en-US" sz="1000"/>
                <a:t>용산구</a:t>
              </a:r>
            </a:p>
          </p:txBody>
        </p:sp>
        <p:sp>
          <p:nvSpPr>
            <p:cNvPr id="26" name="TextBox 25"/>
            <p:cNvSpPr txBox="1"/>
            <p:nvPr/>
          </p:nvSpPr>
          <p:spPr>
            <a:xfrm rot="19800000">
              <a:off x="8641246" y="4611934"/>
              <a:ext cx="516488" cy="246221"/>
            </a:xfrm>
            <a:prstGeom prst="rect">
              <a:avLst/>
            </a:prstGeom>
            <a:noFill/>
          </p:spPr>
          <p:txBody>
            <a:bodyPr wrap="none">
              <a:spAutoFit/>
            </a:bodyPr>
            <a:lstStyle/>
            <a:p>
              <a:pPr lvl="0">
                <a:defRPr/>
              </a:pPr>
              <a:r>
                <a:rPr lang="ko-KR" altLang="en-US" sz="1000"/>
                <a:t>은평구</a:t>
              </a:r>
            </a:p>
          </p:txBody>
        </p:sp>
        <p:sp>
          <p:nvSpPr>
            <p:cNvPr id="27" name="TextBox 26"/>
            <p:cNvSpPr txBox="1"/>
            <p:nvPr/>
          </p:nvSpPr>
          <p:spPr>
            <a:xfrm rot="19800000">
              <a:off x="8949391" y="4611933"/>
              <a:ext cx="516488" cy="246221"/>
            </a:xfrm>
            <a:prstGeom prst="rect">
              <a:avLst/>
            </a:prstGeom>
            <a:noFill/>
          </p:spPr>
          <p:txBody>
            <a:bodyPr wrap="none">
              <a:spAutoFit/>
            </a:bodyPr>
            <a:lstStyle/>
            <a:p>
              <a:pPr lvl="0">
                <a:defRPr/>
              </a:pPr>
              <a:r>
                <a:rPr lang="ko-KR" altLang="en-US" sz="1000"/>
                <a:t>종로구</a:t>
              </a:r>
            </a:p>
          </p:txBody>
        </p:sp>
        <p:sp>
          <p:nvSpPr>
            <p:cNvPr id="28" name="TextBox 27"/>
            <p:cNvSpPr txBox="1"/>
            <p:nvPr/>
          </p:nvSpPr>
          <p:spPr>
            <a:xfrm rot="19800000">
              <a:off x="9321586" y="4611932"/>
              <a:ext cx="405880" cy="246221"/>
            </a:xfrm>
            <a:prstGeom prst="rect">
              <a:avLst/>
            </a:prstGeom>
            <a:noFill/>
          </p:spPr>
          <p:txBody>
            <a:bodyPr wrap="none">
              <a:spAutoFit/>
            </a:bodyPr>
            <a:lstStyle/>
            <a:p>
              <a:pPr lvl="0">
                <a:defRPr/>
              </a:pPr>
              <a:r>
                <a:rPr lang="ko-KR" altLang="en-US" sz="1000"/>
                <a:t>중구</a:t>
              </a:r>
            </a:p>
          </p:txBody>
        </p:sp>
        <p:sp>
          <p:nvSpPr>
            <p:cNvPr id="29" name="TextBox 28"/>
            <p:cNvSpPr txBox="1"/>
            <p:nvPr/>
          </p:nvSpPr>
          <p:spPr>
            <a:xfrm rot="19800000">
              <a:off x="9583077" y="4611931"/>
              <a:ext cx="516488" cy="246221"/>
            </a:xfrm>
            <a:prstGeom prst="rect">
              <a:avLst/>
            </a:prstGeom>
            <a:noFill/>
          </p:spPr>
          <p:txBody>
            <a:bodyPr wrap="none">
              <a:spAutoFit/>
            </a:bodyPr>
            <a:lstStyle/>
            <a:p>
              <a:pPr lvl="0">
                <a:defRPr/>
              </a:pPr>
              <a:r>
                <a:rPr lang="ko-KR" altLang="en-US" sz="1000"/>
                <a:t>중랑구</a:t>
              </a:r>
            </a:p>
          </p:txBody>
        </p:sp>
      </p:grpSp>
      <p:pic>
        <p:nvPicPr>
          <p:cNvPr id="30" name="그림 개체 틀 4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1442240" y="1494445"/>
            <a:ext cx="9406288" cy="3394622"/>
          </a:xfrm>
          <a:prstGeom prst="rect">
            <a:avLst/>
          </a:prstGeom>
        </p:spPr>
      </p:pic>
      <p:sp>
        <p:nvSpPr>
          <p:cNvPr id="60" name="텍스트 개체 틀 102"/>
          <p:cNvSpPr txBox="1"/>
          <p:nvPr/>
        </p:nvSpPr>
        <p:spPr>
          <a:xfrm>
            <a:off x="1153347" y="608151"/>
            <a:ext cx="9877517"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400" rtl="0" eaLnBrk="1" latinLnBrk="0" hangingPunct="1">
              <a:lnSpc>
                <a:spcPct val="100000"/>
              </a:lnSpc>
              <a:spcBef>
                <a:spcPct val="0"/>
              </a:spcBef>
              <a:spcAft>
                <a:spcPts val="0"/>
              </a:spcAft>
              <a:buNone/>
              <a:defRPr/>
            </a:pPr>
            <a:r>
              <a:rPr kumimoji="0" lang="ko-KR" altLang="en-US" sz="4400" b="0" i="0" u="none" strike="noStrike" kern="1200" cap="none" spc="0" normalizeH="0" baseline="0">
                <a:solidFill>
                  <a:srgbClr val="FFFFFF"/>
                </a:solidFill>
                <a:latin typeface="+mj-ea"/>
                <a:ea typeface="+mj-ea"/>
                <a:cs typeface="Poppins"/>
              </a:rPr>
              <a:t>인구 규모</a:t>
            </a:r>
            <a:r>
              <a:rPr kumimoji="0" lang="ko-KR" altLang="en-US" sz="4400" b="0" i="0" u="none" strike="noStrike" kern="1200" cap="none" spc="0" normalizeH="0" baseline="0">
                <a:solidFill>
                  <a:srgbClr val="000000"/>
                </a:solidFill>
                <a:latin typeface="+mj-ea"/>
                <a:ea typeface="+mj-ea"/>
                <a:cs typeface="Poppins"/>
              </a:rPr>
              <a:t>에 따른 각 범죄 </a:t>
            </a:r>
            <a:r>
              <a:rPr kumimoji="0" lang="ko-KR" altLang="en-US" sz="4400" b="0" i="0" u="none" strike="noStrike" kern="1200" cap="none" spc="0" normalizeH="0" baseline="0">
                <a:solidFill>
                  <a:srgbClr val="5A6E8C"/>
                </a:solidFill>
                <a:latin typeface="+mj-ea"/>
                <a:ea typeface="+mj-ea"/>
                <a:cs typeface="Poppins"/>
              </a:rPr>
              <a:t>발생</a:t>
            </a:r>
            <a:r>
              <a:rPr kumimoji="0" lang="ko-KR" altLang="en-US" sz="4400" b="0" i="0" u="none" strike="noStrike" kern="1200" cap="none" spc="0" normalizeH="0" baseline="0">
                <a:solidFill>
                  <a:srgbClr val="000000"/>
                </a:solidFill>
                <a:latin typeface="+mj-ea"/>
                <a:ea typeface="+mj-ea"/>
                <a:cs typeface="Poppins"/>
              </a:rPr>
              <a:t> 비교</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p:cNvSpPr/>
          <p:nvPr/>
        </p:nvSpPr>
        <p:spPr>
          <a:xfrm>
            <a:off x="1240971" y="664753"/>
            <a:ext cx="3222172" cy="605613"/>
          </a:xfrm>
          <a:prstGeom prst="rect">
            <a:avLst/>
          </a:prstGeom>
          <a:solidFill>
            <a:srgbClr val="F2BE0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highlight>
                <a:srgbClr val="FFD743"/>
              </a:highlight>
            </a:endParaRPr>
          </a:p>
        </p:txBody>
      </p:sp>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a:latin typeface="+mj-ea"/>
                <a:ea typeface="+mj-ea"/>
              </a:rPr>
              <a:t>04</a:t>
            </a:r>
          </a:p>
        </p:txBody>
      </p:sp>
      <p:sp>
        <p:nvSpPr>
          <p:cNvPr id="64"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6"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7" name="TextBox 66"/>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68"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nvGrpSpPr>
          <p:cNvPr id="69" name="Group 8"/>
          <p:cNvGrpSpPr/>
          <p:nvPr/>
        </p:nvGrpSpPr>
        <p:grpSpPr>
          <a:xfrm>
            <a:off x="1093476" y="5387162"/>
            <a:ext cx="9755052" cy="812154"/>
            <a:chOff x="955139" y="1170008"/>
            <a:chExt cx="5166992" cy="646331"/>
          </a:xfrm>
        </p:grpSpPr>
        <p:sp>
          <p:nvSpPr>
            <p:cNvPr id="70" name="TextBox 69"/>
            <p:cNvSpPr txBox="1"/>
            <p:nvPr/>
          </p:nvSpPr>
          <p:spPr>
            <a:xfrm>
              <a:off x="1554052" y="1201855"/>
              <a:ext cx="4568079" cy="576227"/>
            </a:xfrm>
            <a:prstGeom prst="rect">
              <a:avLst/>
            </a:prstGeom>
            <a:noFill/>
          </p:spPr>
          <p:txBody>
            <a:bodyPr wrap="square">
              <a:spAutoFit/>
            </a:bodyPr>
            <a:lstStyle/>
            <a:p>
              <a:pPr>
                <a:lnSpc>
                  <a:spcPct val="150000"/>
                </a:lnSpc>
                <a:defRPr/>
              </a:pPr>
              <a:r>
                <a:rPr lang="ko-KR" altLang="en-US" sz="1400">
                  <a:solidFill>
                    <a:schemeClr val="tx1">
                      <a:lumMod val="95000"/>
                      <a:lumOff val="5000"/>
                    </a:schemeClr>
                  </a:solidFill>
                  <a:latin typeface="+mn-ea"/>
                  <a:cs typeface="Poppins Light"/>
                </a:rPr>
                <a:t>생활 인구 평균을 가지고 각 범죄 발생건수를 비교한결과, 생활 인구 평균이 늘어나게되면, 범죄 발생 건수는 눈에 띄게 증가하는 수치를 보이고 있다</a:t>
              </a:r>
              <a:r>
                <a:rPr lang="en-US" altLang="ko-KR" sz="1400">
                  <a:solidFill>
                    <a:schemeClr val="tx1">
                      <a:lumMod val="95000"/>
                      <a:lumOff val="5000"/>
                    </a:schemeClr>
                  </a:solidFill>
                  <a:latin typeface="+mn-ea"/>
                  <a:cs typeface="Poppins Light"/>
                </a:rPr>
                <a:t>.</a:t>
              </a:r>
              <a:r>
                <a:rPr lang="ko-KR" altLang="en-US" sz="1400">
                  <a:solidFill>
                    <a:schemeClr val="tx1">
                      <a:lumMod val="95000"/>
                      <a:lumOff val="5000"/>
                    </a:schemeClr>
                  </a:solidFill>
                  <a:latin typeface="+mn-ea"/>
                  <a:cs typeface="Poppins Light"/>
                </a:rPr>
                <a:t> 생활 인구 평균은 범죄와 직접적인 연관이 있다</a:t>
              </a:r>
              <a:r>
                <a:rPr lang="en-US" altLang="ko-KR" sz="1400">
                  <a:solidFill>
                    <a:schemeClr val="tx1">
                      <a:lumMod val="95000"/>
                      <a:lumOff val="5000"/>
                    </a:schemeClr>
                  </a:solidFill>
                  <a:latin typeface="+mn-ea"/>
                  <a:cs typeface="Poppins Light"/>
                </a:rPr>
                <a:t>.</a:t>
              </a:r>
            </a:p>
          </p:txBody>
        </p:sp>
        <p:sp>
          <p:nvSpPr>
            <p:cNvPr id="73" name="TextBox 72"/>
            <p:cNvSpPr txBox="1"/>
            <p:nvPr/>
          </p:nvSpPr>
          <p:spPr>
            <a:xfrm>
              <a:off x="955139" y="1170008"/>
              <a:ext cx="184731" cy="646331"/>
            </a:xfrm>
            <a:prstGeom prst="rect">
              <a:avLst/>
            </a:prstGeom>
            <a:noFill/>
          </p:spPr>
          <p:txBody>
            <a:bodyPr wrap="none">
              <a:spAutoFit/>
            </a:bodyPr>
            <a:lstStyle/>
            <a:p>
              <a:pPr lvl="0">
                <a:defRPr/>
              </a:pPr>
              <a:endParaRPr lang="en-ID" sz="3600" b="1">
                <a:solidFill>
                  <a:schemeClr val="accent4"/>
                </a:solidFill>
                <a:latin typeface="Poppins Black"/>
                <a:cs typeface="Poppins Black"/>
              </a:endParaRPr>
            </a:p>
          </p:txBody>
        </p:sp>
      </p:grpSp>
      <p:grpSp>
        <p:nvGrpSpPr>
          <p:cNvPr id="78" name="그룹 77"/>
          <p:cNvGrpSpPr/>
          <p:nvPr/>
        </p:nvGrpSpPr>
        <p:grpSpPr>
          <a:xfrm>
            <a:off x="1119110" y="5352878"/>
            <a:ext cx="880725" cy="880725"/>
            <a:chOff x="1079880" y="5261653"/>
            <a:chExt cx="880725" cy="880725"/>
          </a:xfrm>
        </p:grpSpPr>
        <p:sp>
          <p:nvSpPr>
            <p:cNvPr id="79" name="Oval 13"/>
            <p:cNvSpPr/>
            <p:nvPr/>
          </p:nvSpPr>
          <p:spPr>
            <a:xfrm>
              <a:off x="1079880" y="5261653"/>
              <a:ext cx="880725" cy="880725"/>
            </a:xfrm>
            <a:prstGeom prst="ellipse">
              <a:avLst/>
            </a:prstGeom>
            <a:solidFill>
              <a:srgbClr val="E2EC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Pretendard"/>
                <a:ea typeface="Black Han Sans"/>
              </a:endParaRPr>
            </a:p>
          </p:txBody>
        </p:sp>
        <p:pic>
          <p:nvPicPr>
            <p:cNvPr id="80" name="그림 79"/>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grpSp>
        <p:nvGrpSpPr>
          <p:cNvPr id="4" name="그룹 3"/>
          <p:cNvGrpSpPr/>
          <p:nvPr/>
        </p:nvGrpSpPr>
        <p:grpSpPr>
          <a:xfrm>
            <a:off x="2090989" y="4972112"/>
            <a:ext cx="8002231" cy="260906"/>
            <a:chOff x="2097334" y="4601012"/>
            <a:chExt cx="8002231" cy="260906"/>
          </a:xfrm>
        </p:grpSpPr>
        <p:sp>
          <p:nvSpPr>
            <p:cNvPr id="5" name="TextBox 4"/>
            <p:cNvSpPr txBox="1"/>
            <p:nvPr/>
          </p:nvSpPr>
          <p:spPr>
            <a:xfrm rot="19800000">
              <a:off x="2097334" y="4606711"/>
              <a:ext cx="516488" cy="246221"/>
            </a:xfrm>
            <a:prstGeom prst="rect">
              <a:avLst/>
            </a:prstGeom>
            <a:noFill/>
          </p:spPr>
          <p:txBody>
            <a:bodyPr wrap="none">
              <a:spAutoFit/>
            </a:bodyPr>
            <a:lstStyle/>
            <a:p>
              <a:pPr lvl="0">
                <a:defRPr/>
              </a:pPr>
              <a:r>
                <a:rPr lang="ko-KR" altLang="en-US" sz="1000"/>
                <a:t>강남구</a:t>
              </a:r>
            </a:p>
          </p:txBody>
        </p:sp>
        <p:sp>
          <p:nvSpPr>
            <p:cNvPr id="6" name="TextBox 5"/>
            <p:cNvSpPr txBox="1"/>
            <p:nvPr/>
          </p:nvSpPr>
          <p:spPr>
            <a:xfrm rot="19800000">
              <a:off x="2430708" y="4606710"/>
              <a:ext cx="516488" cy="246221"/>
            </a:xfrm>
            <a:prstGeom prst="rect">
              <a:avLst/>
            </a:prstGeom>
            <a:noFill/>
          </p:spPr>
          <p:txBody>
            <a:bodyPr wrap="none">
              <a:spAutoFit/>
            </a:bodyPr>
            <a:lstStyle/>
            <a:p>
              <a:pPr lvl="0">
                <a:defRPr/>
              </a:pPr>
              <a:r>
                <a:rPr lang="ko-KR" altLang="en-US" sz="1000"/>
                <a:t>강동구</a:t>
              </a:r>
            </a:p>
          </p:txBody>
        </p:sp>
        <p:sp>
          <p:nvSpPr>
            <p:cNvPr id="7" name="TextBox 6"/>
            <p:cNvSpPr txBox="1"/>
            <p:nvPr/>
          </p:nvSpPr>
          <p:spPr>
            <a:xfrm rot="19800000">
              <a:off x="2764082" y="4606709"/>
              <a:ext cx="516488" cy="246221"/>
            </a:xfrm>
            <a:prstGeom prst="rect">
              <a:avLst/>
            </a:prstGeom>
            <a:noFill/>
          </p:spPr>
          <p:txBody>
            <a:bodyPr wrap="none">
              <a:spAutoFit/>
            </a:bodyPr>
            <a:lstStyle/>
            <a:p>
              <a:pPr lvl="0">
                <a:defRPr/>
              </a:pPr>
              <a:r>
                <a:rPr lang="ko-KR" altLang="en-US" sz="1000"/>
                <a:t>강북구</a:t>
              </a:r>
            </a:p>
          </p:txBody>
        </p:sp>
        <p:sp>
          <p:nvSpPr>
            <p:cNvPr id="8" name="TextBox 7"/>
            <p:cNvSpPr txBox="1"/>
            <p:nvPr/>
          </p:nvSpPr>
          <p:spPr>
            <a:xfrm rot="19800000">
              <a:off x="3090834" y="4606709"/>
              <a:ext cx="516488" cy="246221"/>
            </a:xfrm>
            <a:prstGeom prst="rect">
              <a:avLst/>
            </a:prstGeom>
            <a:noFill/>
          </p:spPr>
          <p:txBody>
            <a:bodyPr wrap="none">
              <a:spAutoFit/>
            </a:bodyPr>
            <a:lstStyle/>
            <a:p>
              <a:pPr lvl="0">
                <a:defRPr/>
              </a:pPr>
              <a:r>
                <a:rPr lang="ko-KR" altLang="en-US" sz="1000"/>
                <a:t>강서구</a:t>
              </a:r>
            </a:p>
          </p:txBody>
        </p:sp>
        <p:sp>
          <p:nvSpPr>
            <p:cNvPr id="9" name="TextBox 8"/>
            <p:cNvSpPr txBox="1"/>
            <p:nvPr/>
          </p:nvSpPr>
          <p:spPr>
            <a:xfrm rot="19800000">
              <a:off x="3349078" y="4601016"/>
              <a:ext cx="516488" cy="246221"/>
            </a:xfrm>
            <a:prstGeom prst="rect">
              <a:avLst/>
            </a:prstGeom>
            <a:noFill/>
          </p:spPr>
          <p:txBody>
            <a:bodyPr wrap="none">
              <a:spAutoFit/>
            </a:bodyPr>
            <a:lstStyle/>
            <a:p>
              <a:pPr lvl="0">
                <a:defRPr/>
              </a:pPr>
              <a:r>
                <a:rPr lang="ko-KR" altLang="en-US" sz="1000"/>
                <a:t>관악구</a:t>
              </a:r>
            </a:p>
          </p:txBody>
        </p:sp>
        <p:sp>
          <p:nvSpPr>
            <p:cNvPr id="10" name="TextBox 9"/>
            <p:cNvSpPr txBox="1"/>
            <p:nvPr/>
          </p:nvSpPr>
          <p:spPr>
            <a:xfrm rot="19800000">
              <a:off x="3647582" y="4601015"/>
              <a:ext cx="516488" cy="246221"/>
            </a:xfrm>
            <a:prstGeom prst="rect">
              <a:avLst/>
            </a:prstGeom>
            <a:noFill/>
          </p:spPr>
          <p:txBody>
            <a:bodyPr wrap="none">
              <a:spAutoFit/>
            </a:bodyPr>
            <a:lstStyle/>
            <a:p>
              <a:pPr lvl="0">
                <a:defRPr/>
              </a:pPr>
              <a:r>
                <a:rPr lang="ko-KR" altLang="en-US" sz="1000"/>
                <a:t>광진구</a:t>
              </a:r>
            </a:p>
          </p:txBody>
        </p:sp>
        <p:sp>
          <p:nvSpPr>
            <p:cNvPr id="11" name="TextBox 10"/>
            <p:cNvSpPr txBox="1"/>
            <p:nvPr/>
          </p:nvSpPr>
          <p:spPr>
            <a:xfrm rot="19800000">
              <a:off x="3980956" y="4601014"/>
              <a:ext cx="516488" cy="246221"/>
            </a:xfrm>
            <a:prstGeom prst="rect">
              <a:avLst/>
            </a:prstGeom>
            <a:noFill/>
          </p:spPr>
          <p:txBody>
            <a:bodyPr wrap="none">
              <a:spAutoFit/>
            </a:bodyPr>
            <a:lstStyle/>
            <a:p>
              <a:pPr lvl="0">
                <a:defRPr/>
              </a:pPr>
              <a:r>
                <a:rPr lang="ko-KR" altLang="en-US" sz="1000"/>
                <a:t>구로구</a:t>
              </a:r>
            </a:p>
          </p:txBody>
        </p:sp>
        <p:sp>
          <p:nvSpPr>
            <p:cNvPr id="12" name="TextBox 11"/>
            <p:cNvSpPr txBox="1"/>
            <p:nvPr/>
          </p:nvSpPr>
          <p:spPr>
            <a:xfrm rot="19680000">
              <a:off x="4279460" y="4601014"/>
              <a:ext cx="516488" cy="246221"/>
            </a:xfrm>
            <a:prstGeom prst="rect">
              <a:avLst/>
            </a:prstGeom>
            <a:noFill/>
          </p:spPr>
          <p:txBody>
            <a:bodyPr wrap="none">
              <a:spAutoFit/>
            </a:bodyPr>
            <a:lstStyle/>
            <a:p>
              <a:pPr lvl="0">
                <a:defRPr/>
              </a:pPr>
              <a:r>
                <a:rPr lang="ko-KR" altLang="en-US" sz="1000"/>
                <a:t>금천구</a:t>
              </a:r>
            </a:p>
          </p:txBody>
        </p:sp>
        <p:sp>
          <p:nvSpPr>
            <p:cNvPr id="13" name="TextBox 12"/>
            <p:cNvSpPr txBox="1"/>
            <p:nvPr/>
          </p:nvSpPr>
          <p:spPr>
            <a:xfrm rot="19800000">
              <a:off x="4583178" y="4601014"/>
              <a:ext cx="516488" cy="246221"/>
            </a:xfrm>
            <a:prstGeom prst="rect">
              <a:avLst/>
            </a:prstGeom>
            <a:noFill/>
          </p:spPr>
          <p:txBody>
            <a:bodyPr wrap="none">
              <a:spAutoFit/>
            </a:bodyPr>
            <a:lstStyle/>
            <a:p>
              <a:pPr lvl="0">
                <a:defRPr/>
              </a:pPr>
              <a:r>
                <a:rPr lang="ko-KR" altLang="en-US" sz="1000"/>
                <a:t>노원구</a:t>
              </a:r>
            </a:p>
          </p:txBody>
        </p:sp>
        <p:sp>
          <p:nvSpPr>
            <p:cNvPr id="14" name="TextBox 13"/>
            <p:cNvSpPr txBox="1"/>
            <p:nvPr/>
          </p:nvSpPr>
          <p:spPr>
            <a:xfrm rot="19680000">
              <a:off x="6101157" y="4601012"/>
              <a:ext cx="627095" cy="246221"/>
            </a:xfrm>
            <a:prstGeom prst="rect">
              <a:avLst/>
            </a:prstGeom>
            <a:noFill/>
          </p:spPr>
          <p:txBody>
            <a:bodyPr wrap="none">
              <a:spAutoFit/>
            </a:bodyPr>
            <a:lstStyle/>
            <a:p>
              <a:pPr lvl="0">
                <a:defRPr/>
              </a:pPr>
              <a:r>
                <a:rPr lang="ko-KR" altLang="en-US" sz="1000"/>
                <a:t>서대문구</a:t>
              </a:r>
            </a:p>
          </p:txBody>
        </p:sp>
        <p:sp>
          <p:nvSpPr>
            <p:cNvPr id="15" name="TextBox 14"/>
            <p:cNvSpPr txBox="1"/>
            <p:nvPr/>
          </p:nvSpPr>
          <p:spPr>
            <a:xfrm rot="19800000">
              <a:off x="5827555" y="4601013"/>
              <a:ext cx="516488" cy="246221"/>
            </a:xfrm>
            <a:prstGeom prst="rect">
              <a:avLst/>
            </a:prstGeom>
            <a:noFill/>
          </p:spPr>
          <p:txBody>
            <a:bodyPr wrap="none">
              <a:spAutoFit/>
            </a:bodyPr>
            <a:lstStyle/>
            <a:p>
              <a:pPr lvl="0">
                <a:defRPr/>
              </a:pPr>
              <a:r>
                <a:rPr lang="ko-KR" altLang="en-US" sz="1000"/>
                <a:t>마포구</a:t>
              </a:r>
            </a:p>
          </p:txBody>
        </p:sp>
        <p:sp>
          <p:nvSpPr>
            <p:cNvPr id="16" name="TextBox 15"/>
            <p:cNvSpPr txBox="1"/>
            <p:nvPr/>
          </p:nvSpPr>
          <p:spPr>
            <a:xfrm rot="19800000">
              <a:off x="5516918" y="4601013"/>
              <a:ext cx="516488" cy="246221"/>
            </a:xfrm>
            <a:prstGeom prst="rect">
              <a:avLst/>
            </a:prstGeom>
            <a:noFill/>
          </p:spPr>
          <p:txBody>
            <a:bodyPr wrap="none">
              <a:spAutoFit/>
            </a:bodyPr>
            <a:lstStyle/>
            <a:p>
              <a:pPr lvl="0">
                <a:defRPr/>
              </a:pPr>
              <a:r>
                <a:rPr lang="ko-KR" altLang="en-US" sz="1000"/>
                <a:t>동작구</a:t>
              </a:r>
            </a:p>
          </p:txBody>
        </p:sp>
        <p:sp>
          <p:nvSpPr>
            <p:cNvPr id="17" name="TextBox 16"/>
            <p:cNvSpPr txBox="1"/>
            <p:nvPr/>
          </p:nvSpPr>
          <p:spPr>
            <a:xfrm rot="19680000">
              <a:off x="5154952" y="4601013"/>
              <a:ext cx="627095" cy="246221"/>
            </a:xfrm>
            <a:prstGeom prst="rect">
              <a:avLst/>
            </a:prstGeom>
            <a:noFill/>
          </p:spPr>
          <p:txBody>
            <a:bodyPr wrap="none">
              <a:spAutoFit/>
            </a:bodyPr>
            <a:lstStyle/>
            <a:p>
              <a:pPr lvl="0">
                <a:defRPr/>
              </a:pPr>
              <a:r>
                <a:rPr lang="ko-KR" altLang="en-US" sz="1000"/>
                <a:t>동대문구</a:t>
              </a:r>
            </a:p>
          </p:txBody>
        </p:sp>
        <p:sp>
          <p:nvSpPr>
            <p:cNvPr id="18" name="TextBox 17"/>
            <p:cNvSpPr txBox="1"/>
            <p:nvPr/>
          </p:nvSpPr>
          <p:spPr>
            <a:xfrm rot="19800000">
              <a:off x="4899326" y="4601014"/>
              <a:ext cx="516488" cy="246221"/>
            </a:xfrm>
            <a:prstGeom prst="rect">
              <a:avLst/>
            </a:prstGeom>
            <a:noFill/>
          </p:spPr>
          <p:txBody>
            <a:bodyPr wrap="none">
              <a:spAutoFit/>
            </a:bodyPr>
            <a:lstStyle/>
            <a:p>
              <a:pPr lvl="0">
                <a:defRPr/>
              </a:pPr>
              <a:r>
                <a:rPr lang="ko-KR" altLang="en-US" sz="1000"/>
                <a:t>노원구</a:t>
              </a:r>
            </a:p>
          </p:txBody>
        </p:sp>
        <p:sp>
          <p:nvSpPr>
            <p:cNvPr id="19" name="TextBox 18"/>
            <p:cNvSpPr txBox="1"/>
            <p:nvPr/>
          </p:nvSpPr>
          <p:spPr>
            <a:xfrm rot="19800000">
              <a:off x="7060550" y="4601012"/>
              <a:ext cx="516488" cy="246221"/>
            </a:xfrm>
            <a:prstGeom prst="rect">
              <a:avLst/>
            </a:prstGeom>
            <a:noFill/>
          </p:spPr>
          <p:txBody>
            <a:bodyPr wrap="none">
              <a:spAutoFit/>
            </a:bodyPr>
            <a:lstStyle/>
            <a:p>
              <a:pPr lvl="0">
                <a:defRPr/>
              </a:pPr>
              <a:r>
                <a:rPr lang="ko-KR" altLang="en-US" sz="1000"/>
                <a:t>성북구</a:t>
              </a:r>
            </a:p>
          </p:txBody>
        </p:sp>
        <p:sp>
          <p:nvSpPr>
            <p:cNvPr id="20" name="TextBox 19"/>
            <p:cNvSpPr txBox="1"/>
            <p:nvPr/>
          </p:nvSpPr>
          <p:spPr>
            <a:xfrm rot="19800000">
              <a:off x="6469368" y="4603867"/>
              <a:ext cx="516488" cy="246221"/>
            </a:xfrm>
            <a:prstGeom prst="rect">
              <a:avLst/>
            </a:prstGeom>
            <a:noFill/>
          </p:spPr>
          <p:txBody>
            <a:bodyPr wrap="none">
              <a:spAutoFit/>
            </a:bodyPr>
            <a:lstStyle/>
            <a:p>
              <a:pPr lvl="0">
                <a:defRPr/>
              </a:pPr>
              <a:r>
                <a:rPr lang="ko-KR" altLang="en-US" sz="1000"/>
                <a:t>서초구</a:t>
              </a:r>
            </a:p>
          </p:txBody>
        </p:sp>
        <p:sp>
          <p:nvSpPr>
            <p:cNvPr id="21" name="TextBox 20"/>
            <p:cNvSpPr txBox="1"/>
            <p:nvPr/>
          </p:nvSpPr>
          <p:spPr>
            <a:xfrm rot="19800000">
              <a:off x="6788453" y="4603545"/>
              <a:ext cx="516488" cy="246221"/>
            </a:xfrm>
            <a:prstGeom prst="rect">
              <a:avLst/>
            </a:prstGeom>
            <a:noFill/>
          </p:spPr>
          <p:txBody>
            <a:bodyPr wrap="none">
              <a:spAutoFit/>
            </a:bodyPr>
            <a:lstStyle/>
            <a:p>
              <a:pPr lvl="0">
                <a:defRPr/>
              </a:pPr>
              <a:r>
                <a:rPr lang="ko-KR" altLang="en-US" sz="1000"/>
                <a:t>성동구</a:t>
              </a:r>
            </a:p>
          </p:txBody>
        </p:sp>
        <p:sp>
          <p:nvSpPr>
            <p:cNvPr id="22" name="TextBox 21"/>
            <p:cNvSpPr txBox="1"/>
            <p:nvPr/>
          </p:nvSpPr>
          <p:spPr>
            <a:xfrm rot="19800000">
              <a:off x="7398184" y="4606709"/>
              <a:ext cx="516488" cy="246221"/>
            </a:xfrm>
            <a:prstGeom prst="rect">
              <a:avLst/>
            </a:prstGeom>
            <a:noFill/>
          </p:spPr>
          <p:txBody>
            <a:bodyPr wrap="none">
              <a:spAutoFit/>
            </a:bodyPr>
            <a:lstStyle/>
            <a:p>
              <a:pPr lvl="0">
                <a:defRPr/>
              </a:pPr>
              <a:r>
                <a:rPr lang="ko-KR" altLang="en-US" sz="1000"/>
                <a:t>송파구</a:t>
              </a:r>
            </a:p>
          </p:txBody>
        </p:sp>
        <p:sp>
          <p:nvSpPr>
            <p:cNvPr id="23" name="TextBox 22"/>
            <p:cNvSpPr txBox="1"/>
            <p:nvPr/>
          </p:nvSpPr>
          <p:spPr>
            <a:xfrm rot="19800000">
              <a:off x="7696688" y="4615697"/>
              <a:ext cx="516488" cy="246221"/>
            </a:xfrm>
            <a:prstGeom prst="rect">
              <a:avLst/>
            </a:prstGeom>
            <a:noFill/>
          </p:spPr>
          <p:txBody>
            <a:bodyPr wrap="none">
              <a:spAutoFit/>
            </a:bodyPr>
            <a:lstStyle/>
            <a:p>
              <a:pPr lvl="0">
                <a:defRPr/>
              </a:pPr>
              <a:r>
                <a:rPr lang="ko-KR" altLang="en-US" sz="1000"/>
                <a:t>양천구</a:t>
              </a:r>
            </a:p>
          </p:txBody>
        </p:sp>
        <p:sp>
          <p:nvSpPr>
            <p:cNvPr id="24" name="TextBox 23"/>
            <p:cNvSpPr txBox="1"/>
            <p:nvPr/>
          </p:nvSpPr>
          <p:spPr>
            <a:xfrm rot="19680000">
              <a:off x="7960907" y="4601012"/>
              <a:ext cx="627095" cy="246221"/>
            </a:xfrm>
            <a:prstGeom prst="rect">
              <a:avLst/>
            </a:prstGeom>
            <a:noFill/>
          </p:spPr>
          <p:txBody>
            <a:bodyPr wrap="none">
              <a:spAutoFit/>
            </a:bodyPr>
            <a:lstStyle/>
            <a:p>
              <a:pPr lvl="0">
                <a:defRPr/>
              </a:pPr>
              <a:r>
                <a:rPr lang="ko-KR" altLang="en-US" sz="1000"/>
                <a:t>영등포구</a:t>
              </a:r>
            </a:p>
          </p:txBody>
        </p:sp>
        <p:sp>
          <p:nvSpPr>
            <p:cNvPr id="25" name="TextBox 24"/>
            <p:cNvSpPr txBox="1"/>
            <p:nvPr/>
          </p:nvSpPr>
          <p:spPr>
            <a:xfrm rot="19800000">
              <a:off x="8335732" y="4606709"/>
              <a:ext cx="516488" cy="246221"/>
            </a:xfrm>
            <a:prstGeom prst="rect">
              <a:avLst/>
            </a:prstGeom>
            <a:noFill/>
          </p:spPr>
          <p:txBody>
            <a:bodyPr wrap="none">
              <a:spAutoFit/>
            </a:bodyPr>
            <a:lstStyle/>
            <a:p>
              <a:pPr lvl="0">
                <a:defRPr/>
              </a:pPr>
              <a:r>
                <a:rPr lang="ko-KR" altLang="en-US" sz="1000"/>
                <a:t>용산구</a:t>
              </a:r>
            </a:p>
          </p:txBody>
        </p:sp>
        <p:sp>
          <p:nvSpPr>
            <p:cNvPr id="26" name="TextBox 25"/>
            <p:cNvSpPr txBox="1"/>
            <p:nvPr/>
          </p:nvSpPr>
          <p:spPr>
            <a:xfrm rot="19800000">
              <a:off x="8641246" y="4611934"/>
              <a:ext cx="516488" cy="246221"/>
            </a:xfrm>
            <a:prstGeom prst="rect">
              <a:avLst/>
            </a:prstGeom>
            <a:noFill/>
          </p:spPr>
          <p:txBody>
            <a:bodyPr wrap="none">
              <a:spAutoFit/>
            </a:bodyPr>
            <a:lstStyle/>
            <a:p>
              <a:pPr lvl="0">
                <a:defRPr/>
              </a:pPr>
              <a:r>
                <a:rPr lang="ko-KR" altLang="en-US" sz="1000"/>
                <a:t>은평구</a:t>
              </a:r>
            </a:p>
          </p:txBody>
        </p:sp>
        <p:sp>
          <p:nvSpPr>
            <p:cNvPr id="27" name="TextBox 26"/>
            <p:cNvSpPr txBox="1"/>
            <p:nvPr/>
          </p:nvSpPr>
          <p:spPr>
            <a:xfrm rot="19800000">
              <a:off x="8949391" y="4611933"/>
              <a:ext cx="516488" cy="246221"/>
            </a:xfrm>
            <a:prstGeom prst="rect">
              <a:avLst/>
            </a:prstGeom>
            <a:noFill/>
          </p:spPr>
          <p:txBody>
            <a:bodyPr wrap="none">
              <a:spAutoFit/>
            </a:bodyPr>
            <a:lstStyle/>
            <a:p>
              <a:pPr lvl="0">
                <a:defRPr/>
              </a:pPr>
              <a:r>
                <a:rPr lang="ko-KR" altLang="en-US" sz="1000"/>
                <a:t>종로구</a:t>
              </a:r>
            </a:p>
          </p:txBody>
        </p:sp>
        <p:sp>
          <p:nvSpPr>
            <p:cNvPr id="28" name="TextBox 27"/>
            <p:cNvSpPr txBox="1"/>
            <p:nvPr/>
          </p:nvSpPr>
          <p:spPr>
            <a:xfrm rot="19800000">
              <a:off x="9321586" y="4611932"/>
              <a:ext cx="405880" cy="246221"/>
            </a:xfrm>
            <a:prstGeom prst="rect">
              <a:avLst/>
            </a:prstGeom>
            <a:noFill/>
          </p:spPr>
          <p:txBody>
            <a:bodyPr wrap="none">
              <a:spAutoFit/>
            </a:bodyPr>
            <a:lstStyle/>
            <a:p>
              <a:pPr lvl="0">
                <a:defRPr/>
              </a:pPr>
              <a:r>
                <a:rPr lang="ko-KR" altLang="en-US" sz="1000"/>
                <a:t>중구</a:t>
              </a:r>
            </a:p>
          </p:txBody>
        </p:sp>
        <p:sp>
          <p:nvSpPr>
            <p:cNvPr id="29" name="TextBox 28"/>
            <p:cNvSpPr txBox="1"/>
            <p:nvPr/>
          </p:nvSpPr>
          <p:spPr>
            <a:xfrm rot="19800000">
              <a:off x="9583077" y="4611931"/>
              <a:ext cx="516488" cy="246221"/>
            </a:xfrm>
            <a:prstGeom prst="rect">
              <a:avLst/>
            </a:prstGeom>
            <a:noFill/>
          </p:spPr>
          <p:txBody>
            <a:bodyPr wrap="none">
              <a:spAutoFit/>
            </a:bodyPr>
            <a:lstStyle/>
            <a:p>
              <a:pPr lvl="0">
                <a:defRPr/>
              </a:pPr>
              <a:r>
                <a:rPr lang="ko-KR" altLang="en-US" sz="1000"/>
                <a:t>중랑구</a:t>
              </a:r>
            </a:p>
          </p:txBody>
        </p:sp>
      </p:grpSp>
      <p:pic>
        <p:nvPicPr>
          <p:cNvPr id="30" name="그림 개체 틀 4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1240971" y="1538379"/>
            <a:ext cx="9485086" cy="3412482"/>
          </a:xfrm>
          <a:prstGeom prst="rect">
            <a:avLst/>
          </a:prstGeom>
        </p:spPr>
      </p:pic>
      <p:sp>
        <p:nvSpPr>
          <p:cNvPr id="60" name="텍스트 개체 틀 102"/>
          <p:cNvSpPr txBox="1"/>
          <p:nvPr/>
        </p:nvSpPr>
        <p:spPr>
          <a:xfrm>
            <a:off x="1153347" y="608151"/>
            <a:ext cx="9877517"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400" rtl="0" eaLnBrk="1" latinLnBrk="0" hangingPunct="1">
              <a:lnSpc>
                <a:spcPct val="100000"/>
              </a:lnSpc>
              <a:spcBef>
                <a:spcPct val="0"/>
              </a:spcBef>
              <a:spcAft>
                <a:spcPts val="0"/>
              </a:spcAft>
              <a:buNone/>
              <a:defRPr/>
            </a:pPr>
            <a:r>
              <a:rPr kumimoji="0" lang="ko-KR" altLang="en-US" sz="4400" b="0" i="0" u="none" strike="noStrike" kern="1200" cap="none" spc="0" normalizeH="0" baseline="0">
                <a:solidFill>
                  <a:schemeClr val="bg1"/>
                </a:solidFill>
                <a:latin typeface="+mj-ea"/>
                <a:ea typeface="+mj-ea"/>
                <a:cs typeface="Poppins"/>
              </a:rPr>
              <a:t>생활 인구 평균</a:t>
            </a:r>
            <a:r>
              <a:rPr kumimoji="0" lang="ko-KR" altLang="en-US" sz="4400" b="0" i="0" u="none" strike="noStrike" kern="1200" cap="none" spc="0" normalizeH="0" baseline="0">
                <a:solidFill>
                  <a:srgbClr val="000000"/>
                </a:solidFill>
                <a:latin typeface="+mj-ea"/>
                <a:ea typeface="+mj-ea"/>
                <a:cs typeface="Poppins"/>
              </a:rPr>
              <a:t>에 따른 각 범죄 </a:t>
            </a:r>
            <a:r>
              <a:rPr kumimoji="0" lang="ko-KR" altLang="en-US" sz="4400" b="0" i="0" u="none" strike="noStrike" kern="1200" cap="none" spc="0" normalizeH="0" baseline="0">
                <a:solidFill>
                  <a:srgbClr val="5A6E8C"/>
                </a:solidFill>
                <a:latin typeface="+mj-ea"/>
                <a:ea typeface="+mj-ea"/>
                <a:cs typeface="Poppins"/>
              </a:rPr>
              <a:t>발생</a:t>
            </a:r>
            <a:r>
              <a:rPr kumimoji="0" lang="ko-KR" altLang="en-US" sz="4400" b="0" i="0" u="none" strike="noStrike" kern="1200" cap="none" spc="0" normalizeH="0" baseline="0">
                <a:solidFill>
                  <a:srgbClr val="000000"/>
                </a:solidFill>
                <a:latin typeface="+mj-ea"/>
                <a:ea typeface="+mj-ea"/>
                <a:cs typeface="Poppins"/>
              </a:rPr>
              <a:t> 비교</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04</a:t>
            </a:r>
          </a:p>
        </p:txBody>
      </p:sp>
      <p:sp>
        <p:nvSpPr>
          <p:cNvPr id="55" name="직사각형 54"/>
          <p:cNvSpPr/>
          <p:nvPr/>
        </p:nvSpPr>
        <p:spPr>
          <a:xfrm>
            <a:off x="3899481" y="683171"/>
            <a:ext cx="2154538"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FFFFFF"/>
              </a:solidFill>
              <a:latin typeface="+mj-ea"/>
              <a:ea typeface="+mj-ea"/>
            </a:endParaRPr>
          </a:p>
        </p:txBody>
      </p:sp>
      <p:sp>
        <p:nvSpPr>
          <p:cNvPr id="64"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6"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7" name="TextBox 66"/>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68"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nvGrpSpPr>
          <p:cNvPr id="69" name="Group 8"/>
          <p:cNvGrpSpPr/>
          <p:nvPr/>
        </p:nvGrpSpPr>
        <p:grpSpPr>
          <a:xfrm>
            <a:off x="1093476" y="5387162"/>
            <a:ext cx="9755052" cy="812154"/>
            <a:chOff x="955139" y="1170008"/>
            <a:chExt cx="5166992" cy="646331"/>
          </a:xfrm>
        </p:grpSpPr>
        <p:sp>
          <p:nvSpPr>
            <p:cNvPr id="70" name="TextBox 69"/>
            <p:cNvSpPr txBox="1"/>
            <p:nvPr/>
          </p:nvSpPr>
          <p:spPr>
            <a:xfrm>
              <a:off x="1554052" y="1201854"/>
              <a:ext cx="4568079" cy="576228"/>
            </a:xfrm>
            <a:prstGeom prst="rect">
              <a:avLst/>
            </a:prstGeom>
            <a:noFill/>
          </p:spPr>
          <p:txBody>
            <a:bodyPr wrap="square">
              <a:spAutoFit/>
            </a:bodyPr>
            <a:lstStyle/>
            <a:p>
              <a:pPr>
                <a:lnSpc>
                  <a:spcPct val="150000"/>
                </a:lnSpc>
                <a:defRPr/>
              </a:pPr>
              <a:r>
                <a:rPr lang="ko-KR" altLang="en-US" sz="1400" b="0" i="0">
                  <a:solidFill>
                    <a:srgbClr val="374151"/>
                  </a:solidFill>
                  <a:effectLst/>
                  <a:latin typeface="+mn-ea"/>
                </a:rPr>
                <a:t>인구와 음주운전 데이터를 비교한 결과</a:t>
              </a:r>
              <a:r>
                <a:rPr lang="en-US" altLang="ko-KR" sz="1400" b="0" i="0">
                  <a:solidFill>
                    <a:srgbClr val="374151"/>
                  </a:solidFill>
                  <a:effectLst/>
                  <a:latin typeface="+mn-ea"/>
                </a:rPr>
                <a:t>,</a:t>
              </a:r>
              <a:r>
                <a:rPr lang="ko-KR" altLang="en-US" sz="1400" b="0" i="0">
                  <a:solidFill>
                    <a:srgbClr val="374151"/>
                  </a:solidFill>
                  <a:effectLst/>
                  <a:latin typeface="+mn-ea"/>
                </a:rPr>
                <a:t> 어느정도는 관계가 있는 것으로 보이나</a:t>
              </a:r>
              <a:r>
                <a:rPr lang="en-US" altLang="ko-KR" sz="1400" b="0" i="0">
                  <a:solidFill>
                    <a:srgbClr val="374151"/>
                  </a:solidFill>
                  <a:effectLst/>
                  <a:latin typeface="+mn-ea"/>
                </a:rPr>
                <a:t>,</a:t>
              </a:r>
              <a:r>
                <a:rPr lang="ko-KR" altLang="en-US" sz="1400" b="0" i="0">
                  <a:solidFill>
                    <a:srgbClr val="374151"/>
                  </a:solidFill>
                  <a:effectLst/>
                  <a:latin typeface="+mn-ea"/>
                </a:rPr>
                <a:t> 큰 관계를 보이는 쪽은 강남구 이고 이외의 지역에서는 큰 차이 없는 결과를 보이고 있다</a:t>
              </a:r>
              <a:r>
                <a:rPr lang="en-US" altLang="ko-KR" sz="1400" b="0" i="0">
                  <a:solidFill>
                    <a:srgbClr val="374151"/>
                  </a:solidFill>
                  <a:effectLst/>
                  <a:latin typeface="+mn-ea"/>
                </a:rPr>
                <a:t>.</a:t>
              </a:r>
            </a:p>
          </p:txBody>
        </p:sp>
        <p:sp>
          <p:nvSpPr>
            <p:cNvPr id="73" name="TextBox 72"/>
            <p:cNvSpPr txBox="1"/>
            <p:nvPr/>
          </p:nvSpPr>
          <p:spPr>
            <a:xfrm>
              <a:off x="955139" y="1170008"/>
              <a:ext cx="184731" cy="646331"/>
            </a:xfrm>
            <a:prstGeom prst="rect">
              <a:avLst/>
            </a:prstGeom>
            <a:noFill/>
          </p:spPr>
          <p:txBody>
            <a:bodyPr wrap="none">
              <a:spAutoFit/>
            </a:bodyPr>
            <a:lstStyle/>
            <a:p>
              <a:pPr lvl="0">
                <a:defRPr/>
              </a:pPr>
              <a:endParaRPr lang="en-ID" sz="3600" b="1">
                <a:solidFill>
                  <a:schemeClr val="accent4"/>
                </a:solidFill>
                <a:latin typeface="Poppins Black"/>
                <a:cs typeface="Poppins Black"/>
              </a:endParaRPr>
            </a:p>
          </p:txBody>
        </p:sp>
      </p:grpSp>
      <p:grpSp>
        <p:nvGrpSpPr>
          <p:cNvPr id="78" name="그룹 77"/>
          <p:cNvGrpSpPr/>
          <p:nvPr/>
        </p:nvGrpSpPr>
        <p:grpSpPr>
          <a:xfrm>
            <a:off x="1119110" y="5352878"/>
            <a:ext cx="880725" cy="880725"/>
            <a:chOff x="1079880" y="5261653"/>
            <a:chExt cx="880725" cy="880725"/>
          </a:xfrm>
        </p:grpSpPr>
        <p:sp>
          <p:nvSpPr>
            <p:cNvPr id="79" name="Oval 13"/>
            <p:cNvSpPr/>
            <p:nvPr/>
          </p:nvSpPr>
          <p:spPr>
            <a:xfrm>
              <a:off x="1079880" y="5261653"/>
              <a:ext cx="880725" cy="880725"/>
            </a:xfrm>
            <a:prstGeom prst="ellipse">
              <a:avLst/>
            </a:prstGeom>
            <a:solidFill>
              <a:srgbClr val="E2EC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Pretendard"/>
                <a:ea typeface="Black Han Sans"/>
              </a:endParaRPr>
            </a:p>
          </p:txBody>
        </p:sp>
        <p:pic>
          <p:nvPicPr>
            <p:cNvPr id="80" name="그림 79"/>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grpSp>
        <p:nvGrpSpPr>
          <p:cNvPr id="4" name="그룹 3"/>
          <p:cNvGrpSpPr/>
          <p:nvPr/>
        </p:nvGrpSpPr>
        <p:grpSpPr>
          <a:xfrm>
            <a:off x="2090989" y="4972112"/>
            <a:ext cx="8002231" cy="260906"/>
            <a:chOff x="2097334" y="4601012"/>
            <a:chExt cx="8002231" cy="260906"/>
          </a:xfrm>
        </p:grpSpPr>
        <p:sp>
          <p:nvSpPr>
            <p:cNvPr id="5" name="TextBox 4"/>
            <p:cNvSpPr txBox="1"/>
            <p:nvPr/>
          </p:nvSpPr>
          <p:spPr>
            <a:xfrm rot="19800000">
              <a:off x="2097334" y="4606711"/>
              <a:ext cx="516488" cy="246221"/>
            </a:xfrm>
            <a:prstGeom prst="rect">
              <a:avLst/>
            </a:prstGeom>
            <a:noFill/>
          </p:spPr>
          <p:txBody>
            <a:bodyPr wrap="none">
              <a:spAutoFit/>
            </a:bodyPr>
            <a:lstStyle/>
            <a:p>
              <a:pPr lvl="0">
                <a:defRPr/>
              </a:pPr>
              <a:r>
                <a:rPr lang="ko-KR" altLang="en-US" sz="1000"/>
                <a:t>강남구</a:t>
              </a:r>
            </a:p>
          </p:txBody>
        </p:sp>
        <p:sp>
          <p:nvSpPr>
            <p:cNvPr id="6" name="TextBox 5"/>
            <p:cNvSpPr txBox="1"/>
            <p:nvPr/>
          </p:nvSpPr>
          <p:spPr>
            <a:xfrm rot="19800000">
              <a:off x="2430708" y="4606710"/>
              <a:ext cx="516488" cy="246221"/>
            </a:xfrm>
            <a:prstGeom prst="rect">
              <a:avLst/>
            </a:prstGeom>
            <a:noFill/>
          </p:spPr>
          <p:txBody>
            <a:bodyPr wrap="none">
              <a:spAutoFit/>
            </a:bodyPr>
            <a:lstStyle/>
            <a:p>
              <a:pPr lvl="0">
                <a:defRPr/>
              </a:pPr>
              <a:r>
                <a:rPr lang="ko-KR" altLang="en-US" sz="1000"/>
                <a:t>강동구</a:t>
              </a:r>
            </a:p>
          </p:txBody>
        </p:sp>
        <p:sp>
          <p:nvSpPr>
            <p:cNvPr id="7" name="TextBox 6"/>
            <p:cNvSpPr txBox="1"/>
            <p:nvPr/>
          </p:nvSpPr>
          <p:spPr>
            <a:xfrm rot="19800000">
              <a:off x="2764082" y="4606709"/>
              <a:ext cx="516488" cy="246221"/>
            </a:xfrm>
            <a:prstGeom prst="rect">
              <a:avLst/>
            </a:prstGeom>
            <a:noFill/>
          </p:spPr>
          <p:txBody>
            <a:bodyPr wrap="none">
              <a:spAutoFit/>
            </a:bodyPr>
            <a:lstStyle/>
            <a:p>
              <a:pPr lvl="0">
                <a:defRPr/>
              </a:pPr>
              <a:r>
                <a:rPr lang="ko-KR" altLang="en-US" sz="1000"/>
                <a:t>강북구</a:t>
              </a:r>
            </a:p>
          </p:txBody>
        </p:sp>
        <p:sp>
          <p:nvSpPr>
            <p:cNvPr id="8" name="TextBox 7"/>
            <p:cNvSpPr txBox="1"/>
            <p:nvPr/>
          </p:nvSpPr>
          <p:spPr>
            <a:xfrm rot="19800000">
              <a:off x="3090834" y="4606709"/>
              <a:ext cx="516488" cy="246221"/>
            </a:xfrm>
            <a:prstGeom prst="rect">
              <a:avLst/>
            </a:prstGeom>
            <a:noFill/>
          </p:spPr>
          <p:txBody>
            <a:bodyPr wrap="none">
              <a:spAutoFit/>
            </a:bodyPr>
            <a:lstStyle/>
            <a:p>
              <a:pPr lvl="0">
                <a:defRPr/>
              </a:pPr>
              <a:r>
                <a:rPr lang="ko-KR" altLang="en-US" sz="1000"/>
                <a:t>강서구</a:t>
              </a:r>
            </a:p>
          </p:txBody>
        </p:sp>
        <p:sp>
          <p:nvSpPr>
            <p:cNvPr id="9" name="TextBox 8"/>
            <p:cNvSpPr txBox="1"/>
            <p:nvPr/>
          </p:nvSpPr>
          <p:spPr>
            <a:xfrm rot="19800000">
              <a:off x="3349078" y="4601016"/>
              <a:ext cx="516488" cy="246221"/>
            </a:xfrm>
            <a:prstGeom prst="rect">
              <a:avLst/>
            </a:prstGeom>
            <a:noFill/>
          </p:spPr>
          <p:txBody>
            <a:bodyPr wrap="none">
              <a:spAutoFit/>
            </a:bodyPr>
            <a:lstStyle/>
            <a:p>
              <a:pPr lvl="0">
                <a:defRPr/>
              </a:pPr>
              <a:r>
                <a:rPr lang="ko-KR" altLang="en-US" sz="1000"/>
                <a:t>관악구</a:t>
              </a:r>
            </a:p>
          </p:txBody>
        </p:sp>
        <p:sp>
          <p:nvSpPr>
            <p:cNvPr id="10" name="TextBox 9"/>
            <p:cNvSpPr txBox="1"/>
            <p:nvPr/>
          </p:nvSpPr>
          <p:spPr>
            <a:xfrm rot="19800000">
              <a:off x="3647582" y="4601015"/>
              <a:ext cx="516488" cy="246221"/>
            </a:xfrm>
            <a:prstGeom prst="rect">
              <a:avLst/>
            </a:prstGeom>
            <a:noFill/>
          </p:spPr>
          <p:txBody>
            <a:bodyPr wrap="none">
              <a:spAutoFit/>
            </a:bodyPr>
            <a:lstStyle/>
            <a:p>
              <a:pPr lvl="0">
                <a:defRPr/>
              </a:pPr>
              <a:r>
                <a:rPr lang="ko-KR" altLang="en-US" sz="1000"/>
                <a:t>광진구</a:t>
              </a:r>
            </a:p>
          </p:txBody>
        </p:sp>
        <p:sp>
          <p:nvSpPr>
            <p:cNvPr id="11" name="TextBox 10"/>
            <p:cNvSpPr txBox="1"/>
            <p:nvPr/>
          </p:nvSpPr>
          <p:spPr>
            <a:xfrm rot="19800000">
              <a:off x="3980956" y="4601014"/>
              <a:ext cx="516488" cy="246221"/>
            </a:xfrm>
            <a:prstGeom prst="rect">
              <a:avLst/>
            </a:prstGeom>
            <a:noFill/>
          </p:spPr>
          <p:txBody>
            <a:bodyPr wrap="none">
              <a:spAutoFit/>
            </a:bodyPr>
            <a:lstStyle/>
            <a:p>
              <a:pPr lvl="0">
                <a:defRPr/>
              </a:pPr>
              <a:r>
                <a:rPr lang="ko-KR" altLang="en-US" sz="1000"/>
                <a:t>구로구</a:t>
              </a:r>
            </a:p>
          </p:txBody>
        </p:sp>
        <p:sp>
          <p:nvSpPr>
            <p:cNvPr id="12" name="TextBox 11"/>
            <p:cNvSpPr txBox="1"/>
            <p:nvPr/>
          </p:nvSpPr>
          <p:spPr>
            <a:xfrm rot="19680000">
              <a:off x="4279460" y="4601014"/>
              <a:ext cx="516488" cy="246221"/>
            </a:xfrm>
            <a:prstGeom prst="rect">
              <a:avLst/>
            </a:prstGeom>
            <a:noFill/>
          </p:spPr>
          <p:txBody>
            <a:bodyPr wrap="none">
              <a:spAutoFit/>
            </a:bodyPr>
            <a:lstStyle/>
            <a:p>
              <a:pPr lvl="0">
                <a:defRPr/>
              </a:pPr>
              <a:r>
                <a:rPr lang="ko-KR" altLang="en-US" sz="1000"/>
                <a:t>금천구</a:t>
              </a:r>
            </a:p>
          </p:txBody>
        </p:sp>
        <p:sp>
          <p:nvSpPr>
            <p:cNvPr id="13" name="TextBox 12"/>
            <p:cNvSpPr txBox="1"/>
            <p:nvPr/>
          </p:nvSpPr>
          <p:spPr>
            <a:xfrm rot="19800000">
              <a:off x="4583178" y="4601014"/>
              <a:ext cx="516488" cy="246221"/>
            </a:xfrm>
            <a:prstGeom prst="rect">
              <a:avLst/>
            </a:prstGeom>
            <a:noFill/>
          </p:spPr>
          <p:txBody>
            <a:bodyPr wrap="none">
              <a:spAutoFit/>
            </a:bodyPr>
            <a:lstStyle/>
            <a:p>
              <a:pPr lvl="0">
                <a:defRPr/>
              </a:pPr>
              <a:r>
                <a:rPr lang="ko-KR" altLang="en-US" sz="1000"/>
                <a:t>노원구</a:t>
              </a:r>
            </a:p>
          </p:txBody>
        </p:sp>
        <p:sp>
          <p:nvSpPr>
            <p:cNvPr id="14" name="TextBox 13"/>
            <p:cNvSpPr txBox="1"/>
            <p:nvPr/>
          </p:nvSpPr>
          <p:spPr>
            <a:xfrm rot="19680000">
              <a:off x="6101157" y="4601012"/>
              <a:ext cx="627095" cy="246221"/>
            </a:xfrm>
            <a:prstGeom prst="rect">
              <a:avLst/>
            </a:prstGeom>
            <a:noFill/>
          </p:spPr>
          <p:txBody>
            <a:bodyPr wrap="none">
              <a:spAutoFit/>
            </a:bodyPr>
            <a:lstStyle/>
            <a:p>
              <a:pPr lvl="0">
                <a:defRPr/>
              </a:pPr>
              <a:r>
                <a:rPr lang="ko-KR" altLang="en-US" sz="1000"/>
                <a:t>서대문구</a:t>
              </a:r>
            </a:p>
          </p:txBody>
        </p:sp>
        <p:sp>
          <p:nvSpPr>
            <p:cNvPr id="15" name="TextBox 14"/>
            <p:cNvSpPr txBox="1"/>
            <p:nvPr/>
          </p:nvSpPr>
          <p:spPr>
            <a:xfrm rot="19800000">
              <a:off x="5827555" y="4601013"/>
              <a:ext cx="516488" cy="246221"/>
            </a:xfrm>
            <a:prstGeom prst="rect">
              <a:avLst/>
            </a:prstGeom>
            <a:noFill/>
          </p:spPr>
          <p:txBody>
            <a:bodyPr wrap="none">
              <a:spAutoFit/>
            </a:bodyPr>
            <a:lstStyle/>
            <a:p>
              <a:pPr lvl="0">
                <a:defRPr/>
              </a:pPr>
              <a:r>
                <a:rPr lang="ko-KR" altLang="en-US" sz="1000"/>
                <a:t>마포구</a:t>
              </a:r>
            </a:p>
          </p:txBody>
        </p:sp>
        <p:sp>
          <p:nvSpPr>
            <p:cNvPr id="16" name="TextBox 15"/>
            <p:cNvSpPr txBox="1"/>
            <p:nvPr/>
          </p:nvSpPr>
          <p:spPr>
            <a:xfrm rot="19800000">
              <a:off x="5516918" y="4601013"/>
              <a:ext cx="516488" cy="246221"/>
            </a:xfrm>
            <a:prstGeom prst="rect">
              <a:avLst/>
            </a:prstGeom>
            <a:noFill/>
          </p:spPr>
          <p:txBody>
            <a:bodyPr wrap="none">
              <a:spAutoFit/>
            </a:bodyPr>
            <a:lstStyle/>
            <a:p>
              <a:pPr lvl="0">
                <a:defRPr/>
              </a:pPr>
              <a:r>
                <a:rPr lang="ko-KR" altLang="en-US" sz="1000"/>
                <a:t>동작구</a:t>
              </a:r>
            </a:p>
          </p:txBody>
        </p:sp>
        <p:sp>
          <p:nvSpPr>
            <p:cNvPr id="17" name="TextBox 16"/>
            <p:cNvSpPr txBox="1"/>
            <p:nvPr/>
          </p:nvSpPr>
          <p:spPr>
            <a:xfrm rot="19680000">
              <a:off x="5154952" y="4601013"/>
              <a:ext cx="627095" cy="246221"/>
            </a:xfrm>
            <a:prstGeom prst="rect">
              <a:avLst/>
            </a:prstGeom>
            <a:noFill/>
          </p:spPr>
          <p:txBody>
            <a:bodyPr wrap="none">
              <a:spAutoFit/>
            </a:bodyPr>
            <a:lstStyle/>
            <a:p>
              <a:pPr lvl="0">
                <a:defRPr/>
              </a:pPr>
              <a:r>
                <a:rPr lang="ko-KR" altLang="en-US" sz="1000"/>
                <a:t>동대문구</a:t>
              </a:r>
            </a:p>
          </p:txBody>
        </p:sp>
        <p:sp>
          <p:nvSpPr>
            <p:cNvPr id="18" name="TextBox 17"/>
            <p:cNvSpPr txBox="1"/>
            <p:nvPr/>
          </p:nvSpPr>
          <p:spPr>
            <a:xfrm rot="19800000">
              <a:off x="4899326" y="4601014"/>
              <a:ext cx="516488" cy="246221"/>
            </a:xfrm>
            <a:prstGeom prst="rect">
              <a:avLst/>
            </a:prstGeom>
            <a:noFill/>
          </p:spPr>
          <p:txBody>
            <a:bodyPr wrap="none">
              <a:spAutoFit/>
            </a:bodyPr>
            <a:lstStyle/>
            <a:p>
              <a:pPr lvl="0">
                <a:defRPr/>
              </a:pPr>
              <a:r>
                <a:rPr lang="ko-KR" altLang="en-US" sz="1000"/>
                <a:t>노원구</a:t>
              </a:r>
            </a:p>
          </p:txBody>
        </p:sp>
        <p:sp>
          <p:nvSpPr>
            <p:cNvPr id="19" name="TextBox 18"/>
            <p:cNvSpPr txBox="1"/>
            <p:nvPr/>
          </p:nvSpPr>
          <p:spPr>
            <a:xfrm rot="19800000">
              <a:off x="7060550" y="4601012"/>
              <a:ext cx="516488" cy="246221"/>
            </a:xfrm>
            <a:prstGeom prst="rect">
              <a:avLst/>
            </a:prstGeom>
            <a:noFill/>
          </p:spPr>
          <p:txBody>
            <a:bodyPr wrap="none">
              <a:spAutoFit/>
            </a:bodyPr>
            <a:lstStyle/>
            <a:p>
              <a:pPr lvl="0">
                <a:defRPr/>
              </a:pPr>
              <a:r>
                <a:rPr lang="ko-KR" altLang="en-US" sz="1000"/>
                <a:t>성북구</a:t>
              </a:r>
            </a:p>
          </p:txBody>
        </p:sp>
        <p:sp>
          <p:nvSpPr>
            <p:cNvPr id="20" name="TextBox 19"/>
            <p:cNvSpPr txBox="1"/>
            <p:nvPr/>
          </p:nvSpPr>
          <p:spPr>
            <a:xfrm rot="19800000">
              <a:off x="6469368" y="4603867"/>
              <a:ext cx="516488" cy="246221"/>
            </a:xfrm>
            <a:prstGeom prst="rect">
              <a:avLst/>
            </a:prstGeom>
            <a:noFill/>
          </p:spPr>
          <p:txBody>
            <a:bodyPr wrap="none">
              <a:spAutoFit/>
            </a:bodyPr>
            <a:lstStyle/>
            <a:p>
              <a:pPr lvl="0">
                <a:defRPr/>
              </a:pPr>
              <a:r>
                <a:rPr lang="ko-KR" altLang="en-US" sz="1000"/>
                <a:t>서초구</a:t>
              </a:r>
            </a:p>
          </p:txBody>
        </p:sp>
        <p:sp>
          <p:nvSpPr>
            <p:cNvPr id="21" name="TextBox 20"/>
            <p:cNvSpPr txBox="1"/>
            <p:nvPr/>
          </p:nvSpPr>
          <p:spPr>
            <a:xfrm rot="19800000">
              <a:off x="6788453" y="4603545"/>
              <a:ext cx="516488" cy="246221"/>
            </a:xfrm>
            <a:prstGeom prst="rect">
              <a:avLst/>
            </a:prstGeom>
            <a:noFill/>
          </p:spPr>
          <p:txBody>
            <a:bodyPr wrap="none">
              <a:spAutoFit/>
            </a:bodyPr>
            <a:lstStyle/>
            <a:p>
              <a:pPr lvl="0">
                <a:defRPr/>
              </a:pPr>
              <a:r>
                <a:rPr lang="ko-KR" altLang="en-US" sz="1000"/>
                <a:t>성동구</a:t>
              </a:r>
            </a:p>
          </p:txBody>
        </p:sp>
        <p:sp>
          <p:nvSpPr>
            <p:cNvPr id="22" name="TextBox 21"/>
            <p:cNvSpPr txBox="1"/>
            <p:nvPr/>
          </p:nvSpPr>
          <p:spPr>
            <a:xfrm rot="19800000">
              <a:off x="7398184" y="4606709"/>
              <a:ext cx="516488" cy="246221"/>
            </a:xfrm>
            <a:prstGeom prst="rect">
              <a:avLst/>
            </a:prstGeom>
            <a:noFill/>
          </p:spPr>
          <p:txBody>
            <a:bodyPr wrap="none">
              <a:spAutoFit/>
            </a:bodyPr>
            <a:lstStyle/>
            <a:p>
              <a:pPr lvl="0">
                <a:defRPr/>
              </a:pPr>
              <a:r>
                <a:rPr lang="ko-KR" altLang="en-US" sz="1000"/>
                <a:t>송파구</a:t>
              </a:r>
            </a:p>
          </p:txBody>
        </p:sp>
        <p:sp>
          <p:nvSpPr>
            <p:cNvPr id="23" name="TextBox 22"/>
            <p:cNvSpPr txBox="1"/>
            <p:nvPr/>
          </p:nvSpPr>
          <p:spPr>
            <a:xfrm rot="19800000">
              <a:off x="7696688" y="4615697"/>
              <a:ext cx="516488" cy="246221"/>
            </a:xfrm>
            <a:prstGeom prst="rect">
              <a:avLst/>
            </a:prstGeom>
            <a:noFill/>
          </p:spPr>
          <p:txBody>
            <a:bodyPr wrap="none">
              <a:spAutoFit/>
            </a:bodyPr>
            <a:lstStyle/>
            <a:p>
              <a:pPr lvl="0">
                <a:defRPr/>
              </a:pPr>
              <a:r>
                <a:rPr lang="ko-KR" altLang="en-US" sz="1000"/>
                <a:t>양천구</a:t>
              </a:r>
            </a:p>
          </p:txBody>
        </p:sp>
        <p:sp>
          <p:nvSpPr>
            <p:cNvPr id="24" name="TextBox 23"/>
            <p:cNvSpPr txBox="1"/>
            <p:nvPr/>
          </p:nvSpPr>
          <p:spPr>
            <a:xfrm rot="19680000">
              <a:off x="7960907" y="4601012"/>
              <a:ext cx="627095" cy="246221"/>
            </a:xfrm>
            <a:prstGeom prst="rect">
              <a:avLst/>
            </a:prstGeom>
            <a:noFill/>
          </p:spPr>
          <p:txBody>
            <a:bodyPr wrap="none">
              <a:spAutoFit/>
            </a:bodyPr>
            <a:lstStyle/>
            <a:p>
              <a:pPr lvl="0">
                <a:defRPr/>
              </a:pPr>
              <a:r>
                <a:rPr lang="ko-KR" altLang="en-US" sz="1000"/>
                <a:t>영등포구</a:t>
              </a:r>
            </a:p>
          </p:txBody>
        </p:sp>
        <p:sp>
          <p:nvSpPr>
            <p:cNvPr id="25" name="TextBox 24"/>
            <p:cNvSpPr txBox="1"/>
            <p:nvPr/>
          </p:nvSpPr>
          <p:spPr>
            <a:xfrm rot="19800000">
              <a:off x="8335732" y="4606709"/>
              <a:ext cx="516488" cy="246221"/>
            </a:xfrm>
            <a:prstGeom prst="rect">
              <a:avLst/>
            </a:prstGeom>
            <a:noFill/>
          </p:spPr>
          <p:txBody>
            <a:bodyPr wrap="none">
              <a:spAutoFit/>
            </a:bodyPr>
            <a:lstStyle/>
            <a:p>
              <a:pPr lvl="0">
                <a:defRPr/>
              </a:pPr>
              <a:r>
                <a:rPr lang="ko-KR" altLang="en-US" sz="1000"/>
                <a:t>용산구</a:t>
              </a:r>
            </a:p>
          </p:txBody>
        </p:sp>
        <p:sp>
          <p:nvSpPr>
            <p:cNvPr id="26" name="TextBox 25"/>
            <p:cNvSpPr txBox="1"/>
            <p:nvPr/>
          </p:nvSpPr>
          <p:spPr>
            <a:xfrm rot="19800000">
              <a:off x="8641246" y="4611934"/>
              <a:ext cx="516488" cy="246221"/>
            </a:xfrm>
            <a:prstGeom prst="rect">
              <a:avLst/>
            </a:prstGeom>
            <a:noFill/>
          </p:spPr>
          <p:txBody>
            <a:bodyPr wrap="none">
              <a:spAutoFit/>
            </a:bodyPr>
            <a:lstStyle/>
            <a:p>
              <a:pPr lvl="0">
                <a:defRPr/>
              </a:pPr>
              <a:r>
                <a:rPr lang="ko-KR" altLang="en-US" sz="1000"/>
                <a:t>은평구</a:t>
              </a:r>
            </a:p>
          </p:txBody>
        </p:sp>
        <p:sp>
          <p:nvSpPr>
            <p:cNvPr id="27" name="TextBox 26"/>
            <p:cNvSpPr txBox="1"/>
            <p:nvPr/>
          </p:nvSpPr>
          <p:spPr>
            <a:xfrm rot="19800000">
              <a:off x="8949391" y="4611933"/>
              <a:ext cx="516488" cy="246221"/>
            </a:xfrm>
            <a:prstGeom prst="rect">
              <a:avLst/>
            </a:prstGeom>
            <a:noFill/>
          </p:spPr>
          <p:txBody>
            <a:bodyPr wrap="none">
              <a:spAutoFit/>
            </a:bodyPr>
            <a:lstStyle/>
            <a:p>
              <a:pPr lvl="0">
                <a:defRPr/>
              </a:pPr>
              <a:r>
                <a:rPr lang="ko-KR" altLang="en-US" sz="1000"/>
                <a:t>종로구</a:t>
              </a:r>
            </a:p>
          </p:txBody>
        </p:sp>
        <p:sp>
          <p:nvSpPr>
            <p:cNvPr id="28" name="TextBox 27"/>
            <p:cNvSpPr txBox="1"/>
            <p:nvPr/>
          </p:nvSpPr>
          <p:spPr>
            <a:xfrm rot="19800000">
              <a:off x="9321586" y="4611932"/>
              <a:ext cx="405880" cy="246221"/>
            </a:xfrm>
            <a:prstGeom prst="rect">
              <a:avLst/>
            </a:prstGeom>
            <a:noFill/>
          </p:spPr>
          <p:txBody>
            <a:bodyPr wrap="none">
              <a:spAutoFit/>
            </a:bodyPr>
            <a:lstStyle/>
            <a:p>
              <a:pPr lvl="0">
                <a:defRPr/>
              </a:pPr>
              <a:r>
                <a:rPr lang="ko-KR" altLang="en-US" sz="1000"/>
                <a:t>중구</a:t>
              </a:r>
            </a:p>
          </p:txBody>
        </p:sp>
        <p:sp>
          <p:nvSpPr>
            <p:cNvPr id="29" name="TextBox 28"/>
            <p:cNvSpPr txBox="1"/>
            <p:nvPr/>
          </p:nvSpPr>
          <p:spPr>
            <a:xfrm rot="19800000">
              <a:off x="9583077" y="4611931"/>
              <a:ext cx="516488" cy="246221"/>
            </a:xfrm>
            <a:prstGeom prst="rect">
              <a:avLst/>
            </a:prstGeom>
            <a:noFill/>
          </p:spPr>
          <p:txBody>
            <a:bodyPr wrap="none">
              <a:spAutoFit/>
            </a:bodyPr>
            <a:lstStyle/>
            <a:p>
              <a:pPr lvl="0">
                <a:defRPr/>
              </a:pPr>
              <a:r>
                <a:rPr lang="ko-KR" altLang="en-US" sz="1000"/>
                <a:t>중랑구</a:t>
              </a:r>
            </a:p>
          </p:txBody>
        </p:sp>
      </p:grpSp>
      <p:pic>
        <p:nvPicPr>
          <p:cNvPr id="30" name="그림 개체 틀 4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1575120" y="1562603"/>
            <a:ext cx="9209332" cy="3397654"/>
          </a:xfrm>
          <a:prstGeom prst="rect">
            <a:avLst/>
          </a:prstGeom>
        </p:spPr>
      </p:pic>
      <p:sp>
        <p:nvSpPr>
          <p:cNvPr id="60" name="텍스트 개체 틀 102"/>
          <p:cNvSpPr txBox="1"/>
          <p:nvPr/>
        </p:nvSpPr>
        <p:spPr>
          <a:xfrm>
            <a:off x="1153347" y="608151"/>
            <a:ext cx="9877517"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400" rtl="0" eaLnBrk="1" latinLnBrk="0" hangingPunct="1">
              <a:lnSpc>
                <a:spcPct val="100000"/>
              </a:lnSpc>
              <a:spcBef>
                <a:spcPct val="0"/>
              </a:spcBef>
              <a:spcAft>
                <a:spcPts val="0"/>
              </a:spcAft>
              <a:buNone/>
              <a:defRPr/>
            </a:pPr>
            <a:r>
              <a:rPr kumimoji="0" lang="ko-KR" altLang="en-US" sz="4400" b="0" i="0" u="none" strike="noStrike" kern="1200" cap="none" spc="0" normalizeH="0" baseline="0">
                <a:solidFill>
                  <a:srgbClr val="000000"/>
                </a:solidFill>
                <a:latin typeface="Pretendard SemiBold"/>
                <a:ea typeface="Pretendard SemiBold"/>
                <a:cs typeface="Pretendard SemiBold"/>
              </a:rPr>
              <a:t>인구에 따른 </a:t>
            </a:r>
            <a:r>
              <a:rPr kumimoji="0" lang="ko-KR" altLang="en-US" sz="4400" b="0" i="0" u="none" strike="noStrike" kern="1200" cap="none" spc="0" normalizeH="0" baseline="0">
                <a:solidFill>
                  <a:srgbClr val="FFFFFF"/>
                </a:solidFill>
                <a:latin typeface="Pretendard SemiBold"/>
                <a:ea typeface="Pretendard SemiBold"/>
                <a:cs typeface="Pretendard SemiBold"/>
              </a:rPr>
              <a:t>음주 운전 </a:t>
            </a:r>
            <a:r>
              <a:rPr kumimoji="0" lang="ko-KR" altLang="en-US" sz="4400" b="0" i="0" u="none" strike="noStrike" kern="1200" cap="none" spc="0" normalizeH="0" baseline="0">
                <a:solidFill>
                  <a:srgbClr val="000000"/>
                </a:solidFill>
                <a:latin typeface="Pretendard SemiBold"/>
                <a:ea typeface="Pretendard SemiBold"/>
                <a:cs typeface="Pretendard SemiBold"/>
              </a:rPr>
              <a:t>발생 건수 비교</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p:cNvSpPr/>
          <p:nvPr/>
        </p:nvSpPr>
        <p:spPr>
          <a:xfrm>
            <a:off x="1149170" y="674524"/>
            <a:ext cx="2147836" cy="605613"/>
          </a:xfrm>
          <a:prstGeom prst="rect">
            <a:avLst/>
          </a:prstGeom>
          <a:solidFill>
            <a:srgbClr val="F2BE0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highlight>
                <a:srgbClr val="FFD743"/>
              </a:highlight>
            </a:endParaRPr>
          </a:p>
        </p:txBody>
      </p:sp>
      <p:sp>
        <p:nvSpPr>
          <p:cNvPr id="60" name="텍스트 개체 틀 102"/>
          <p:cNvSpPr txBox="1"/>
          <p:nvPr/>
        </p:nvSpPr>
        <p:spPr>
          <a:xfrm>
            <a:off x="1153347" y="608151"/>
            <a:ext cx="9877517"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400" rtl="0" eaLnBrk="1" latinLnBrk="0" hangingPunct="1">
              <a:lnSpc>
                <a:spcPct val="100000"/>
              </a:lnSpc>
              <a:spcBef>
                <a:spcPct val="0"/>
              </a:spcBef>
              <a:spcAft>
                <a:spcPts val="0"/>
              </a:spcAft>
              <a:buNone/>
              <a:tabLst>
                <a:tab pos="7351713" algn="l"/>
              </a:tabLst>
              <a:defRPr/>
            </a:pPr>
            <a:r>
              <a:rPr kumimoji="0" lang="ko-KR" altLang="en-US" sz="4400" b="0" i="0" u="none" strike="noStrike" kern="1200" cap="none" spc="0" normalizeH="0" baseline="0" dirty="0">
                <a:solidFill>
                  <a:srgbClr val="FFFFFF"/>
                </a:solidFill>
                <a:latin typeface="+mj-ea"/>
                <a:ea typeface="+mj-ea"/>
                <a:cs typeface="Poppins"/>
              </a:rPr>
              <a:t>생활 인구 </a:t>
            </a:r>
            <a:r>
              <a:rPr kumimoji="0" lang="ko-KR" altLang="en-US" sz="4400" b="0" i="0" u="none" strike="noStrike" kern="1200" cap="none" spc="0" normalizeH="0" baseline="0" dirty="0">
                <a:solidFill>
                  <a:srgbClr val="000000"/>
                </a:solidFill>
                <a:latin typeface="+mj-ea"/>
                <a:ea typeface="+mj-ea"/>
                <a:cs typeface="Poppins"/>
              </a:rPr>
              <a:t>대비 </a:t>
            </a:r>
            <a:r>
              <a:rPr kumimoji="0" lang="ko-KR" altLang="en-US" sz="4400" b="0" i="0" u="none" strike="noStrike" kern="1200" cap="none" spc="0" normalizeH="0" baseline="0" dirty="0" err="1">
                <a:solidFill>
                  <a:srgbClr val="000000"/>
                </a:solidFill>
                <a:highlight>
                  <a:srgbClr val="E2ECEE"/>
                </a:highlight>
                <a:latin typeface="+mj-ea"/>
                <a:ea typeface="+mj-ea"/>
                <a:cs typeface="Poppins"/>
              </a:rPr>
              <a:t>유흥시설</a:t>
            </a:r>
            <a:r>
              <a:rPr kumimoji="0" lang="ko-KR" altLang="en-US" sz="4400" b="0" i="0" u="none" strike="noStrike" kern="1200" cap="none" spc="0" normalizeH="0" baseline="0" dirty="0">
                <a:solidFill>
                  <a:srgbClr val="000000"/>
                </a:solidFill>
                <a:latin typeface="+mj-ea"/>
                <a:ea typeface="+mj-ea"/>
                <a:cs typeface="Poppins"/>
              </a:rPr>
              <a:t> </a:t>
            </a:r>
            <a:r>
              <a:rPr kumimoji="0" lang="en-US" altLang="ko-KR" sz="4400" b="0" i="0" u="none" strike="noStrike" kern="1200" cap="none" spc="0" normalizeH="0" baseline="0" dirty="0">
                <a:solidFill>
                  <a:srgbClr val="000000"/>
                </a:solidFill>
                <a:latin typeface="+mj-ea"/>
                <a:ea typeface="+mj-ea"/>
                <a:cs typeface="Poppins"/>
              </a:rPr>
              <a:t>/</a:t>
            </a:r>
            <a:r>
              <a:rPr kumimoji="0" lang="ko-KR" altLang="en-US" sz="4400" b="0" i="0" u="none" strike="noStrike" kern="1200" cap="none" spc="0" normalizeH="0" baseline="0" dirty="0">
                <a:solidFill>
                  <a:srgbClr val="000000"/>
                </a:solidFill>
                <a:latin typeface="+mj-ea"/>
                <a:ea typeface="+mj-ea"/>
                <a:cs typeface="Poppins"/>
              </a:rPr>
              <a:t> 강력 범죄 비교</a:t>
            </a:r>
          </a:p>
        </p:txBody>
      </p:sp>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04</a:t>
            </a:r>
          </a:p>
        </p:txBody>
      </p:sp>
      <p:sp>
        <p:nvSpPr>
          <p:cNvPr id="64"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6"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7" name="TextBox 66"/>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68"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nvGrpSpPr>
          <p:cNvPr id="69" name="Group 8"/>
          <p:cNvGrpSpPr/>
          <p:nvPr/>
        </p:nvGrpSpPr>
        <p:grpSpPr>
          <a:xfrm>
            <a:off x="1093476" y="5387162"/>
            <a:ext cx="9755052" cy="1087932"/>
            <a:chOff x="955139" y="1170008"/>
            <a:chExt cx="5166992" cy="865801"/>
          </a:xfrm>
        </p:grpSpPr>
        <p:sp>
          <p:nvSpPr>
            <p:cNvPr id="70" name="TextBox 69"/>
            <p:cNvSpPr txBox="1"/>
            <p:nvPr/>
          </p:nvSpPr>
          <p:spPr>
            <a:xfrm>
              <a:off x="1554052" y="1201855"/>
              <a:ext cx="4568079" cy="833954"/>
            </a:xfrm>
            <a:prstGeom prst="rect">
              <a:avLst/>
            </a:prstGeom>
            <a:noFill/>
          </p:spPr>
          <p:txBody>
            <a:bodyPr wrap="square">
              <a:spAutoFit/>
            </a:bodyPr>
            <a:lstStyle/>
            <a:p>
              <a:pPr>
                <a:lnSpc>
                  <a:spcPct val="150000"/>
                </a:lnSpc>
                <a:defRPr/>
              </a:pPr>
              <a:r>
                <a:rPr lang="ko-KR" altLang="en-US" sz="1400" dirty="0">
                  <a:solidFill>
                    <a:schemeClr val="tx1">
                      <a:lumMod val="95000"/>
                      <a:lumOff val="5000"/>
                    </a:schemeClr>
                  </a:solidFill>
                  <a:latin typeface="+mn-ea"/>
                  <a:cs typeface="Poppins Light"/>
                </a:rPr>
                <a:t>생활 인구 평균이 늘어남에 따라서 강력 범죄/발생 건수가 어느정도 미미한 관계는 </a:t>
              </a:r>
              <a:r>
                <a:rPr lang="ko-KR" altLang="en-US" sz="1400" dirty="0" err="1">
                  <a:solidFill>
                    <a:schemeClr val="tx1">
                      <a:lumMod val="95000"/>
                      <a:lumOff val="5000"/>
                    </a:schemeClr>
                  </a:solidFill>
                  <a:latin typeface="+mn-ea"/>
                  <a:cs typeface="Poppins Light"/>
                </a:rPr>
                <a:t>있어보이나</a:t>
              </a:r>
              <a:r>
                <a:rPr lang="ko-KR" altLang="en-US" sz="1400" dirty="0">
                  <a:solidFill>
                    <a:schemeClr val="tx1">
                      <a:lumMod val="95000"/>
                      <a:lumOff val="5000"/>
                    </a:schemeClr>
                  </a:solidFill>
                  <a:latin typeface="+mn-ea"/>
                  <a:cs typeface="Poppins Light"/>
                </a:rPr>
                <a:t>, 큰 상관 관계 라기보단 </a:t>
              </a:r>
              <a:r>
                <a:rPr lang="ko-KR" altLang="en-US" sz="1400" dirty="0" err="1">
                  <a:solidFill>
                    <a:schemeClr val="tx1">
                      <a:lumMod val="95000"/>
                      <a:lumOff val="5000"/>
                    </a:schemeClr>
                  </a:solidFill>
                  <a:latin typeface="+mn-ea"/>
                  <a:cs typeface="Poppins Light"/>
                </a:rPr>
                <a:t>어느정도의</a:t>
              </a:r>
              <a:r>
                <a:rPr lang="ko-KR" altLang="en-US" sz="1400" dirty="0">
                  <a:solidFill>
                    <a:schemeClr val="tx1">
                      <a:lumMod val="95000"/>
                      <a:lumOff val="5000"/>
                    </a:schemeClr>
                  </a:solidFill>
                  <a:latin typeface="+mn-ea"/>
                  <a:cs typeface="Poppins Light"/>
                </a:rPr>
                <a:t> 관계가 있다고 볼 수 있을 것 같다. 하지만 유흥 시설이 늘어남에 따라서 강력범죄는 확실하게 증가하는 폭을 보이고 있다.</a:t>
              </a:r>
            </a:p>
          </p:txBody>
        </p:sp>
        <p:sp>
          <p:nvSpPr>
            <p:cNvPr id="73" name="TextBox 72"/>
            <p:cNvSpPr txBox="1"/>
            <p:nvPr/>
          </p:nvSpPr>
          <p:spPr>
            <a:xfrm>
              <a:off x="955139" y="1170008"/>
              <a:ext cx="184731" cy="646331"/>
            </a:xfrm>
            <a:prstGeom prst="rect">
              <a:avLst/>
            </a:prstGeom>
            <a:noFill/>
          </p:spPr>
          <p:txBody>
            <a:bodyPr wrap="none">
              <a:spAutoFit/>
            </a:bodyPr>
            <a:lstStyle/>
            <a:p>
              <a:pPr lvl="0">
                <a:defRPr/>
              </a:pPr>
              <a:endParaRPr lang="en-ID" sz="3600" b="1">
                <a:solidFill>
                  <a:schemeClr val="accent4"/>
                </a:solidFill>
                <a:latin typeface="Poppins Black"/>
                <a:cs typeface="Poppins Black"/>
              </a:endParaRPr>
            </a:p>
          </p:txBody>
        </p:sp>
      </p:grpSp>
      <p:grpSp>
        <p:nvGrpSpPr>
          <p:cNvPr id="78" name="그룹 77"/>
          <p:cNvGrpSpPr/>
          <p:nvPr/>
        </p:nvGrpSpPr>
        <p:grpSpPr>
          <a:xfrm>
            <a:off x="1119110" y="5352878"/>
            <a:ext cx="880725" cy="880725"/>
            <a:chOff x="1079880" y="5261653"/>
            <a:chExt cx="880725" cy="880725"/>
          </a:xfrm>
        </p:grpSpPr>
        <p:sp>
          <p:nvSpPr>
            <p:cNvPr id="79" name="Oval 13"/>
            <p:cNvSpPr/>
            <p:nvPr/>
          </p:nvSpPr>
          <p:spPr>
            <a:xfrm>
              <a:off x="1079880" y="5261653"/>
              <a:ext cx="880725" cy="880725"/>
            </a:xfrm>
            <a:prstGeom prst="ellipse">
              <a:avLst/>
            </a:prstGeom>
            <a:solidFill>
              <a:srgbClr val="E2EC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Pretendard"/>
                <a:ea typeface="Black Han Sans"/>
              </a:endParaRPr>
            </a:p>
          </p:txBody>
        </p:sp>
        <p:pic>
          <p:nvPicPr>
            <p:cNvPr id="80" name="그림 79"/>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grpSp>
        <p:nvGrpSpPr>
          <p:cNvPr id="4" name="그룹 3"/>
          <p:cNvGrpSpPr/>
          <p:nvPr/>
        </p:nvGrpSpPr>
        <p:grpSpPr>
          <a:xfrm>
            <a:off x="2090989" y="4972112"/>
            <a:ext cx="8002231" cy="260906"/>
            <a:chOff x="2097334" y="4601012"/>
            <a:chExt cx="8002231" cy="260906"/>
          </a:xfrm>
        </p:grpSpPr>
        <p:sp>
          <p:nvSpPr>
            <p:cNvPr id="5" name="TextBox 4"/>
            <p:cNvSpPr txBox="1"/>
            <p:nvPr/>
          </p:nvSpPr>
          <p:spPr>
            <a:xfrm rot="19800000">
              <a:off x="2097334" y="4606711"/>
              <a:ext cx="516488" cy="246221"/>
            </a:xfrm>
            <a:prstGeom prst="rect">
              <a:avLst/>
            </a:prstGeom>
            <a:noFill/>
          </p:spPr>
          <p:txBody>
            <a:bodyPr wrap="none">
              <a:spAutoFit/>
            </a:bodyPr>
            <a:lstStyle/>
            <a:p>
              <a:pPr lvl="0">
                <a:defRPr/>
              </a:pPr>
              <a:r>
                <a:rPr lang="ko-KR" altLang="en-US" sz="1000"/>
                <a:t>강남구</a:t>
              </a:r>
            </a:p>
          </p:txBody>
        </p:sp>
        <p:sp>
          <p:nvSpPr>
            <p:cNvPr id="6" name="TextBox 5"/>
            <p:cNvSpPr txBox="1"/>
            <p:nvPr/>
          </p:nvSpPr>
          <p:spPr>
            <a:xfrm rot="19800000">
              <a:off x="2430708" y="4606710"/>
              <a:ext cx="516488" cy="246221"/>
            </a:xfrm>
            <a:prstGeom prst="rect">
              <a:avLst/>
            </a:prstGeom>
            <a:noFill/>
          </p:spPr>
          <p:txBody>
            <a:bodyPr wrap="none">
              <a:spAutoFit/>
            </a:bodyPr>
            <a:lstStyle/>
            <a:p>
              <a:pPr lvl="0">
                <a:defRPr/>
              </a:pPr>
              <a:r>
                <a:rPr lang="ko-KR" altLang="en-US" sz="1000"/>
                <a:t>강동구</a:t>
              </a:r>
            </a:p>
          </p:txBody>
        </p:sp>
        <p:sp>
          <p:nvSpPr>
            <p:cNvPr id="7" name="TextBox 6"/>
            <p:cNvSpPr txBox="1"/>
            <p:nvPr/>
          </p:nvSpPr>
          <p:spPr>
            <a:xfrm rot="19800000">
              <a:off x="2764082" y="4606709"/>
              <a:ext cx="516488" cy="246221"/>
            </a:xfrm>
            <a:prstGeom prst="rect">
              <a:avLst/>
            </a:prstGeom>
            <a:noFill/>
          </p:spPr>
          <p:txBody>
            <a:bodyPr wrap="none">
              <a:spAutoFit/>
            </a:bodyPr>
            <a:lstStyle/>
            <a:p>
              <a:pPr lvl="0">
                <a:defRPr/>
              </a:pPr>
              <a:r>
                <a:rPr lang="ko-KR" altLang="en-US" sz="1000"/>
                <a:t>강북구</a:t>
              </a:r>
            </a:p>
          </p:txBody>
        </p:sp>
        <p:sp>
          <p:nvSpPr>
            <p:cNvPr id="8" name="TextBox 7"/>
            <p:cNvSpPr txBox="1"/>
            <p:nvPr/>
          </p:nvSpPr>
          <p:spPr>
            <a:xfrm rot="19800000">
              <a:off x="3090834" y="4606709"/>
              <a:ext cx="516488" cy="246221"/>
            </a:xfrm>
            <a:prstGeom prst="rect">
              <a:avLst/>
            </a:prstGeom>
            <a:noFill/>
          </p:spPr>
          <p:txBody>
            <a:bodyPr wrap="none">
              <a:spAutoFit/>
            </a:bodyPr>
            <a:lstStyle/>
            <a:p>
              <a:pPr lvl="0">
                <a:defRPr/>
              </a:pPr>
              <a:r>
                <a:rPr lang="ko-KR" altLang="en-US" sz="1000"/>
                <a:t>강서구</a:t>
              </a:r>
            </a:p>
          </p:txBody>
        </p:sp>
        <p:sp>
          <p:nvSpPr>
            <p:cNvPr id="9" name="TextBox 8"/>
            <p:cNvSpPr txBox="1"/>
            <p:nvPr/>
          </p:nvSpPr>
          <p:spPr>
            <a:xfrm rot="19800000">
              <a:off x="3349078" y="4601016"/>
              <a:ext cx="516488" cy="246221"/>
            </a:xfrm>
            <a:prstGeom prst="rect">
              <a:avLst/>
            </a:prstGeom>
            <a:noFill/>
          </p:spPr>
          <p:txBody>
            <a:bodyPr wrap="none">
              <a:spAutoFit/>
            </a:bodyPr>
            <a:lstStyle/>
            <a:p>
              <a:pPr lvl="0">
                <a:defRPr/>
              </a:pPr>
              <a:r>
                <a:rPr lang="ko-KR" altLang="en-US" sz="1000"/>
                <a:t>관악구</a:t>
              </a:r>
            </a:p>
          </p:txBody>
        </p:sp>
        <p:sp>
          <p:nvSpPr>
            <p:cNvPr id="10" name="TextBox 9"/>
            <p:cNvSpPr txBox="1"/>
            <p:nvPr/>
          </p:nvSpPr>
          <p:spPr>
            <a:xfrm rot="19800000">
              <a:off x="3647582" y="4601015"/>
              <a:ext cx="516488" cy="246221"/>
            </a:xfrm>
            <a:prstGeom prst="rect">
              <a:avLst/>
            </a:prstGeom>
            <a:noFill/>
          </p:spPr>
          <p:txBody>
            <a:bodyPr wrap="none">
              <a:spAutoFit/>
            </a:bodyPr>
            <a:lstStyle/>
            <a:p>
              <a:pPr lvl="0">
                <a:defRPr/>
              </a:pPr>
              <a:r>
                <a:rPr lang="ko-KR" altLang="en-US" sz="1000"/>
                <a:t>광진구</a:t>
              </a:r>
            </a:p>
          </p:txBody>
        </p:sp>
        <p:sp>
          <p:nvSpPr>
            <p:cNvPr id="11" name="TextBox 10"/>
            <p:cNvSpPr txBox="1"/>
            <p:nvPr/>
          </p:nvSpPr>
          <p:spPr>
            <a:xfrm rot="19800000">
              <a:off x="3980956" y="4601014"/>
              <a:ext cx="516488" cy="246221"/>
            </a:xfrm>
            <a:prstGeom prst="rect">
              <a:avLst/>
            </a:prstGeom>
            <a:noFill/>
          </p:spPr>
          <p:txBody>
            <a:bodyPr wrap="none">
              <a:spAutoFit/>
            </a:bodyPr>
            <a:lstStyle/>
            <a:p>
              <a:pPr lvl="0">
                <a:defRPr/>
              </a:pPr>
              <a:r>
                <a:rPr lang="ko-KR" altLang="en-US" sz="1000"/>
                <a:t>구로구</a:t>
              </a:r>
            </a:p>
          </p:txBody>
        </p:sp>
        <p:sp>
          <p:nvSpPr>
            <p:cNvPr id="12" name="TextBox 11"/>
            <p:cNvSpPr txBox="1"/>
            <p:nvPr/>
          </p:nvSpPr>
          <p:spPr>
            <a:xfrm rot="19680000">
              <a:off x="4279460" y="4601014"/>
              <a:ext cx="516488" cy="246221"/>
            </a:xfrm>
            <a:prstGeom prst="rect">
              <a:avLst/>
            </a:prstGeom>
            <a:noFill/>
          </p:spPr>
          <p:txBody>
            <a:bodyPr wrap="none">
              <a:spAutoFit/>
            </a:bodyPr>
            <a:lstStyle/>
            <a:p>
              <a:pPr lvl="0">
                <a:defRPr/>
              </a:pPr>
              <a:r>
                <a:rPr lang="ko-KR" altLang="en-US" sz="1000"/>
                <a:t>금천구</a:t>
              </a:r>
            </a:p>
          </p:txBody>
        </p:sp>
        <p:sp>
          <p:nvSpPr>
            <p:cNvPr id="13" name="TextBox 12"/>
            <p:cNvSpPr txBox="1"/>
            <p:nvPr/>
          </p:nvSpPr>
          <p:spPr>
            <a:xfrm rot="19800000">
              <a:off x="4583178" y="4601014"/>
              <a:ext cx="516488" cy="246221"/>
            </a:xfrm>
            <a:prstGeom prst="rect">
              <a:avLst/>
            </a:prstGeom>
            <a:noFill/>
          </p:spPr>
          <p:txBody>
            <a:bodyPr wrap="none">
              <a:spAutoFit/>
            </a:bodyPr>
            <a:lstStyle/>
            <a:p>
              <a:pPr lvl="0">
                <a:defRPr/>
              </a:pPr>
              <a:r>
                <a:rPr lang="ko-KR" altLang="en-US" sz="1000"/>
                <a:t>노원구</a:t>
              </a:r>
            </a:p>
          </p:txBody>
        </p:sp>
        <p:sp>
          <p:nvSpPr>
            <p:cNvPr id="14" name="TextBox 13"/>
            <p:cNvSpPr txBox="1"/>
            <p:nvPr/>
          </p:nvSpPr>
          <p:spPr>
            <a:xfrm rot="19680000">
              <a:off x="6101157" y="4601012"/>
              <a:ext cx="627095" cy="246221"/>
            </a:xfrm>
            <a:prstGeom prst="rect">
              <a:avLst/>
            </a:prstGeom>
            <a:noFill/>
          </p:spPr>
          <p:txBody>
            <a:bodyPr wrap="none">
              <a:spAutoFit/>
            </a:bodyPr>
            <a:lstStyle/>
            <a:p>
              <a:pPr lvl="0">
                <a:defRPr/>
              </a:pPr>
              <a:r>
                <a:rPr lang="ko-KR" altLang="en-US" sz="1000"/>
                <a:t>서대문구</a:t>
              </a:r>
            </a:p>
          </p:txBody>
        </p:sp>
        <p:sp>
          <p:nvSpPr>
            <p:cNvPr id="15" name="TextBox 14"/>
            <p:cNvSpPr txBox="1"/>
            <p:nvPr/>
          </p:nvSpPr>
          <p:spPr>
            <a:xfrm rot="19800000">
              <a:off x="5827555" y="4601013"/>
              <a:ext cx="516488" cy="246221"/>
            </a:xfrm>
            <a:prstGeom prst="rect">
              <a:avLst/>
            </a:prstGeom>
            <a:noFill/>
          </p:spPr>
          <p:txBody>
            <a:bodyPr wrap="none">
              <a:spAutoFit/>
            </a:bodyPr>
            <a:lstStyle/>
            <a:p>
              <a:pPr lvl="0">
                <a:defRPr/>
              </a:pPr>
              <a:r>
                <a:rPr lang="ko-KR" altLang="en-US" sz="1000"/>
                <a:t>마포구</a:t>
              </a:r>
            </a:p>
          </p:txBody>
        </p:sp>
        <p:sp>
          <p:nvSpPr>
            <p:cNvPr id="16" name="TextBox 15"/>
            <p:cNvSpPr txBox="1"/>
            <p:nvPr/>
          </p:nvSpPr>
          <p:spPr>
            <a:xfrm rot="19800000">
              <a:off x="5516918" y="4601013"/>
              <a:ext cx="516488" cy="246221"/>
            </a:xfrm>
            <a:prstGeom prst="rect">
              <a:avLst/>
            </a:prstGeom>
            <a:noFill/>
          </p:spPr>
          <p:txBody>
            <a:bodyPr wrap="none">
              <a:spAutoFit/>
            </a:bodyPr>
            <a:lstStyle/>
            <a:p>
              <a:pPr lvl="0">
                <a:defRPr/>
              </a:pPr>
              <a:r>
                <a:rPr lang="ko-KR" altLang="en-US" sz="1000"/>
                <a:t>동작구</a:t>
              </a:r>
            </a:p>
          </p:txBody>
        </p:sp>
        <p:sp>
          <p:nvSpPr>
            <p:cNvPr id="17" name="TextBox 16"/>
            <p:cNvSpPr txBox="1"/>
            <p:nvPr/>
          </p:nvSpPr>
          <p:spPr>
            <a:xfrm rot="19680000">
              <a:off x="5154952" y="4601013"/>
              <a:ext cx="627095" cy="246221"/>
            </a:xfrm>
            <a:prstGeom prst="rect">
              <a:avLst/>
            </a:prstGeom>
            <a:noFill/>
          </p:spPr>
          <p:txBody>
            <a:bodyPr wrap="none">
              <a:spAutoFit/>
            </a:bodyPr>
            <a:lstStyle/>
            <a:p>
              <a:pPr lvl="0">
                <a:defRPr/>
              </a:pPr>
              <a:r>
                <a:rPr lang="ko-KR" altLang="en-US" sz="1000"/>
                <a:t>동대문구</a:t>
              </a:r>
            </a:p>
          </p:txBody>
        </p:sp>
        <p:sp>
          <p:nvSpPr>
            <p:cNvPr id="18" name="TextBox 17"/>
            <p:cNvSpPr txBox="1"/>
            <p:nvPr/>
          </p:nvSpPr>
          <p:spPr>
            <a:xfrm rot="19800000">
              <a:off x="4899326" y="4601014"/>
              <a:ext cx="516488" cy="246221"/>
            </a:xfrm>
            <a:prstGeom prst="rect">
              <a:avLst/>
            </a:prstGeom>
            <a:noFill/>
          </p:spPr>
          <p:txBody>
            <a:bodyPr wrap="none">
              <a:spAutoFit/>
            </a:bodyPr>
            <a:lstStyle/>
            <a:p>
              <a:pPr lvl="0">
                <a:defRPr/>
              </a:pPr>
              <a:r>
                <a:rPr lang="ko-KR" altLang="en-US" sz="1000"/>
                <a:t>노원구</a:t>
              </a:r>
            </a:p>
          </p:txBody>
        </p:sp>
        <p:sp>
          <p:nvSpPr>
            <p:cNvPr id="19" name="TextBox 18"/>
            <p:cNvSpPr txBox="1"/>
            <p:nvPr/>
          </p:nvSpPr>
          <p:spPr>
            <a:xfrm rot="19800000">
              <a:off x="7060550" y="4601012"/>
              <a:ext cx="516488" cy="246221"/>
            </a:xfrm>
            <a:prstGeom prst="rect">
              <a:avLst/>
            </a:prstGeom>
            <a:noFill/>
          </p:spPr>
          <p:txBody>
            <a:bodyPr wrap="none">
              <a:spAutoFit/>
            </a:bodyPr>
            <a:lstStyle/>
            <a:p>
              <a:pPr lvl="0">
                <a:defRPr/>
              </a:pPr>
              <a:r>
                <a:rPr lang="ko-KR" altLang="en-US" sz="1000"/>
                <a:t>성북구</a:t>
              </a:r>
            </a:p>
          </p:txBody>
        </p:sp>
        <p:sp>
          <p:nvSpPr>
            <p:cNvPr id="20" name="TextBox 19"/>
            <p:cNvSpPr txBox="1"/>
            <p:nvPr/>
          </p:nvSpPr>
          <p:spPr>
            <a:xfrm rot="19800000">
              <a:off x="6469368" y="4603867"/>
              <a:ext cx="516488" cy="246221"/>
            </a:xfrm>
            <a:prstGeom prst="rect">
              <a:avLst/>
            </a:prstGeom>
            <a:noFill/>
          </p:spPr>
          <p:txBody>
            <a:bodyPr wrap="none">
              <a:spAutoFit/>
            </a:bodyPr>
            <a:lstStyle/>
            <a:p>
              <a:pPr lvl="0">
                <a:defRPr/>
              </a:pPr>
              <a:r>
                <a:rPr lang="ko-KR" altLang="en-US" sz="1000"/>
                <a:t>서초구</a:t>
              </a:r>
            </a:p>
          </p:txBody>
        </p:sp>
        <p:sp>
          <p:nvSpPr>
            <p:cNvPr id="21" name="TextBox 20"/>
            <p:cNvSpPr txBox="1"/>
            <p:nvPr/>
          </p:nvSpPr>
          <p:spPr>
            <a:xfrm rot="19800000">
              <a:off x="6788453" y="4603545"/>
              <a:ext cx="516488" cy="246221"/>
            </a:xfrm>
            <a:prstGeom prst="rect">
              <a:avLst/>
            </a:prstGeom>
            <a:noFill/>
          </p:spPr>
          <p:txBody>
            <a:bodyPr wrap="none">
              <a:spAutoFit/>
            </a:bodyPr>
            <a:lstStyle/>
            <a:p>
              <a:pPr lvl="0">
                <a:defRPr/>
              </a:pPr>
              <a:r>
                <a:rPr lang="ko-KR" altLang="en-US" sz="1000"/>
                <a:t>성동구</a:t>
              </a:r>
            </a:p>
          </p:txBody>
        </p:sp>
        <p:sp>
          <p:nvSpPr>
            <p:cNvPr id="22" name="TextBox 21"/>
            <p:cNvSpPr txBox="1"/>
            <p:nvPr/>
          </p:nvSpPr>
          <p:spPr>
            <a:xfrm rot="19800000">
              <a:off x="7398184" y="4606709"/>
              <a:ext cx="516488" cy="246221"/>
            </a:xfrm>
            <a:prstGeom prst="rect">
              <a:avLst/>
            </a:prstGeom>
            <a:noFill/>
          </p:spPr>
          <p:txBody>
            <a:bodyPr wrap="none">
              <a:spAutoFit/>
            </a:bodyPr>
            <a:lstStyle/>
            <a:p>
              <a:pPr lvl="0">
                <a:defRPr/>
              </a:pPr>
              <a:r>
                <a:rPr lang="ko-KR" altLang="en-US" sz="1000"/>
                <a:t>송파구</a:t>
              </a:r>
            </a:p>
          </p:txBody>
        </p:sp>
        <p:sp>
          <p:nvSpPr>
            <p:cNvPr id="23" name="TextBox 22"/>
            <p:cNvSpPr txBox="1"/>
            <p:nvPr/>
          </p:nvSpPr>
          <p:spPr>
            <a:xfrm rot="19800000">
              <a:off x="7696688" y="4615697"/>
              <a:ext cx="516488" cy="246221"/>
            </a:xfrm>
            <a:prstGeom prst="rect">
              <a:avLst/>
            </a:prstGeom>
            <a:noFill/>
          </p:spPr>
          <p:txBody>
            <a:bodyPr wrap="none">
              <a:spAutoFit/>
            </a:bodyPr>
            <a:lstStyle/>
            <a:p>
              <a:pPr lvl="0">
                <a:defRPr/>
              </a:pPr>
              <a:r>
                <a:rPr lang="ko-KR" altLang="en-US" sz="1000"/>
                <a:t>양천구</a:t>
              </a:r>
            </a:p>
          </p:txBody>
        </p:sp>
        <p:sp>
          <p:nvSpPr>
            <p:cNvPr id="24" name="TextBox 23"/>
            <p:cNvSpPr txBox="1"/>
            <p:nvPr/>
          </p:nvSpPr>
          <p:spPr>
            <a:xfrm rot="19680000">
              <a:off x="7960907" y="4601012"/>
              <a:ext cx="627095" cy="246221"/>
            </a:xfrm>
            <a:prstGeom prst="rect">
              <a:avLst/>
            </a:prstGeom>
            <a:noFill/>
          </p:spPr>
          <p:txBody>
            <a:bodyPr wrap="none">
              <a:spAutoFit/>
            </a:bodyPr>
            <a:lstStyle/>
            <a:p>
              <a:pPr lvl="0">
                <a:defRPr/>
              </a:pPr>
              <a:r>
                <a:rPr lang="ko-KR" altLang="en-US" sz="1000"/>
                <a:t>영등포구</a:t>
              </a:r>
            </a:p>
          </p:txBody>
        </p:sp>
        <p:sp>
          <p:nvSpPr>
            <p:cNvPr id="25" name="TextBox 24"/>
            <p:cNvSpPr txBox="1"/>
            <p:nvPr/>
          </p:nvSpPr>
          <p:spPr>
            <a:xfrm rot="19800000">
              <a:off x="8335732" y="4606709"/>
              <a:ext cx="516488" cy="246221"/>
            </a:xfrm>
            <a:prstGeom prst="rect">
              <a:avLst/>
            </a:prstGeom>
            <a:noFill/>
          </p:spPr>
          <p:txBody>
            <a:bodyPr wrap="none">
              <a:spAutoFit/>
            </a:bodyPr>
            <a:lstStyle/>
            <a:p>
              <a:pPr lvl="0">
                <a:defRPr/>
              </a:pPr>
              <a:r>
                <a:rPr lang="ko-KR" altLang="en-US" sz="1000"/>
                <a:t>용산구</a:t>
              </a:r>
            </a:p>
          </p:txBody>
        </p:sp>
        <p:sp>
          <p:nvSpPr>
            <p:cNvPr id="26" name="TextBox 25"/>
            <p:cNvSpPr txBox="1"/>
            <p:nvPr/>
          </p:nvSpPr>
          <p:spPr>
            <a:xfrm rot="19800000">
              <a:off x="8641246" y="4611934"/>
              <a:ext cx="516488" cy="246221"/>
            </a:xfrm>
            <a:prstGeom prst="rect">
              <a:avLst/>
            </a:prstGeom>
            <a:noFill/>
          </p:spPr>
          <p:txBody>
            <a:bodyPr wrap="none">
              <a:spAutoFit/>
            </a:bodyPr>
            <a:lstStyle/>
            <a:p>
              <a:pPr lvl="0">
                <a:defRPr/>
              </a:pPr>
              <a:r>
                <a:rPr lang="ko-KR" altLang="en-US" sz="1000"/>
                <a:t>은평구</a:t>
              </a:r>
            </a:p>
          </p:txBody>
        </p:sp>
        <p:sp>
          <p:nvSpPr>
            <p:cNvPr id="27" name="TextBox 26"/>
            <p:cNvSpPr txBox="1"/>
            <p:nvPr/>
          </p:nvSpPr>
          <p:spPr>
            <a:xfrm rot="19800000">
              <a:off x="8949391" y="4611933"/>
              <a:ext cx="516488" cy="246221"/>
            </a:xfrm>
            <a:prstGeom prst="rect">
              <a:avLst/>
            </a:prstGeom>
            <a:noFill/>
          </p:spPr>
          <p:txBody>
            <a:bodyPr wrap="none">
              <a:spAutoFit/>
            </a:bodyPr>
            <a:lstStyle/>
            <a:p>
              <a:pPr lvl="0">
                <a:defRPr/>
              </a:pPr>
              <a:r>
                <a:rPr lang="ko-KR" altLang="en-US" sz="1000"/>
                <a:t>종로구</a:t>
              </a:r>
            </a:p>
          </p:txBody>
        </p:sp>
        <p:sp>
          <p:nvSpPr>
            <p:cNvPr id="28" name="TextBox 27"/>
            <p:cNvSpPr txBox="1"/>
            <p:nvPr/>
          </p:nvSpPr>
          <p:spPr>
            <a:xfrm rot="19800000">
              <a:off x="9321586" y="4611932"/>
              <a:ext cx="405880" cy="246221"/>
            </a:xfrm>
            <a:prstGeom prst="rect">
              <a:avLst/>
            </a:prstGeom>
            <a:noFill/>
          </p:spPr>
          <p:txBody>
            <a:bodyPr wrap="none">
              <a:spAutoFit/>
            </a:bodyPr>
            <a:lstStyle/>
            <a:p>
              <a:pPr lvl="0">
                <a:defRPr/>
              </a:pPr>
              <a:r>
                <a:rPr lang="ko-KR" altLang="en-US" sz="1000"/>
                <a:t>중구</a:t>
              </a:r>
            </a:p>
          </p:txBody>
        </p:sp>
        <p:sp>
          <p:nvSpPr>
            <p:cNvPr id="29" name="TextBox 28"/>
            <p:cNvSpPr txBox="1"/>
            <p:nvPr/>
          </p:nvSpPr>
          <p:spPr>
            <a:xfrm rot="19800000">
              <a:off x="9583077" y="4611931"/>
              <a:ext cx="516488" cy="246221"/>
            </a:xfrm>
            <a:prstGeom prst="rect">
              <a:avLst/>
            </a:prstGeom>
            <a:noFill/>
          </p:spPr>
          <p:txBody>
            <a:bodyPr wrap="none">
              <a:spAutoFit/>
            </a:bodyPr>
            <a:lstStyle/>
            <a:p>
              <a:pPr lvl="0">
                <a:defRPr/>
              </a:pPr>
              <a:r>
                <a:rPr lang="ko-KR" altLang="en-US" sz="1000"/>
                <a:t>중랑구</a:t>
              </a:r>
            </a:p>
          </p:txBody>
        </p:sp>
      </p:grpSp>
      <p:pic>
        <p:nvPicPr>
          <p:cNvPr id="30" name="그림 개체 틀 4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1343472" y="1601825"/>
            <a:ext cx="9404357" cy="332428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6A77F-BE3F-76C3-413C-ECF420098D8F}"/>
            </a:ext>
          </a:extLst>
        </p:cNvPr>
        <p:cNvGrpSpPr/>
        <p:nvPr/>
      </p:nvGrpSpPr>
      <p:grpSpPr>
        <a:xfrm>
          <a:off x="0" y="0"/>
          <a:ext cx="0" cy="0"/>
          <a:chOff x="0" y="0"/>
          <a:chExt cx="0" cy="0"/>
        </a:xfrm>
      </p:grpSpPr>
      <p:pic>
        <p:nvPicPr>
          <p:cNvPr id="3" name="그림 2">
            <a:extLst>
              <a:ext uri="{FF2B5EF4-FFF2-40B4-BE49-F238E27FC236}">
                <a16:creationId xmlns:a16="http://schemas.microsoft.com/office/drawing/2014/main" id="{375A48F2-230F-F890-502A-8F86E950238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48560" y="531548"/>
            <a:ext cx="10908000" cy="4334400"/>
          </a:xfrm>
          <a:prstGeom prst="rect">
            <a:avLst/>
          </a:prstGeom>
        </p:spPr>
      </p:pic>
      <p:sp>
        <p:nvSpPr>
          <p:cNvPr id="12" name="TextBox 11">
            <a:extLst>
              <a:ext uri="{FF2B5EF4-FFF2-40B4-BE49-F238E27FC236}">
                <a16:creationId xmlns:a16="http://schemas.microsoft.com/office/drawing/2014/main" id="{1C51F1AA-FA8F-9C8E-72B8-413B24885366}"/>
              </a:ext>
            </a:extLst>
          </p:cNvPr>
          <p:cNvSpPr txBox="1"/>
          <p:nvPr/>
        </p:nvSpPr>
        <p:spPr>
          <a:xfrm>
            <a:off x="7642747" y="5126048"/>
            <a:ext cx="3763036" cy="1323439"/>
          </a:xfrm>
          <a:prstGeom prst="rect">
            <a:avLst/>
          </a:prstGeom>
          <a:noFill/>
        </p:spPr>
        <p:txBody>
          <a:bodyPr wrap="square" rtlCol="0">
            <a:spAutoFit/>
          </a:bodyPr>
          <a:lstStyle/>
          <a:p>
            <a:pPr algn="r"/>
            <a:r>
              <a:rPr lang="ko-KR" altLang="en-US" sz="4000" b="1" dirty="0" err="1">
                <a:solidFill>
                  <a:srgbClr val="5A6E8C"/>
                </a:solidFill>
                <a:latin typeface="+mj-lt"/>
                <a:cs typeface="Arial" panose="020B0604020202020204" pitchFamily="34" charset="0"/>
              </a:rPr>
              <a:t>머신러닝</a:t>
            </a:r>
            <a:r>
              <a:rPr lang="ko-KR" altLang="en-US" sz="4000" b="1" dirty="0">
                <a:solidFill>
                  <a:srgbClr val="5A6E8C"/>
                </a:solidFill>
                <a:latin typeface="+mj-lt"/>
                <a:cs typeface="Arial" panose="020B0604020202020204" pitchFamily="34" charset="0"/>
              </a:rPr>
              <a:t> </a:t>
            </a:r>
          </a:p>
          <a:p>
            <a:pPr algn="r"/>
            <a:r>
              <a:rPr lang="ko-KR" altLang="en-US" sz="4000" b="1" dirty="0">
                <a:latin typeface="+mj-lt"/>
                <a:cs typeface="Arial" panose="020B0604020202020204" pitchFamily="34" charset="0"/>
              </a:rPr>
              <a:t>예측 모델</a:t>
            </a:r>
            <a:endParaRPr lang="en-US" sz="4000" b="1" dirty="0">
              <a:latin typeface="+mj-lt"/>
              <a:cs typeface="Arial" panose="020B0604020202020204" pitchFamily="34" charset="0"/>
            </a:endParaRPr>
          </a:p>
        </p:txBody>
      </p:sp>
      <p:sp>
        <p:nvSpPr>
          <p:cNvPr id="14" name="직사각형 13">
            <a:extLst>
              <a:ext uri="{FF2B5EF4-FFF2-40B4-BE49-F238E27FC236}">
                <a16:creationId xmlns:a16="http://schemas.microsoft.com/office/drawing/2014/main" id="{67FF0D30-6FD5-9924-F908-9A8C6D178F0C}"/>
              </a:ext>
            </a:extLst>
          </p:cNvPr>
          <p:cNvSpPr/>
          <p:nvPr/>
        </p:nvSpPr>
        <p:spPr>
          <a:xfrm>
            <a:off x="11405783" y="5254165"/>
            <a:ext cx="76605" cy="1071572"/>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0733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par>
                                <p:cTn id="8" presetID="6" presetClass="emph" presetSubtype="0" accel="52000" decel="48000" autoRev="1" fill="hold" grpId="1" nodeType="withEffect">
                                  <p:stCondLst>
                                    <p:cond delay="0"/>
                                  </p:stCondLst>
                                  <p:childTnLst>
                                    <p:animScale>
                                      <p:cBhvr>
                                        <p:cTn id="9" dur="350" fill="hold"/>
                                        <p:tgtEl>
                                          <p:spTgt spid="1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noTextEdit="1"/>
          </p:cNvSpPr>
          <p:nvPr>
            <p:ph type="pic" sz="quarter" idx="10"/>
          </p:nvPr>
        </p:nvSpPr>
        <p:spPr>
          <a:xfrm>
            <a:off x="0" y="-1"/>
            <a:ext cx="6633029" cy="6858000"/>
          </a:xfrm>
        </p:spPr>
        <p:txBody>
          <a:bodyPr anchor="ctr"/>
          <a:lstStyle/>
          <a:p>
            <a:pPr algn="ctr">
              <a:defRPr/>
            </a:pPr>
            <a:endParaRPr lang="ko-KR" altLang="en-US"/>
          </a:p>
        </p:txBody>
      </p:sp>
      <p:sp>
        <p:nvSpPr>
          <p:cNvPr id="32" name="Rectangle 31"/>
          <p:cNvSpPr/>
          <p:nvPr/>
        </p:nvSpPr>
        <p:spPr>
          <a:xfrm>
            <a:off x="6636655" y="3505199"/>
            <a:ext cx="569849"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22" name="TextBox 21"/>
          <p:cNvSpPr txBox="1"/>
          <p:nvPr/>
        </p:nvSpPr>
        <p:spPr>
          <a:xfrm>
            <a:off x="7475651" y="1338943"/>
            <a:ext cx="3133252" cy="1200329"/>
          </a:xfrm>
          <a:prstGeom prst="rect">
            <a:avLst/>
          </a:prstGeom>
          <a:noFill/>
        </p:spPr>
        <p:txBody>
          <a:bodyPr wrap="square">
            <a:spAutoFit/>
          </a:bodyPr>
          <a:lstStyle/>
          <a:p>
            <a:pPr lvl="0">
              <a:defRPr/>
            </a:pPr>
            <a:r>
              <a:rPr lang="ko-KR" altLang="en-US" sz="3600" b="1">
                <a:latin typeface="+mn-ea"/>
                <a:cs typeface="Poppins Black"/>
              </a:rPr>
              <a:t>강력 범죄 발생</a:t>
            </a:r>
            <a:r>
              <a:rPr lang="en-US" altLang="ko-KR" sz="3600" b="1">
                <a:latin typeface="+mn-ea"/>
                <a:cs typeface="Poppins Black"/>
              </a:rPr>
              <a:t> </a:t>
            </a:r>
            <a:r>
              <a:rPr lang="ko-KR" altLang="en-US" sz="3600" b="1">
                <a:solidFill>
                  <a:schemeClr val="accent4"/>
                </a:solidFill>
                <a:latin typeface="+mn-ea"/>
                <a:cs typeface="Poppins Black"/>
              </a:rPr>
              <a:t>예측 </a:t>
            </a:r>
          </a:p>
        </p:txBody>
      </p:sp>
      <p:grpSp>
        <p:nvGrpSpPr>
          <p:cNvPr id="25" name="Group 24"/>
          <p:cNvGrpSpPr/>
          <p:nvPr/>
        </p:nvGrpSpPr>
        <p:grpSpPr>
          <a:xfrm>
            <a:off x="7621962" y="1052342"/>
            <a:ext cx="385024" cy="183323"/>
            <a:chOff x="1411986" y="714210"/>
            <a:chExt cx="649759" cy="309372"/>
          </a:xfrm>
          <a:solidFill>
            <a:schemeClr val="accent4"/>
          </a:solidFill>
        </p:grpSpPr>
        <p:sp>
          <p:nvSpPr>
            <p:cNvPr id="23" name="Isosceles Triangle 22"/>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24" name="Isosceles Triangle 23"/>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grpSp>
      <p:pic>
        <p:nvPicPr>
          <p:cNvPr id="2" name="그림 개체 틀 54"/>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235108" y="1359684"/>
            <a:ext cx="6332597" cy="4414403"/>
          </a:xfrm>
          <a:prstGeom prst="rect">
            <a:avLst/>
          </a:prstGeom>
        </p:spPr>
      </p:pic>
      <p:sp>
        <p:nvSpPr>
          <p:cNvPr id="3" name="TextBox 2"/>
          <p:cNvSpPr txBox="1"/>
          <p:nvPr/>
        </p:nvSpPr>
        <p:spPr>
          <a:xfrm>
            <a:off x="8349829" y="4022072"/>
            <a:ext cx="1510392" cy="338554"/>
          </a:xfrm>
          <a:prstGeom prst="rect">
            <a:avLst/>
          </a:prstGeom>
          <a:noFill/>
        </p:spPr>
        <p:txBody>
          <a:bodyPr wrap="square">
            <a:spAutoFit/>
          </a:bodyPr>
          <a:lstStyle/>
          <a:p>
            <a:pPr lvl="0">
              <a:defRPr/>
            </a:pPr>
            <a:r>
              <a:rPr lang="en-US" altLang="ko-KR" sz="1600">
                <a:latin typeface="+mj-ea"/>
                <a:ea typeface="+mj-ea"/>
                <a:cs typeface="Inter Medium"/>
              </a:rPr>
              <a:t>Train Score</a:t>
            </a:r>
          </a:p>
        </p:txBody>
      </p:sp>
      <p:sp>
        <p:nvSpPr>
          <p:cNvPr id="5" name="TextBox 4"/>
          <p:cNvSpPr txBox="1"/>
          <p:nvPr/>
        </p:nvSpPr>
        <p:spPr>
          <a:xfrm>
            <a:off x="8349829" y="4370361"/>
            <a:ext cx="2687420" cy="322011"/>
          </a:xfrm>
          <a:prstGeom prst="rect">
            <a:avLst/>
          </a:prstGeom>
          <a:noFill/>
        </p:spPr>
        <p:txBody>
          <a:bodyPr wrap="square">
            <a:spAutoFit/>
          </a:bodyPr>
          <a:lstStyle/>
          <a:p>
            <a:pPr>
              <a:lnSpc>
                <a:spcPts val="2000"/>
              </a:lnSpc>
              <a:defRPr/>
            </a:pPr>
            <a:r>
              <a:rPr lang="ko-KR" altLang="ko-KR" sz="1200">
                <a:solidFill>
                  <a:schemeClr val="tx1">
                    <a:lumMod val="75000"/>
                    <a:lumOff val="25000"/>
                  </a:schemeClr>
                </a:solidFill>
                <a:latin typeface="+mn-ea"/>
                <a:cs typeface="Roboto"/>
              </a:rPr>
              <a:t>0.9788020524376925</a:t>
            </a:r>
          </a:p>
        </p:txBody>
      </p:sp>
      <p:sp>
        <p:nvSpPr>
          <p:cNvPr id="6" name="TextBox 5"/>
          <p:cNvSpPr txBox="1"/>
          <p:nvPr/>
        </p:nvSpPr>
        <p:spPr>
          <a:xfrm>
            <a:off x="8349829" y="2911306"/>
            <a:ext cx="1510392" cy="338554"/>
          </a:xfrm>
          <a:prstGeom prst="rect">
            <a:avLst/>
          </a:prstGeom>
          <a:noFill/>
        </p:spPr>
        <p:txBody>
          <a:bodyPr wrap="square">
            <a:spAutoFit/>
          </a:bodyPr>
          <a:lstStyle/>
          <a:p>
            <a:pPr lvl="0">
              <a:defRPr/>
            </a:pPr>
            <a:r>
              <a:rPr lang="en-US" altLang="ko-KR" sz="1600">
                <a:latin typeface="+mj-ea"/>
                <a:ea typeface="+mj-ea"/>
                <a:cs typeface="Inter Medium"/>
              </a:rPr>
              <a:t>Feature</a:t>
            </a:r>
          </a:p>
        </p:txBody>
      </p:sp>
      <p:sp>
        <p:nvSpPr>
          <p:cNvPr id="7" name="TextBox 6"/>
          <p:cNvSpPr txBox="1"/>
          <p:nvPr/>
        </p:nvSpPr>
        <p:spPr>
          <a:xfrm>
            <a:off x="8349830" y="3189039"/>
            <a:ext cx="2960822" cy="573875"/>
          </a:xfrm>
          <a:prstGeom prst="rect">
            <a:avLst/>
          </a:prstGeom>
          <a:noFill/>
        </p:spPr>
        <p:txBody>
          <a:bodyPr wrap="square">
            <a:spAutoFit/>
          </a:bodyPr>
          <a:lstStyle/>
          <a:p>
            <a:pPr>
              <a:lnSpc>
                <a:spcPts val="2000"/>
              </a:lnSpc>
              <a:defRPr/>
            </a:pPr>
            <a:r>
              <a:rPr lang="ko-KR" altLang="ko-KR" sz="1200">
                <a:solidFill>
                  <a:schemeClr val="tx1">
                    <a:lumMod val="75000"/>
                    <a:lumOff val="25000"/>
                  </a:schemeClr>
                </a:solidFill>
                <a:latin typeface="+mn-ea"/>
                <a:cs typeface="Roboto"/>
              </a:rPr>
              <a:t>유흥시설 개수,</a:t>
            </a:r>
            <a:r>
              <a:rPr lang="en-US" altLang="ko-KR" sz="1200">
                <a:solidFill>
                  <a:schemeClr val="tx1">
                    <a:lumMod val="75000"/>
                    <a:lumOff val="25000"/>
                  </a:schemeClr>
                </a:solidFill>
                <a:latin typeface="+mn-ea"/>
                <a:cs typeface="Roboto"/>
              </a:rPr>
              <a:t> </a:t>
            </a:r>
            <a:r>
              <a:rPr lang="ko-KR" altLang="ko-KR" sz="1200">
                <a:solidFill>
                  <a:schemeClr val="tx1">
                    <a:lumMod val="75000"/>
                    <a:lumOff val="25000"/>
                  </a:schemeClr>
                </a:solidFill>
                <a:latin typeface="+mn-ea"/>
                <a:cs typeface="Roboto"/>
              </a:rPr>
              <a:t>편의점 개수,</a:t>
            </a:r>
            <a:r>
              <a:rPr lang="en-US" altLang="ko-KR" sz="1200">
                <a:solidFill>
                  <a:schemeClr val="tx1">
                    <a:lumMod val="75000"/>
                    <a:lumOff val="25000"/>
                  </a:schemeClr>
                </a:solidFill>
                <a:latin typeface="+mn-ea"/>
                <a:cs typeface="Roboto"/>
              </a:rPr>
              <a:t>  </a:t>
            </a:r>
            <a:r>
              <a:rPr lang="ko-KR" altLang="ko-KR" sz="1200">
                <a:solidFill>
                  <a:schemeClr val="tx1">
                    <a:lumMod val="75000"/>
                    <a:lumOff val="25000"/>
                  </a:schemeClr>
                </a:solidFill>
                <a:latin typeface="+mn-ea"/>
                <a:cs typeface="Roboto"/>
              </a:rPr>
              <a:t>강력 범죄/</a:t>
            </a:r>
            <a:r>
              <a:rPr lang="ko-KR" altLang="en-US" sz="1200">
                <a:solidFill>
                  <a:schemeClr val="tx1">
                    <a:lumMod val="75000"/>
                    <a:lumOff val="25000"/>
                  </a:schemeClr>
                </a:solidFill>
                <a:latin typeface="+mn-ea"/>
                <a:cs typeface="Roboto"/>
              </a:rPr>
              <a:t>검거</a:t>
            </a:r>
            <a:r>
              <a:rPr lang="en-US" altLang="ko-KR" sz="1200">
                <a:solidFill>
                  <a:schemeClr val="tx1">
                    <a:lumMod val="75000"/>
                    <a:lumOff val="25000"/>
                  </a:schemeClr>
                </a:solidFill>
                <a:latin typeface="+mn-ea"/>
                <a:cs typeface="Roboto"/>
              </a:rPr>
              <a:t> </a:t>
            </a:r>
            <a:r>
              <a:rPr lang="ko-KR" altLang="ko-KR" sz="1200">
                <a:solidFill>
                  <a:schemeClr val="tx1">
                    <a:lumMod val="75000"/>
                    <a:lumOff val="25000"/>
                  </a:schemeClr>
                </a:solidFill>
                <a:latin typeface="+mn-ea"/>
                <a:cs typeface="Roboto"/>
              </a:rPr>
              <a:t>, </a:t>
            </a:r>
          </a:p>
          <a:p>
            <a:pPr>
              <a:lnSpc>
                <a:spcPts val="2000"/>
              </a:lnSpc>
              <a:defRPr/>
            </a:pPr>
            <a:r>
              <a:rPr lang="ko-KR" altLang="ko-KR" sz="1200">
                <a:solidFill>
                  <a:schemeClr val="tx1">
                    <a:lumMod val="75000"/>
                    <a:lumOff val="25000"/>
                  </a:schemeClr>
                </a:solidFill>
                <a:latin typeface="+mn-ea"/>
                <a:cs typeface="Roboto"/>
              </a:rPr>
              <a:t>범죄 발생 건수,</a:t>
            </a:r>
            <a:r>
              <a:rPr lang="en-US" altLang="ko-KR" sz="1200">
                <a:solidFill>
                  <a:schemeClr val="tx1">
                    <a:lumMod val="75000"/>
                    <a:lumOff val="25000"/>
                  </a:schemeClr>
                </a:solidFill>
                <a:latin typeface="+mn-ea"/>
                <a:cs typeface="Roboto"/>
              </a:rPr>
              <a:t> </a:t>
            </a:r>
            <a:r>
              <a:rPr lang="ko-KR" altLang="ko-KR" sz="1200">
                <a:solidFill>
                  <a:schemeClr val="tx1">
                    <a:lumMod val="75000"/>
                    <a:lumOff val="25000"/>
                  </a:schemeClr>
                </a:solidFill>
                <a:latin typeface="+mn-ea"/>
                <a:cs typeface="Roboto"/>
              </a:rPr>
              <a:t>인구, </a:t>
            </a:r>
            <a:r>
              <a:rPr lang="en-US" altLang="ko-KR" sz="1200">
                <a:solidFill>
                  <a:schemeClr val="tx1">
                    <a:lumMod val="75000"/>
                    <a:lumOff val="25000"/>
                  </a:schemeClr>
                </a:solidFill>
                <a:latin typeface="+mn-ea"/>
                <a:cs typeface="Roboto"/>
              </a:rPr>
              <a:t> </a:t>
            </a:r>
            <a:r>
              <a:rPr lang="ko-KR" altLang="ko-KR" sz="1200">
                <a:solidFill>
                  <a:schemeClr val="tx1">
                    <a:lumMod val="75000"/>
                    <a:lumOff val="25000"/>
                  </a:schemeClr>
                </a:solidFill>
                <a:latin typeface="+mn-ea"/>
                <a:cs typeface="Roboto"/>
              </a:rPr>
              <a:t>생활인구평균, </a:t>
            </a:r>
            <a:r>
              <a:rPr lang="en-US" altLang="ko-KR" sz="1200">
                <a:solidFill>
                  <a:schemeClr val="tx1">
                    <a:lumMod val="75000"/>
                    <a:lumOff val="25000"/>
                  </a:schemeClr>
                </a:solidFill>
                <a:latin typeface="+mn-ea"/>
                <a:cs typeface="Roboto"/>
              </a:rPr>
              <a:t> </a:t>
            </a:r>
            <a:r>
              <a:rPr lang="ko-KR" altLang="ko-KR" sz="1200">
                <a:solidFill>
                  <a:schemeClr val="tx1">
                    <a:lumMod val="75000"/>
                    <a:lumOff val="25000"/>
                  </a:schemeClr>
                </a:solidFill>
                <a:latin typeface="+mn-ea"/>
                <a:cs typeface="Roboto"/>
              </a:rPr>
              <a:t>인구밀도</a:t>
            </a:r>
          </a:p>
        </p:txBody>
      </p:sp>
      <p:sp>
        <p:nvSpPr>
          <p:cNvPr id="8" name="TextBox 7"/>
          <p:cNvSpPr txBox="1"/>
          <p:nvPr/>
        </p:nvSpPr>
        <p:spPr>
          <a:xfrm>
            <a:off x="8349829" y="5139187"/>
            <a:ext cx="1510392" cy="338554"/>
          </a:xfrm>
          <a:prstGeom prst="rect">
            <a:avLst/>
          </a:prstGeom>
          <a:noFill/>
        </p:spPr>
        <p:txBody>
          <a:bodyPr wrap="square">
            <a:spAutoFit/>
          </a:bodyPr>
          <a:lstStyle/>
          <a:p>
            <a:pPr lvl="0">
              <a:defRPr/>
            </a:pPr>
            <a:r>
              <a:rPr lang="en-US" altLang="ko-KR" sz="1600">
                <a:latin typeface="+mj-ea"/>
                <a:ea typeface="+mj-ea"/>
                <a:cs typeface="Inter Medium"/>
              </a:rPr>
              <a:t>Test Score</a:t>
            </a:r>
          </a:p>
        </p:txBody>
      </p:sp>
      <p:sp>
        <p:nvSpPr>
          <p:cNvPr id="9" name="TextBox 8"/>
          <p:cNvSpPr txBox="1"/>
          <p:nvPr/>
        </p:nvSpPr>
        <p:spPr>
          <a:xfrm>
            <a:off x="8349830" y="5487476"/>
            <a:ext cx="2767484" cy="322011"/>
          </a:xfrm>
          <a:prstGeom prst="rect">
            <a:avLst/>
          </a:prstGeom>
          <a:noFill/>
        </p:spPr>
        <p:txBody>
          <a:bodyPr wrap="square">
            <a:spAutoFit/>
          </a:bodyPr>
          <a:lstStyle/>
          <a:p>
            <a:pPr>
              <a:lnSpc>
                <a:spcPts val="2000"/>
              </a:lnSpc>
              <a:defRPr/>
            </a:pPr>
            <a:r>
              <a:rPr lang="ko-KR" altLang="ko-KR" sz="1200">
                <a:solidFill>
                  <a:schemeClr val="tx1">
                    <a:lumMod val="75000"/>
                    <a:lumOff val="25000"/>
                  </a:schemeClr>
                </a:solidFill>
                <a:latin typeface="+mn-ea"/>
                <a:cs typeface="Roboto"/>
              </a:rPr>
              <a:t>0.9702664407313183</a:t>
            </a:r>
          </a:p>
        </p:txBody>
      </p:sp>
      <p:pic>
        <p:nvPicPr>
          <p:cNvPr id="10" name="그림 9"/>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7621962" y="2922427"/>
            <a:ext cx="501746" cy="501746"/>
          </a:xfrm>
          <a:prstGeom prst="rect">
            <a:avLst/>
          </a:prstGeom>
        </p:spPr>
      </p:pic>
      <p:pic>
        <p:nvPicPr>
          <p:cNvPr id="11" name="그림 10"/>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7670540" y="4029338"/>
            <a:ext cx="439870" cy="439870"/>
          </a:xfrm>
          <a:prstGeom prst="rect">
            <a:avLst/>
          </a:prstGeom>
        </p:spPr>
      </p:pic>
      <p:pic>
        <p:nvPicPr>
          <p:cNvPr id="12" name="그림 11"/>
          <p:cNvPicPr>
            <a:picLocks noChangeAspect="1"/>
          </p:cNvPicPr>
          <p:nvPr/>
        </p:nvPicPr>
        <p:blipFill rotWithShape="1">
          <a:blip r:embed="rId5" cstate="email">
            <a:extLst>
              <a:ext uri="{28A0092B-C50C-407E-A947-70E740481C1C}">
                <a14:useLocalDpi xmlns:a14="http://schemas.microsoft.com/office/drawing/2010/main"/>
              </a:ext>
            </a:extLst>
          </a:blip>
          <a:stretch>
            <a:fillRect/>
          </a:stretch>
        </p:blipFill>
        <p:spPr>
          <a:xfrm>
            <a:off x="7701338" y="5127288"/>
            <a:ext cx="387093" cy="387093"/>
          </a:xfrm>
          <a:prstGeom prst="rect">
            <a:avLst/>
          </a:prstGeom>
        </p:spPr>
      </p:pic>
      <p:sp>
        <p:nvSpPr>
          <p:cNvPr id="58"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59"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60"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mn-ea"/>
                <a:cs typeface="Poppins Light"/>
              </a:rPr>
              <a:t>DROP THE BIT</a:t>
            </a:r>
            <a:endParaRPr kumimoji="0" lang="en-ID" sz="1050" b="0" i="0" u="none" strike="noStrike" kern="1200" cap="none" spc="0" normalizeH="0" baseline="0">
              <a:solidFill>
                <a:srgbClr val="A6A6A6"/>
              </a:solidFill>
              <a:latin typeface="+mn-ea"/>
              <a:cs typeface="Poppins Light"/>
            </a:endParaRPr>
          </a:p>
        </p:txBody>
      </p:sp>
      <p:sp>
        <p:nvSpPr>
          <p:cNvPr id="61"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7"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01</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1693254" y="4722878"/>
            <a:ext cx="3214341" cy="1200329"/>
          </a:xfrm>
          <a:prstGeom prst="rect">
            <a:avLst/>
          </a:prstGeom>
          <a:noFill/>
        </p:spPr>
        <p:txBody>
          <a:bodyPr wrap="none">
            <a:spAutoFit/>
          </a:bodyPr>
          <a:lstStyle/>
          <a:p>
            <a:pPr lvl="0">
              <a:defRPr/>
            </a:pPr>
            <a:r>
              <a:rPr lang="ko-KR" altLang="en-US" sz="3600" b="1" dirty="0">
                <a:latin typeface="Poppins Black"/>
                <a:cs typeface="Poppins Black"/>
              </a:rPr>
              <a:t>강력 범죄</a:t>
            </a:r>
            <a:endParaRPr lang="en-US" altLang="ko-KR" sz="3600" b="1" dirty="0">
              <a:latin typeface="Poppins Black"/>
              <a:cs typeface="Poppins Black"/>
            </a:endParaRPr>
          </a:p>
          <a:p>
            <a:pPr lvl="0">
              <a:defRPr/>
            </a:pPr>
            <a:r>
              <a:rPr lang="ko-KR" altLang="en-US" sz="3600" b="1" dirty="0">
                <a:latin typeface="Poppins Black"/>
                <a:cs typeface="Poppins Black"/>
              </a:rPr>
              <a:t>예측 데이터 </a:t>
            </a:r>
            <a:r>
              <a:rPr lang="en-US" sz="3600" b="1" dirty="0">
                <a:latin typeface="Poppins Black"/>
                <a:cs typeface="Poppins Black"/>
              </a:rPr>
              <a:t> </a:t>
            </a:r>
            <a:r>
              <a:rPr lang="ko-KR" altLang="en-US" sz="3600" b="1" dirty="0">
                <a:solidFill>
                  <a:schemeClr val="accent4"/>
                </a:solidFill>
                <a:latin typeface="Poppins Black"/>
                <a:cs typeface="Poppins Black"/>
              </a:rPr>
              <a:t>비교</a:t>
            </a:r>
            <a:endParaRPr lang="en-ID" sz="3600" b="1" dirty="0">
              <a:solidFill>
                <a:schemeClr val="accent4"/>
              </a:solidFill>
              <a:latin typeface="Poppins Black"/>
              <a:cs typeface="Poppins Black"/>
            </a:endParaRPr>
          </a:p>
        </p:txBody>
      </p:sp>
      <p:grpSp>
        <p:nvGrpSpPr>
          <p:cNvPr id="58" name="Group 57"/>
          <p:cNvGrpSpPr/>
          <p:nvPr/>
        </p:nvGrpSpPr>
        <p:grpSpPr>
          <a:xfrm>
            <a:off x="3725513" y="4975687"/>
            <a:ext cx="385024" cy="183323"/>
            <a:chOff x="1411986" y="714210"/>
            <a:chExt cx="649759" cy="309372"/>
          </a:xfrm>
          <a:solidFill>
            <a:schemeClr val="accent4"/>
          </a:solidFill>
        </p:grpSpPr>
        <p:sp>
          <p:nvSpPr>
            <p:cNvPr id="59" name="Isosceles Triangle 58"/>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0" name="Isosceles Triangle 59"/>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sp>
        <p:nvSpPr>
          <p:cNvPr id="44" name="TextBox 43"/>
          <p:cNvSpPr txBox="1"/>
          <p:nvPr/>
        </p:nvSpPr>
        <p:spPr>
          <a:xfrm>
            <a:off x="6783915" y="5097951"/>
            <a:ext cx="3998032" cy="596094"/>
          </a:xfrm>
          <a:prstGeom prst="rect">
            <a:avLst/>
          </a:prstGeom>
          <a:noFill/>
        </p:spPr>
        <p:txBody>
          <a:bodyPr wrap="square">
            <a:spAutoFit/>
          </a:bodyPr>
          <a:lstStyle/>
          <a:p>
            <a:pPr>
              <a:lnSpc>
                <a:spcPts val="2000"/>
              </a:lnSpc>
              <a:defRPr/>
            </a:pPr>
            <a:r>
              <a:rPr lang="ko-KR" altLang="en-US" sz="1400" b="0" i="0">
                <a:solidFill>
                  <a:srgbClr val="000000"/>
                </a:solidFill>
                <a:effectLst/>
                <a:latin typeface="+mn-ea"/>
                <a:cs typeface="Roboto"/>
              </a:rPr>
              <a:t>평균 제곱 오차(MSE): 0.0011727070741452386</a:t>
            </a:r>
          </a:p>
          <a:p>
            <a:pPr>
              <a:lnSpc>
                <a:spcPts val="2000"/>
              </a:lnSpc>
              <a:defRPr/>
            </a:pPr>
            <a:r>
              <a:rPr lang="ko-KR" altLang="en-US" sz="1400" b="0" i="0">
                <a:solidFill>
                  <a:srgbClr val="000000"/>
                </a:solidFill>
                <a:effectLst/>
                <a:latin typeface="+mn-ea"/>
                <a:cs typeface="Roboto"/>
              </a:rPr>
              <a:t>평균 절대 오차(MAE): 0.026355776649135455</a:t>
            </a:r>
          </a:p>
        </p:txBody>
      </p:sp>
      <p:sp>
        <p:nvSpPr>
          <p:cNvPr id="50" name="Rectangle 49"/>
          <p:cNvSpPr/>
          <p:nvPr/>
        </p:nvSpPr>
        <p:spPr>
          <a:xfrm>
            <a:off x="6492359" y="5108968"/>
            <a:ext cx="134257" cy="5881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그림 개체 틀 4"/>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791913" y="571451"/>
            <a:ext cx="8621622" cy="3867199"/>
          </a:xfrm>
          <a:prstGeom prst="rect">
            <a:avLst/>
          </a:prstGeom>
        </p:spPr>
      </p:pic>
      <p:sp>
        <p:nvSpPr>
          <p:cNvPr id="62"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3"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4"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dirty="0">
                <a:solidFill>
                  <a:srgbClr val="A6A6A6"/>
                </a:solidFill>
                <a:latin typeface="Pretendard"/>
                <a:cs typeface="Poppins Light"/>
              </a:rPr>
              <a:t>DROP THE BIT</a:t>
            </a:r>
            <a:endParaRPr kumimoji="0" lang="en-ID" sz="1050" b="0" i="0" u="none" strike="noStrike" kern="1200" cap="none" spc="0" normalizeH="0" baseline="0" dirty="0">
              <a:solidFill>
                <a:srgbClr val="A6A6A6"/>
              </a:solidFill>
              <a:latin typeface="Pretendard"/>
              <a:cs typeface="Poppins Light"/>
            </a:endParaRPr>
          </a:p>
        </p:txBody>
      </p:sp>
      <p:sp>
        <p:nvSpPr>
          <p:cNvPr id="65"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16"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01</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noTextEdit="1"/>
          </p:cNvSpPr>
          <p:nvPr>
            <p:ph type="pic" sz="quarter" idx="10"/>
          </p:nvPr>
        </p:nvSpPr>
        <p:spPr>
          <a:xfrm>
            <a:off x="0" y="-1"/>
            <a:ext cx="6633029" cy="6858000"/>
          </a:xfrm>
        </p:spPr>
        <p:txBody>
          <a:bodyPr anchor="ctr"/>
          <a:lstStyle/>
          <a:p>
            <a:pPr algn="ctr">
              <a:defRPr/>
            </a:pPr>
            <a:endParaRPr lang="ko-KR" altLang="en-US"/>
          </a:p>
        </p:txBody>
      </p:sp>
      <p:sp>
        <p:nvSpPr>
          <p:cNvPr id="32" name="Rectangle 31"/>
          <p:cNvSpPr/>
          <p:nvPr/>
        </p:nvSpPr>
        <p:spPr>
          <a:xfrm>
            <a:off x="6636655" y="3505199"/>
            <a:ext cx="569849"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22" name="TextBox 21"/>
          <p:cNvSpPr txBox="1"/>
          <p:nvPr/>
        </p:nvSpPr>
        <p:spPr>
          <a:xfrm>
            <a:off x="7475651" y="1338943"/>
            <a:ext cx="3133252" cy="1200329"/>
          </a:xfrm>
          <a:prstGeom prst="rect">
            <a:avLst/>
          </a:prstGeom>
          <a:noFill/>
        </p:spPr>
        <p:txBody>
          <a:bodyPr wrap="square">
            <a:spAutoFit/>
          </a:bodyPr>
          <a:lstStyle/>
          <a:p>
            <a:pPr lvl="0">
              <a:defRPr/>
            </a:pPr>
            <a:r>
              <a:rPr lang="ko-KR" altLang="en-US" sz="3600" b="1">
                <a:latin typeface="+mn-ea"/>
                <a:cs typeface="Poppins Black"/>
              </a:rPr>
              <a:t>폭력 범죄 발생</a:t>
            </a:r>
            <a:r>
              <a:rPr lang="en-US" altLang="ko-KR" sz="3600" b="1">
                <a:latin typeface="+mn-ea"/>
                <a:cs typeface="Poppins Black"/>
              </a:rPr>
              <a:t> </a:t>
            </a:r>
            <a:r>
              <a:rPr lang="ko-KR" altLang="en-US" sz="3600" b="1">
                <a:solidFill>
                  <a:schemeClr val="accent4"/>
                </a:solidFill>
                <a:latin typeface="+mn-ea"/>
                <a:cs typeface="Poppins Black"/>
              </a:rPr>
              <a:t>예측 </a:t>
            </a:r>
          </a:p>
        </p:txBody>
      </p:sp>
      <p:grpSp>
        <p:nvGrpSpPr>
          <p:cNvPr id="25" name="Group 24"/>
          <p:cNvGrpSpPr/>
          <p:nvPr/>
        </p:nvGrpSpPr>
        <p:grpSpPr>
          <a:xfrm>
            <a:off x="7621962" y="1052342"/>
            <a:ext cx="385024" cy="183323"/>
            <a:chOff x="1411986" y="714210"/>
            <a:chExt cx="649759" cy="309372"/>
          </a:xfrm>
          <a:solidFill>
            <a:schemeClr val="accent4"/>
          </a:solidFill>
        </p:grpSpPr>
        <p:sp>
          <p:nvSpPr>
            <p:cNvPr id="23" name="Isosceles Triangle 22"/>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24" name="Isosceles Triangle 23"/>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grpSp>
      <p:pic>
        <p:nvPicPr>
          <p:cNvPr id="2" name="그림 개체 틀 54"/>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235108" y="1359684"/>
            <a:ext cx="6332597" cy="4414403"/>
          </a:xfrm>
          <a:prstGeom prst="rect">
            <a:avLst/>
          </a:prstGeom>
        </p:spPr>
      </p:pic>
      <p:sp>
        <p:nvSpPr>
          <p:cNvPr id="3" name="TextBox 2"/>
          <p:cNvSpPr txBox="1"/>
          <p:nvPr/>
        </p:nvSpPr>
        <p:spPr>
          <a:xfrm>
            <a:off x="8349829" y="4016046"/>
            <a:ext cx="1510392" cy="369332"/>
          </a:xfrm>
          <a:prstGeom prst="rect">
            <a:avLst/>
          </a:prstGeom>
          <a:noFill/>
        </p:spPr>
        <p:txBody>
          <a:bodyPr wrap="square">
            <a:spAutoFit/>
          </a:bodyPr>
          <a:lstStyle/>
          <a:p>
            <a:pPr lvl="0">
              <a:defRPr/>
            </a:pPr>
            <a:r>
              <a:rPr lang="en-US" altLang="ko-KR" dirty="0">
                <a:latin typeface="+mj-ea"/>
                <a:ea typeface="+mj-ea"/>
                <a:cs typeface="Inter Medium"/>
              </a:rPr>
              <a:t>Train Score</a:t>
            </a:r>
          </a:p>
        </p:txBody>
      </p:sp>
      <p:sp>
        <p:nvSpPr>
          <p:cNvPr id="5" name="TextBox 4"/>
          <p:cNvSpPr txBox="1"/>
          <p:nvPr/>
        </p:nvSpPr>
        <p:spPr>
          <a:xfrm>
            <a:off x="8349829" y="4314097"/>
            <a:ext cx="2687420" cy="322011"/>
          </a:xfrm>
          <a:prstGeom prst="rect">
            <a:avLst/>
          </a:prstGeom>
          <a:noFill/>
        </p:spPr>
        <p:txBody>
          <a:bodyPr wrap="square">
            <a:spAutoFit/>
          </a:bodyPr>
          <a:lstStyle/>
          <a:p>
            <a:pPr>
              <a:lnSpc>
                <a:spcPts val="2000"/>
              </a:lnSpc>
              <a:defRPr/>
            </a:pPr>
            <a:r>
              <a:rPr lang="ko-KR" altLang="ko-KR" sz="1200" dirty="0">
                <a:solidFill>
                  <a:schemeClr val="tx1">
                    <a:lumMod val="75000"/>
                    <a:lumOff val="25000"/>
                  </a:schemeClr>
                </a:solidFill>
                <a:latin typeface="+mn-ea"/>
                <a:cs typeface="Roboto"/>
              </a:rPr>
              <a:t>0.9967720891710374</a:t>
            </a:r>
          </a:p>
        </p:txBody>
      </p:sp>
      <p:sp>
        <p:nvSpPr>
          <p:cNvPr id="6" name="TextBox 5"/>
          <p:cNvSpPr txBox="1"/>
          <p:nvPr/>
        </p:nvSpPr>
        <p:spPr>
          <a:xfrm>
            <a:off x="8349829" y="2859674"/>
            <a:ext cx="1510392" cy="369332"/>
          </a:xfrm>
          <a:prstGeom prst="rect">
            <a:avLst/>
          </a:prstGeom>
          <a:noFill/>
        </p:spPr>
        <p:txBody>
          <a:bodyPr wrap="square">
            <a:spAutoFit/>
          </a:bodyPr>
          <a:lstStyle/>
          <a:p>
            <a:pPr lvl="0">
              <a:defRPr/>
            </a:pPr>
            <a:r>
              <a:rPr lang="en-US" altLang="ko-KR" dirty="0">
                <a:latin typeface="+mj-ea"/>
                <a:ea typeface="+mj-ea"/>
                <a:cs typeface="Inter Medium"/>
              </a:rPr>
              <a:t>Feature</a:t>
            </a:r>
          </a:p>
        </p:txBody>
      </p:sp>
      <p:sp>
        <p:nvSpPr>
          <p:cNvPr id="7" name="TextBox 6"/>
          <p:cNvSpPr txBox="1"/>
          <p:nvPr/>
        </p:nvSpPr>
        <p:spPr>
          <a:xfrm>
            <a:off x="8349830" y="3137407"/>
            <a:ext cx="2960822" cy="573875"/>
          </a:xfrm>
          <a:prstGeom prst="rect">
            <a:avLst/>
          </a:prstGeom>
          <a:noFill/>
        </p:spPr>
        <p:txBody>
          <a:bodyPr wrap="square">
            <a:spAutoFit/>
          </a:bodyPr>
          <a:lstStyle/>
          <a:p>
            <a:pPr>
              <a:lnSpc>
                <a:spcPts val="2000"/>
              </a:lnSpc>
              <a:defRPr/>
            </a:pPr>
            <a:r>
              <a:rPr lang="ko-KR" altLang="ko-KR" sz="1200">
                <a:solidFill>
                  <a:schemeClr val="tx1">
                    <a:lumMod val="75000"/>
                    <a:lumOff val="25000"/>
                  </a:schemeClr>
                </a:solidFill>
                <a:latin typeface="+mn-ea"/>
                <a:cs typeface="Roboto"/>
              </a:rPr>
              <a:t>유흥시설 개수,</a:t>
            </a:r>
            <a:r>
              <a:rPr lang="en-US" altLang="ko-KR" sz="1200">
                <a:solidFill>
                  <a:schemeClr val="tx1">
                    <a:lumMod val="75000"/>
                    <a:lumOff val="25000"/>
                  </a:schemeClr>
                </a:solidFill>
                <a:latin typeface="+mn-ea"/>
                <a:cs typeface="Roboto"/>
              </a:rPr>
              <a:t> </a:t>
            </a:r>
            <a:r>
              <a:rPr lang="ko-KR" altLang="ko-KR" sz="1200">
                <a:solidFill>
                  <a:schemeClr val="tx1">
                    <a:lumMod val="75000"/>
                    <a:lumOff val="25000"/>
                  </a:schemeClr>
                </a:solidFill>
                <a:latin typeface="+mn-ea"/>
                <a:cs typeface="Roboto"/>
              </a:rPr>
              <a:t>편의점 개수,</a:t>
            </a:r>
            <a:r>
              <a:rPr lang="en-US" altLang="ko-KR" sz="1200">
                <a:solidFill>
                  <a:schemeClr val="tx1">
                    <a:lumMod val="75000"/>
                    <a:lumOff val="25000"/>
                  </a:schemeClr>
                </a:solidFill>
                <a:latin typeface="+mn-ea"/>
                <a:cs typeface="Roboto"/>
              </a:rPr>
              <a:t>  </a:t>
            </a:r>
            <a:r>
              <a:rPr lang="ko-KR" altLang="en-US" sz="1200">
                <a:solidFill>
                  <a:schemeClr val="tx1">
                    <a:lumMod val="75000"/>
                    <a:lumOff val="25000"/>
                  </a:schemeClr>
                </a:solidFill>
                <a:latin typeface="+mn-ea"/>
                <a:cs typeface="Roboto"/>
              </a:rPr>
              <a:t>폭력</a:t>
            </a:r>
            <a:r>
              <a:rPr lang="ko-KR" altLang="ko-KR" sz="1200">
                <a:solidFill>
                  <a:schemeClr val="tx1">
                    <a:lumMod val="75000"/>
                    <a:lumOff val="25000"/>
                  </a:schemeClr>
                </a:solidFill>
                <a:latin typeface="+mn-ea"/>
                <a:cs typeface="Roboto"/>
              </a:rPr>
              <a:t>/</a:t>
            </a:r>
            <a:r>
              <a:rPr lang="ko-KR" altLang="en-US" sz="1200">
                <a:solidFill>
                  <a:schemeClr val="tx1">
                    <a:lumMod val="75000"/>
                    <a:lumOff val="25000"/>
                  </a:schemeClr>
                </a:solidFill>
                <a:latin typeface="+mn-ea"/>
                <a:cs typeface="Roboto"/>
              </a:rPr>
              <a:t>검거</a:t>
            </a:r>
            <a:r>
              <a:rPr lang="en-US" altLang="ko-KR" sz="1200">
                <a:solidFill>
                  <a:schemeClr val="tx1">
                    <a:lumMod val="75000"/>
                    <a:lumOff val="25000"/>
                  </a:schemeClr>
                </a:solidFill>
                <a:latin typeface="+mn-ea"/>
                <a:cs typeface="Roboto"/>
              </a:rPr>
              <a:t> </a:t>
            </a:r>
            <a:r>
              <a:rPr lang="ko-KR" altLang="ko-KR" sz="1200">
                <a:solidFill>
                  <a:schemeClr val="tx1">
                    <a:lumMod val="75000"/>
                    <a:lumOff val="25000"/>
                  </a:schemeClr>
                </a:solidFill>
                <a:latin typeface="+mn-ea"/>
                <a:cs typeface="Roboto"/>
              </a:rPr>
              <a:t>, </a:t>
            </a:r>
          </a:p>
          <a:p>
            <a:pPr>
              <a:lnSpc>
                <a:spcPts val="2000"/>
              </a:lnSpc>
              <a:defRPr/>
            </a:pPr>
            <a:r>
              <a:rPr lang="ko-KR" altLang="ko-KR" sz="1200">
                <a:solidFill>
                  <a:schemeClr val="tx1">
                    <a:lumMod val="75000"/>
                    <a:lumOff val="25000"/>
                  </a:schemeClr>
                </a:solidFill>
                <a:latin typeface="+mn-ea"/>
                <a:cs typeface="Roboto"/>
              </a:rPr>
              <a:t>범죄 발생 건수,</a:t>
            </a:r>
            <a:r>
              <a:rPr lang="en-US" altLang="ko-KR" sz="1200">
                <a:solidFill>
                  <a:schemeClr val="tx1">
                    <a:lumMod val="75000"/>
                    <a:lumOff val="25000"/>
                  </a:schemeClr>
                </a:solidFill>
                <a:latin typeface="+mn-ea"/>
                <a:cs typeface="Roboto"/>
              </a:rPr>
              <a:t> </a:t>
            </a:r>
            <a:r>
              <a:rPr lang="ko-KR" altLang="ko-KR" sz="1200">
                <a:solidFill>
                  <a:schemeClr val="tx1">
                    <a:lumMod val="75000"/>
                    <a:lumOff val="25000"/>
                  </a:schemeClr>
                </a:solidFill>
                <a:latin typeface="+mn-ea"/>
                <a:cs typeface="Roboto"/>
              </a:rPr>
              <a:t>인구, </a:t>
            </a:r>
            <a:r>
              <a:rPr lang="en-US" altLang="ko-KR" sz="1200">
                <a:solidFill>
                  <a:schemeClr val="tx1">
                    <a:lumMod val="75000"/>
                    <a:lumOff val="25000"/>
                  </a:schemeClr>
                </a:solidFill>
                <a:latin typeface="+mn-ea"/>
                <a:cs typeface="Roboto"/>
              </a:rPr>
              <a:t> </a:t>
            </a:r>
            <a:r>
              <a:rPr lang="ko-KR" altLang="ko-KR" sz="1200">
                <a:solidFill>
                  <a:schemeClr val="tx1">
                    <a:lumMod val="75000"/>
                    <a:lumOff val="25000"/>
                  </a:schemeClr>
                </a:solidFill>
                <a:latin typeface="+mn-ea"/>
                <a:cs typeface="Roboto"/>
              </a:rPr>
              <a:t>생활인구평균, </a:t>
            </a:r>
            <a:r>
              <a:rPr lang="en-US" altLang="ko-KR" sz="1200">
                <a:solidFill>
                  <a:schemeClr val="tx1">
                    <a:lumMod val="75000"/>
                    <a:lumOff val="25000"/>
                  </a:schemeClr>
                </a:solidFill>
                <a:latin typeface="+mn-ea"/>
                <a:cs typeface="Roboto"/>
              </a:rPr>
              <a:t> </a:t>
            </a:r>
            <a:r>
              <a:rPr lang="ko-KR" altLang="ko-KR" sz="1200">
                <a:solidFill>
                  <a:schemeClr val="tx1">
                    <a:lumMod val="75000"/>
                    <a:lumOff val="25000"/>
                  </a:schemeClr>
                </a:solidFill>
                <a:latin typeface="+mn-ea"/>
                <a:cs typeface="Roboto"/>
              </a:rPr>
              <a:t>인구밀도</a:t>
            </a:r>
          </a:p>
        </p:txBody>
      </p:sp>
      <p:sp>
        <p:nvSpPr>
          <p:cNvPr id="8" name="TextBox 7"/>
          <p:cNvSpPr txBox="1"/>
          <p:nvPr/>
        </p:nvSpPr>
        <p:spPr>
          <a:xfrm>
            <a:off x="8349829" y="5087555"/>
            <a:ext cx="1510392" cy="369332"/>
          </a:xfrm>
          <a:prstGeom prst="rect">
            <a:avLst/>
          </a:prstGeom>
          <a:noFill/>
        </p:spPr>
        <p:txBody>
          <a:bodyPr wrap="square">
            <a:spAutoFit/>
          </a:bodyPr>
          <a:lstStyle/>
          <a:p>
            <a:pPr lvl="0">
              <a:defRPr/>
            </a:pPr>
            <a:r>
              <a:rPr lang="en-US" altLang="ko-KR">
                <a:latin typeface="+mj-ea"/>
                <a:ea typeface="+mj-ea"/>
                <a:cs typeface="Inter Medium"/>
              </a:rPr>
              <a:t>Test Score</a:t>
            </a:r>
          </a:p>
        </p:txBody>
      </p:sp>
      <p:sp>
        <p:nvSpPr>
          <p:cNvPr id="9" name="TextBox 8"/>
          <p:cNvSpPr txBox="1"/>
          <p:nvPr/>
        </p:nvSpPr>
        <p:spPr>
          <a:xfrm>
            <a:off x="8349829" y="5403391"/>
            <a:ext cx="2767484" cy="322011"/>
          </a:xfrm>
          <a:prstGeom prst="rect">
            <a:avLst/>
          </a:prstGeom>
          <a:noFill/>
        </p:spPr>
        <p:txBody>
          <a:bodyPr wrap="square">
            <a:spAutoFit/>
          </a:bodyPr>
          <a:lstStyle/>
          <a:p>
            <a:pPr>
              <a:lnSpc>
                <a:spcPts val="2000"/>
              </a:lnSpc>
              <a:defRPr/>
            </a:pPr>
            <a:r>
              <a:rPr lang="ko-KR" altLang="ko-KR" sz="1200" dirty="0">
                <a:solidFill>
                  <a:schemeClr val="tx1">
                    <a:lumMod val="75000"/>
                    <a:lumOff val="25000"/>
                  </a:schemeClr>
                </a:solidFill>
                <a:latin typeface="+mn-ea"/>
                <a:cs typeface="Roboto"/>
              </a:rPr>
              <a:t>0.9865679521293295</a:t>
            </a:r>
          </a:p>
        </p:txBody>
      </p:sp>
      <p:pic>
        <p:nvPicPr>
          <p:cNvPr id="10" name="그림 9"/>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7670540" y="3018243"/>
            <a:ext cx="501746" cy="501746"/>
          </a:xfrm>
          <a:prstGeom prst="rect">
            <a:avLst/>
          </a:prstGeom>
        </p:spPr>
      </p:pic>
      <p:pic>
        <p:nvPicPr>
          <p:cNvPr id="11" name="그림 10"/>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7668988" y="4074986"/>
            <a:ext cx="439870" cy="439870"/>
          </a:xfrm>
          <a:prstGeom prst="rect">
            <a:avLst/>
          </a:prstGeom>
        </p:spPr>
      </p:pic>
      <p:pic>
        <p:nvPicPr>
          <p:cNvPr id="12" name="그림 11"/>
          <p:cNvPicPr>
            <a:picLocks noChangeAspect="1"/>
          </p:cNvPicPr>
          <p:nvPr/>
        </p:nvPicPr>
        <p:blipFill rotWithShape="1">
          <a:blip r:embed="rId5" cstate="email">
            <a:extLst>
              <a:ext uri="{28A0092B-C50C-407E-A947-70E740481C1C}">
                <a14:useLocalDpi xmlns:a14="http://schemas.microsoft.com/office/drawing/2010/main"/>
              </a:ext>
            </a:extLst>
          </a:blip>
          <a:stretch>
            <a:fillRect/>
          </a:stretch>
        </p:blipFill>
        <p:spPr>
          <a:xfrm>
            <a:off x="7700980" y="5223157"/>
            <a:ext cx="387093" cy="387093"/>
          </a:xfrm>
          <a:prstGeom prst="rect">
            <a:avLst/>
          </a:prstGeom>
        </p:spPr>
      </p:pic>
      <p:sp>
        <p:nvSpPr>
          <p:cNvPr id="58"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59"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60"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mn-ea"/>
                <a:cs typeface="Poppins Light"/>
              </a:rPr>
              <a:t>DROP THE BIT</a:t>
            </a:r>
            <a:endParaRPr kumimoji="0" lang="en-ID" sz="1050" b="0" i="0" u="none" strike="noStrike" kern="1200" cap="none" spc="0" normalizeH="0" baseline="0">
              <a:solidFill>
                <a:srgbClr val="A6A6A6"/>
              </a:solidFill>
              <a:latin typeface="+mn-ea"/>
              <a:cs typeface="Poppins Light"/>
            </a:endParaRPr>
          </a:p>
        </p:txBody>
      </p:sp>
      <p:sp>
        <p:nvSpPr>
          <p:cNvPr id="61"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7"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02</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8D24722B-64D2-A83F-FC3E-0C5AFA4F91D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6092" y="532263"/>
            <a:ext cx="10919816" cy="4333685"/>
          </a:xfrm>
          <a:prstGeom prst="rect">
            <a:avLst/>
          </a:prstGeom>
        </p:spPr>
      </p:pic>
      <p:sp>
        <p:nvSpPr>
          <p:cNvPr id="12" name="TextBox 11">
            <a:extLst>
              <a:ext uri="{FF2B5EF4-FFF2-40B4-BE49-F238E27FC236}">
                <a16:creationId xmlns:a16="http://schemas.microsoft.com/office/drawing/2014/main" id="{4C69075E-8B7E-A0A7-B344-39C5E177F04B}"/>
              </a:ext>
            </a:extLst>
          </p:cNvPr>
          <p:cNvSpPr txBox="1"/>
          <p:nvPr/>
        </p:nvSpPr>
        <p:spPr>
          <a:xfrm>
            <a:off x="7642747" y="5126048"/>
            <a:ext cx="3763036" cy="1323439"/>
          </a:xfrm>
          <a:prstGeom prst="rect">
            <a:avLst/>
          </a:prstGeom>
          <a:noFill/>
        </p:spPr>
        <p:txBody>
          <a:bodyPr wrap="square" rtlCol="0">
            <a:spAutoFit/>
          </a:bodyPr>
          <a:lstStyle/>
          <a:p>
            <a:pPr algn="r"/>
            <a:r>
              <a:rPr lang="ko-KR" altLang="en-US" sz="4000" b="1" dirty="0">
                <a:solidFill>
                  <a:srgbClr val="5A6E8C"/>
                </a:solidFill>
                <a:latin typeface="+mj-lt"/>
                <a:cs typeface="Arial" panose="020B0604020202020204" pitchFamily="34" charset="0"/>
              </a:rPr>
              <a:t>주제 선정</a:t>
            </a:r>
            <a:r>
              <a:rPr lang="ko-KR" altLang="en-US" sz="4000" b="1" dirty="0">
                <a:latin typeface="+mj-lt"/>
                <a:cs typeface="Arial" panose="020B0604020202020204" pitchFamily="34" charset="0"/>
              </a:rPr>
              <a:t>과</a:t>
            </a:r>
            <a:r>
              <a:rPr lang="ko-KR" altLang="en-US" sz="4000" b="1" dirty="0">
                <a:solidFill>
                  <a:srgbClr val="5A6E8C"/>
                </a:solidFill>
                <a:latin typeface="+mj-lt"/>
                <a:cs typeface="Arial" panose="020B0604020202020204" pitchFamily="34" charset="0"/>
              </a:rPr>
              <a:t> </a:t>
            </a:r>
            <a:endParaRPr lang="en-US" altLang="ko-KR" sz="4000" b="1" dirty="0">
              <a:solidFill>
                <a:srgbClr val="5A6E8C"/>
              </a:solidFill>
              <a:latin typeface="+mj-lt"/>
              <a:cs typeface="Arial" panose="020B0604020202020204" pitchFamily="34" charset="0"/>
            </a:endParaRPr>
          </a:p>
          <a:p>
            <a:pPr algn="r"/>
            <a:r>
              <a:rPr lang="ko-KR" altLang="en-US" sz="4000" b="1" dirty="0">
                <a:latin typeface="+mj-lt"/>
                <a:cs typeface="Arial" panose="020B0604020202020204" pitchFamily="34" charset="0"/>
              </a:rPr>
              <a:t>선정 동기</a:t>
            </a:r>
            <a:endParaRPr lang="en-US" sz="4000" b="1" dirty="0">
              <a:latin typeface="+mj-lt"/>
              <a:cs typeface="Arial" panose="020B0604020202020204" pitchFamily="34" charset="0"/>
            </a:endParaRPr>
          </a:p>
        </p:txBody>
      </p:sp>
      <p:sp>
        <p:nvSpPr>
          <p:cNvPr id="14" name="직사각형 13">
            <a:extLst>
              <a:ext uri="{FF2B5EF4-FFF2-40B4-BE49-F238E27FC236}">
                <a16:creationId xmlns:a16="http://schemas.microsoft.com/office/drawing/2014/main" id="{A5573EE5-010A-4F1E-230E-09121F605CE7}"/>
              </a:ext>
            </a:extLst>
          </p:cNvPr>
          <p:cNvSpPr/>
          <p:nvPr/>
        </p:nvSpPr>
        <p:spPr>
          <a:xfrm>
            <a:off x="11405783" y="5254165"/>
            <a:ext cx="76605" cy="1071572"/>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5642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par>
                                <p:cTn id="8" presetID="6" presetClass="emph" presetSubtype="0" accel="52000" decel="48000" autoRev="1" fill="hold" grpId="1" nodeType="withEffect">
                                  <p:stCondLst>
                                    <p:cond delay="0"/>
                                  </p:stCondLst>
                                  <p:childTnLst>
                                    <p:animScale>
                                      <p:cBhvr>
                                        <p:cTn id="9" dur="350" fill="hold"/>
                                        <p:tgtEl>
                                          <p:spTgt spid="1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1686547" y="4725396"/>
            <a:ext cx="3214341" cy="1200329"/>
          </a:xfrm>
          <a:prstGeom prst="rect">
            <a:avLst/>
          </a:prstGeom>
          <a:noFill/>
        </p:spPr>
        <p:txBody>
          <a:bodyPr wrap="none">
            <a:spAutoFit/>
          </a:bodyPr>
          <a:lstStyle/>
          <a:p>
            <a:pPr lvl="0">
              <a:defRPr/>
            </a:pPr>
            <a:r>
              <a:rPr lang="ko-KR" altLang="en-US" sz="3600" b="1" dirty="0">
                <a:latin typeface="Poppins Black"/>
                <a:cs typeface="Poppins Black"/>
              </a:rPr>
              <a:t>폭력 범죄</a:t>
            </a:r>
            <a:endParaRPr lang="en-US" altLang="ko-KR" sz="3600" b="1" dirty="0">
              <a:latin typeface="Poppins Black"/>
              <a:cs typeface="Poppins Black"/>
            </a:endParaRPr>
          </a:p>
          <a:p>
            <a:pPr lvl="0">
              <a:defRPr/>
            </a:pPr>
            <a:r>
              <a:rPr lang="ko-KR" altLang="en-US" sz="3600" b="1" dirty="0">
                <a:latin typeface="Poppins Black"/>
                <a:cs typeface="Poppins Black"/>
              </a:rPr>
              <a:t>예측 데이터 </a:t>
            </a:r>
            <a:r>
              <a:rPr lang="en-US" sz="3600" b="1" dirty="0">
                <a:latin typeface="Poppins Black"/>
                <a:cs typeface="Poppins Black"/>
              </a:rPr>
              <a:t> </a:t>
            </a:r>
            <a:r>
              <a:rPr lang="ko-KR" altLang="en-US" sz="3600" b="1" dirty="0">
                <a:solidFill>
                  <a:schemeClr val="accent4"/>
                </a:solidFill>
                <a:latin typeface="Poppins Black"/>
                <a:cs typeface="Poppins Black"/>
              </a:rPr>
              <a:t>비교</a:t>
            </a:r>
            <a:endParaRPr lang="en-ID" sz="3600" b="1" dirty="0">
              <a:solidFill>
                <a:schemeClr val="accent4"/>
              </a:solidFill>
              <a:latin typeface="Poppins Black"/>
              <a:cs typeface="Poppins Black"/>
            </a:endParaRPr>
          </a:p>
        </p:txBody>
      </p:sp>
      <p:grpSp>
        <p:nvGrpSpPr>
          <p:cNvPr id="58" name="Group 57"/>
          <p:cNvGrpSpPr/>
          <p:nvPr/>
        </p:nvGrpSpPr>
        <p:grpSpPr>
          <a:xfrm>
            <a:off x="3826497" y="4939201"/>
            <a:ext cx="385024" cy="183323"/>
            <a:chOff x="1411986" y="714210"/>
            <a:chExt cx="649759" cy="309372"/>
          </a:xfrm>
          <a:solidFill>
            <a:schemeClr val="accent4"/>
          </a:solidFill>
        </p:grpSpPr>
        <p:sp>
          <p:nvSpPr>
            <p:cNvPr id="59" name="Isosceles Triangle 58"/>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0" name="Isosceles Triangle 59"/>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sp>
        <p:nvSpPr>
          <p:cNvPr id="44" name="TextBox 43"/>
          <p:cNvSpPr txBox="1"/>
          <p:nvPr/>
        </p:nvSpPr>
        <p:spPr>
          <a:xfrm>
            <a:off x="6783915" y="5097951"/>
            <a:ext cx="3998032" cy="596094"/>
          </a:xfrm>
          <a:prstGeom prst="rect">
            <a:avLst/>
          </a:prstGeom>
          <a:noFill/>
        </p:spPr>
        <p:txBody>
          <a:bodyPr wrap="square">
            <a:spAutoFit/>
          </a:bodyPr>
          <a:lstStyle/>
          <a:p>
            <a:pPr>
              <a:lnSpc>
                <a:spcPts val="2000"/>
              </a:lnSpc>
              <a:defRPr/>
            </a:pPr>
            <a:r>
              <a:rPr lang="ko-KR" altLang="en-US" sz="1400" b="0" i="0">
                <a:solidFill>
                  <a:srgbClr val="000000"/>
                </a:solidFill>
                <a:effectLst/>
                <a:latin typeface="+mn-ea"/>
                <a:cs typeface="Roboto"/>
              </a:rPr>
              <a:t>평균 제곱 오차(MSE): 0.0005631896708664877</a:t>
            </a:r>
          </a:p>
          <a:p>
            <a:pPr>
              <a:lnSpc>
                <a:spcPts val="2000"/>
              </a:lnSpc>
              <a:defRPr/>
            </a:pPr>
            <a:r>
              <a:rPr lang="ko-KR" altLang="en-US" sz="1400" b="0" i="0">
                <a:solidFill>
                  <a:srgbClr val="000000"/>
                </a:solidFill>
                <a:effectLst/>
                <a:latin typeface="+mn-ea"/>
                <a:cs typeface="Roboto"/>
              </a:rPr>
              <a:t>평균 절대 오차(MAE): 0.01763439378118108</a:t>
            </a:r>
          </a:p>
        </p:txBody>
      </p:sp>
      <p:sp>
        <p:nvSpPr>
          <p:cNvPr id="50" name="Rectangle 49"/>
          <p:cNvSpPr/>
          <p:nvPr/>
        </p:nvSpPr>
        <p:spPr>
          <a:xfrm>
            <a:off x="6492359" y="5108968"/>
            <a:ext cx="134257" cy="5881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그림 개체 틀 4"/>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811221" y="584200"/>
            <a:ext cx="8680260" cy="3866966"/>
          </a:xfrm>
          <a:prstGeom prst="rect">
            <a:avLst/>
          </a:prstGeom>
        </p:spPr>
      </p:pic>
      <p:sp>
        <p:nvSpPr>
          <p:cNvPr id="62"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3"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4"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65"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15"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02</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noTextEdit="1"/>
          </p:cNvSpPr>
          <p:nvPr>
            <p:ph type="pic" sz="quarter" idx="10"/>
          </p:nvPr>
        </p:nvSpPr>
        <p:spPr>
          <a:xfrm>
            <a:off x="0" y="-1"/>
            <a:ext cx="6633029" cy="6858000"/>
          </a:xfrm>
        </p:spPr>
        <p:txBody>
          <a:bodyPr anchor="ctr"/>
          <a:lstStyle/>
          <a:p>
            <a:pPr algn="ctr">
              <a:defRPr/>
            </a:pPr>
            <a:endParaRPr lang="ko-KR" altLang="en-US"/>
          </a:p>
        </p:txBody>
      </p:sp>
      <p:sp>
        <p:nvSpPr>
          <p:cNvPr id="32" name="Rectangle 31"/>
          <p:cNvSpPr/>
          <p:nvPr/>
        </p:nvSpPr>
        <p:spPr>
          <a:xfrm>
            <a:off x="6636655" y="3505199"/>
            <a:ext cx="569849"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22" name="TextBox 21"/>
          <p:cNvSpPr txBox="1"/>
          <p:nvPr/>
        </p:nvSpPr>
        <p:spPr>
          <a:xfrm>
            <a:off x="7475651" y="1338943"/>
            <a:ext cx="3133252" cy="1200329"/>
          </a:xfrm>
          <a:prstGeom prst="rect">
            <a:avLst/>
          </a:prstGeom>
          <a:noFill/>
        </p:spPr>
        <p:txBody>
          <a:bodyPr wrap="square">
            <a:spAutoFit/>
          </a:bodyPr>
          <a:lstStyle/>
          <a:p>
            <a:pPr lvl="0">
              <a:defRPr/>
            </a:pPr>
            <a:r>
              <a:rPr lang="ko-KR" altLang="en-US" sz="3600" b="1" dirty="0">
                <a:latin typeface="+mn-ea"/>
                <a:cs typeface="Poppins Black"/>
              </a:rPr>
              <a:t>절도 범죄 발생</a:t>
            </a:r>
            <a:r>
              <a:rPr lang="en-US" altLang="ko-KR" sz="3600" b="1" dirty="0">
                <a:latin typeface="+mn-ea"/>
                <a:cs typeface="Poppins Black"/>
              </a:rPr>
              <a:t> </a:t>
            </a:r>
            <a:r>
              <a:rPr lang="ko-KR" altLang="en-US" sz="3600" b="1" dirty="0">
                <a:solidFill>
                  <a:schemeClr val="accent4"/>
                </a:solidFill>
                <a:latin typeface="+mn-ea"/>
                <a:cs typeface="Poppins Black"/>
              </a:rPr>
              <a:t>예측 </a:t>
            </a:r>
          </a:p>
        </p:txBody>
      </p:sp>
      <p:grpSp>
        <p:nvGrpSpPr>
          <p:cNvPr id="25" name="Group 24"/>
          <p:cNvGrpSpPr/>
          <p:nvPr/>
        </p:nvGrpSpPr>
        <p:grpSpPr>
          <a:xfrm>
            <a:off x="7621962" y="1052342"/>
            <a:ext cx="385024" cy="183323"/>
            <a:chOff x="1411986" y="714210"/>
            <a:chExt cx="649759" cy="309372"/>
          </a:xfrm>
          <a:solidFill>
            <a:schemeClr val="accent4"/>
          </a:solidFill>
        </p:grpSpPr>
        <p:sp>
          <p:nvSpPr>
            <p:cNvPr id="23" name="Isosceles Triangle 22"/>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24" name="Isosceles Triangle 23"/>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grpSp>
      <p:pic>
        <p:nvPicPr>
          <p:cNvPr id="2" name="그림 개체 틀 54"/>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73358" y="1185286"/>
            <a:ext cx="6332597" cy="4414403"/>
          </a:xfrm>
          <a:prstGeom prst="rect">
            <a:avLst/>
          </a:prstGeom>
        </p:spPr>
      </p:pic>
      <p:sp>
        <p:nvSpPr>
          <p:cNvPr id="3" name="TextBox 2"/>
          <p:cNvSpPr txBox="1"/>
          <p:nvPr/>
        </p:nvSpPr>
        <p:spPr>
          <a:xfrm>
            <a:off x="8349829" y="4021321"/>
            <a:ext cx="1510392" cy="338554"/>
          </a:xfrm>
          <a:prstGeom prst="rect">
            <a:avLst/>
          </a:prstGeom>
          <a:noFill/>
        </p:spPr>
        <p:txBody>
          <a:bodyPr wrap="square">
            <a:spAutoFit/>
          </a:bodyPr>
          <a:lstStyle/>
          <a:p>
            <a:pPr lvl="0">
              <a:defRPr/>
            </a:pPr>
            <a:r>
              <a:rPr lang="en-US" altLang="ko-KR" sz="1600" dirty="0">
                <a:latin typeface="+mj-ea"/>
                <a:ea typeface="+mj-ea"/>
                <a:cs typeface="Inter Medium"/>
              </a:rPr>
              <a:t>Train Score</a:t>
            </a:r>
          </a:p>
        </p:txBody>
      </p:sp>
      <p:sp>
        <p:nvSpPr>
          <p:cNvPr id="5" name="TextBox 4"/>
          <p:cNvSpPr txBox="1"/>
          <p:nvPr/>
        </p:nvSpPr>
        <p:spPr>
          <a:xfrm>
            <a:off x="8349829" y="4369610"/>
            <a:ext cx="2687420" cy="318933"/>
          </a:xfrm>
          <a:prstGeom prst="rect">
            <a:avLst/>
          </a:prstGeom>
          <a:noFill/>
        </p:spPr>
        <p:txBody>
          <a:bodyPr wrap="square">
            <a:spAutoFit/>
          </a:bodyPr>
          <a:lstStyle/>
          <a:p>
            <a:pPr>
              <a:lnSpc>
                <a:spcPts val="2000"/>
              </a:lnSpc>
              <a:defRPr/>
            </a:pPr>
            <a:r>
              <a:rPr lang="ko-KR" altLang="ko-KR" sz="1200" dirty="0">
                <a:solidFill>
                  <a:schemeClr val="tx1">
                    <a:lumMod val="75000"/>
                    <a:lumOff val="25000"/>
                  </a:schemeClr>
                </a:solidFill>
                <a:latin typeface="+mn-ea"/>
                <a:cs typeface="Roboto"/>
              </a:rPr>
              <a:t>0.9971762736107673</a:t>
            </a:r>
          </a:p>
        </p:txBody>
      </p:sp>
      <p:sp>
        <p:nvSpPr>
          <p:cNvPr id="6" name="TextBox 5"/>
          <p:cNvSpPr txBox="1"/>
          <p:nvPr/>
        </p:nvSpPr>
        <p:spPr>
          <a:xfrm>
            <a:off x="8349829" y="2910555"/>
            <a:ext cx="1510392" cy="338554"/>
          </a:xfrm>
          <a:prstGeom prst="rect">
            <a:avLst/>
          </a:prstGeom>
          <a:noFill/>
        </p:spPr>
        <p:txBody>
          <a:bodyPr wrap="square">
            <a:spAutoFit/>
          </a:bodyPr>
          <a:lstStyle/>
          <a:p>
            <a:pPr lvl="0">
              <a:defRPr/>
            </a:pPr>
            <a:r>
              <a:rPr lang="en-US" altLang="ko-KR" sz="1600" dirty="0">
                <a:latin typeface="+mj-ea"/>
                <a:ea typeface="+mj-ea"/>
                <a:cs typeface="Inter Medium"/>
              </a:rPr>
              <a:t>Feature</a:t>
            </a:r>
          </a:p>
        </p:txBody>
      </p:sp>
      <p:sp>
        <p:nvSpPr>
          <p:cNvPr id="7" name="TextBox 6"/>
          <p:cNvSpPr txBox="1"/>
          <p:nvPr/>
        </p:nvSpPr>
        <p:spPr>
          <a:xfrm>
            <a:off x="8349830" y="3188288"/>
            <a:ext cx="2960822" cy="578492"/>
          </a:xfrm>
          <a:prstGeom prst="rect">
            <a:avLst/>
          </a:prstGeom>
          <a:noFill/>
        </p:spPr>
        <p:txBody>
          <a:bodyPr wrap="square">
            <a:spAutoFit/>
          </a:bodyPr>
          <a:lstStyle/>
          <a:p>
            <a:pPr>
              <a:lnSpc>
                <a:spcPts val="2000"/>
              </a:lnSpc>
              <a:defRPr/>
            </a:pPr>
            <a:r>
              <a:rPr lang="ko-KR" altLang="ko-KR" sz="1200" dirty="0" err="1">
                <a:solidFill>
                  <a:schemeClr val="tx1">
                    <a:lumMod val="75000"/>
                    <a:lumOff val="25000"/>
                  </a:schemeClr>
                </a:solidFill>
                <a:latin typeface="+mn-ea"/>
                <a:cs typeface="Roboto"/>
              </a:rPr>
              <a:t>유흥시설</a:t>
            </a:r>
            <a:r>
              <a:rPr lang="ko-KR" altLang="ko-KR" sz="1200" dirty="0">
                <a:solidFill>
                  <a:schemeClr val="tx1">
                    <a:lumMod val="75000"/>
                    <a:lumOff val="25000"/>
                  </a:schemeClr>
                </a:solidFill>
                <a:latin typeface="+mn-ea"/>
                <a:cs typeface="Roboto"/>
              </a:rPr>
              <a:t> 개수,</a:t>
            </a:r>
            <a:r>
              <a:rPr lang="en-US" altLang="ko-KR" sz="1200" dirty="0">
                <a:solidFill>
                  <a:schemeClr val="tx1">
                    <a:lumMod val="75000"/>
                    <a:lumOff val="25000"/>
                  </a:schemeClr>
                </a:solidFill>
                <a:latin typeface="+mn-ea"/>
                <a:cs typeface="Roboto"/>
              </a:rPr>
              <a:t> </a:t>
            </a:r>
            <a:r>
              <a:rPr lang="ko-KR" altLang="ko-KR" sz="1200" dirty="0">
                <a:solidFill>
                  <a:schemeClr val="tx1">
                    <a:lumMod val="75000"/>
                    <a:lumOff val="25000"/>
                  </a:schemeClr>
                </a:solidFill>
                <a:latin typeface="+mn-ea"/>
                <a:cs typeface="Roboto"/>
              </a:rPr>
              <a:t>편의점 개수,</a:t>
            </a:r>
            <a:r>
              <a:rPr lang="en-US" altLang="ko-KR" sz="1200" dirty="0">
                <a:solidFill>
                  <a:schemeClr val="tx1">
                    <a:lumMod val="75000"/>
                    <a:lumOff val="25000"/>
                  </a:schemeClr>
                </a:solidFill>
                <a:latin typeface="+mn-ea"/>
                <a:cs typeface="Roboto"/>
              </a:rPr>
              <a:t>  </a:t>
            </a:r>
            <a:r>
              <a:rPr lang="ko-KR" altLang="en-US" sz="1200" dirty="0">
                <a:solidFill>
                  <a:schemeClr val="tx1">
                    <a:lumMod val="75000"/>
                    <a:lumOff val="25000"/>
                  </a:schemeClr>
                </a:solidFill>
                <a:latin typeface="+mn-ea"/>
                <a:cs typeface="Roboto"/>
              </a:rPr>
              <a:t>절도</a:t>
            </a:r>
            <a:r>
              <a:rPr lang="ko-KR" altLang="ko-KR" sz="1200" dirty="0">
                <a:solidFill>
                  <a:schemeClr val="tx1">
                    <a:lumMod val="75000"/>
                    <a:lumOff val="25000"/>
                  </a:schemeClr>
                </a:solidFill>
                <a:latin typeface="+mn-ea"/>
                <a:cs typeface="Roboto"/>
              </a:rPr>
              <a:t>/</a:t>
            </a:r>
            <a:r>
              <a:rPr lang="ko-KR" altLang="en-US" sz="1200" dirty="0">
                <a:solidFill>
                  <a:schemeClr val="tx1">
                    <a:lumMod val="75000"/>
                    <a:lumOff val="25000"/>
                  </a:schemeClr>
                </a:solidFill>
                <a:latin typeface="+mn-ea"/>
                <a:cs typeface="Roboto"/>
              </a:rPr>
              <a:t>검거</a:t>
            </a:r>
            <a:r>
              <a:rPr lang="en-US" altLang="ko-KR" sz="1200" dirty="0">
                <a:solidFill>
                  <a:schemeClr val="tx1">
                    <a:lumMod val="75000"/>
                    <a:lumOff val="25000"/>
                  </a:schemeClr>
                </a:solidFill>
                <a:latin typeface="+mn-ea"/>
                <a:cs typeface="Roboto"/>
              </a:rPr>
              <a:t> </a:t>
            </a:r>
            <a:r>
              <a:rPr lang="ko-KR" altLang="ko-KR" sz="1200" dirty="0">
                <a:solidFill>
                  <a:schemeClr val="tx1">
                    <a:lumMod val="75000"/>
                    <a:lumOff val="25000"/>
                  </a:schemeClr>
                </a:solidFill>
                <a:latin typeface="+mn-ea"/>
                <a:cs typeface="Roboto"/>
              </a:rPr>
              <a:t>, </a:t>
            </a:r>
          </a:p>
          <a:p>
            <a:pPr>
              <a:lnSpc>
                <a:spcPts val="2000"/>
              </a:lnSpc>
              <a:defRPr/>
            </a:pPr>
            <a:r>
              <a:rPr lang="ko-KR" altLang="ko-KR" sz="1200" dirty="0">
                <a:solidFill>
                  <a:schemeClr val="tx1">
                    <a:lumMod val="75000"/>
                    <a:lumOff val="25000"/>
                  </a:schemeClr>
                </a:solidFill>
                <a:latin typeface="+mn-ea"/>
                <a:cs typeface="Roboto"/>
              </a:rPr>
              <a:t>범죄 발생 건수,</a:t>
            </a:r>
            <a:r>
              <a:rPr lang="en-US" altLang="ko-KR" sz="1200" dirty="0">
                <a:solidFill>
                  <a:schemeClr val="tx1">
                    <a:lumMod val="75000"/>
                    <a:lumOff val="25000"/>
                  </a:schemeClr>
                </a:solidFill>
                <a:latin typeface="+mn-ea"/>
                <a:cs typeface="Roboto"/>
              </a:rPr>
              <a:t> </a:t>
            </a:r>
            <a:r>
              <a:rPr lang="ko-KR" altLang="ko-KR" sz="1200" dirty="0">
                <a:solidFill>
                  <a:schemeClr val="tx1">
                    <a:lumMod val="75000"/>
                    <a:lumOff val="25000"/>
                  </a:schemeClr>
                </a:solidFill>
                <a:latin typeface="+mn-ea"/>
                <a:cs typeface="Roboto"/>
              </a:rPr>
              <a:t>인구, </a:t>
            </a:r>
            <a:r>
              <a:rPr lang="en-US" altLang="ko-KR" sz="1200" dirty="0">
                <a:solidFill>
                  <a:schemeClr val="tx1">
                    <a:lumMod val="75000"/>
                    <a:lumOff val="25000"/>
                  </a:schemeClr>
                </a:solidFill>
                <a:latin typeface="+mn-ea"/>
                <a:cs typeface="Roboto"/>
              </a:rPr>
              <a:t> </a:t>
            </a:r>
            <a:r>
              <a:rPr lang="ko-KR" altLang="ko-KR" sz="1200" dirty="0">
                <a:solidFill>
                  <a:schemeClr val="tx1">
                    <a:lumMod val="75000"/>
                    <a:lumOff val="25000"/>
                  </a:schemeClr>
                </a:solidFill>
                <a:latin typeface="+mn-ea"/>
                <a:cs typeface="Roboto"/>
              </a:rPr>
              <a:t>생활인구평균, </a:t>
            </a:r>
            <a:r>
              <a:rPr lang="en-US" altLang="ko-KR" sz="1200" dirty="0">
                <a:solidFill>
                  <a:schemeClr val="tx1">
                    <a:lumMod val="75000"/>
                    <a:lumOff val="25000"/>
                  </a:schemeClr>
                </a:solidFill>
                <a:latin typeface="+mn-ea"/>
                <a:cs typeface="Roboto"/>
              </a:rPr>
              <a:t> </a:t>
            </a:r>
            <a:r>
              <a:rPr lang="ko-KR" altLang="ko-KR" sz="1200" dirty="0">
                <a:solidFill>
                  <a:schemeClr val="tx1">
                    <a:lumMod val="75000"/>
                    <a:lumOff val="25000"/>
                  </a:schemeClr>
                </a:solidFill>
                <a:latin typeface="+mn-ea"/>
                <a:cs typeface="Roboto"/>
              </a:rPr>
              <a:t>인구밀도</a:t>
            </a:r>
          </a:p>
        </p:txBody>
      </p:sp>
      <p:sp>
        <p:nvSpPr>
          <p:cNvPr id="8" name="TextBox 7"/>
          <p:cNvSpPr txBox="1"/>
          <p:nvPr/>
        </p:nvSpPr>
        <p:spPr>
          <a:xfrm>
            <a:off x="8349829" y="5138436"/>
            <a:ext cx="1510392" cy="338554"/>
          </a:xfrm>
          <a:prstGeom prst="rect">
            <a:avLst/>
          </a:prstGeom>
          <a:noFill/>
        </p:spPr>
        <p:txBody>
          <a:bodyPr wrap="square">
            <a:spAutoFit/>
          </a:bodyPr>
          <a:lstStyle/>
          <a:p>
            <a:pPr lvl="0">
              <a:defRPr/>
            </a:pPr>
            <a:r>
              <a:rPr lang="en-US" altLang="ko-KR" sz="1600" dirty="0">
                <a:latin typeface="+mj-ea"/>
                <a:ea typeface="+mj-ea"/>
                <a:cs typeface="Inter Medium"/>
              </a:rPr>
              <a:t>Test Score</a:t>
            </a:r>
          </a:p>
        </p:txBody>
      </p:sp>
      <p:sp>
        <p:nvSpPr>
          <p:cNvPr id="9" name="TextBox 8"/>
          <p:cNvSpPr txBox="1"/>
          <p:nvPr/>
        </p:nvSpPr>
        <p:spPr>
          <a:xfrm>
            <a:off x="8349830" y="5486725"/>
            <a:ext cx="2767484" cy="318933"/>
          </a:xfrm>
          <a:prstGeom prst="rect">
            <a:avLst/>
          </a:prstGeom>
          <a:noFill/>
        </p:spPr>
        <p:txBody>
          <a:bodyPr wrap="square">
            <a:spAutoFit/>
          </a:bodyPr>
          <a:lstStyle/>
          <a:p>
            <a:pPr>
              <a:lnSpc>
                <a:spcPts val="2000"/>
              </a:lnSpc>
              <a:defRPr/>
            </a:pPr>
            <a:r>
              <a:rPr lang="ko-KR" altLang="ko-KR" sz="1200" dirty="0">
                <a:solidFill>
                  <a:schemeClr val="tx1">
                    <a:lumMod val="75000"/>
                    <a:lumOff val="25000"/>
                  </a:schemeClr>
                </a:solidFill>
                <a:latin typeface="+mn-ea"/>
                <a:cs typeface="Roboto"/>
              </a:rPr>
              <a:t>0.9757824725174097</a:t>
            </a:r>
          </a:p>
        </p:txBody>
      </p:sp>
      <p:pic>
        <p:nvPicPr>
          <p:cNvPr id="10" name="그림 9"/>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7621962" y="3086235"/>
            <a:ext cx="501746" cy="501746"/>
          </a:xfrm>
          <a:prstGeom prst="rect">
            <a:avLst/>
          </a:prstGeom>
        </p:spPr>
      </p:pic>
      <p:pic>
        <p:nvPicPr>
          <p:cNvPr id="11" name="그림 10"/>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7683838" y="4134944"/>
            <a:ext cx="439870" cy="439870"/>
          </a:xfrm>
          <a:prstGeom prst="rect">
            <a:avLst/>
          </a:prstGeom>
        </p:spPr>
      </p:pic>
      <p:pic>
        <p:nvPicPr>
          <p:cNvPr id="12" name="그림 11"/>
          <p:cNvPicPr>
            <a:picLocks noChangeAspect="1"/>
          </p:cNvPicPr>
          <p:nvPr/>
        </p:nvPicPr>
        <p:blipFill rotWithShape="1">
          <a:blip r:embed="rId5" cstate="email">
            <a:extLst>
              <a:ext uri="{28A0092B-C50C-407E-A947-70E740481C1C}">
                <a14:useLocalDpi xmlns:a14="http://schemas.microsoft.com/office/drawing/2010/main"/>
              </a:ext>
            </a:extLst>
          </a:blip>
          <a:stretch>
            <a:fillRect/>
          </a:stretch>
        </p:blipFill>
        <p:spPr>
          <a:xfrm>
            <a:off x="7767878" y="5293281"/>
            <a:ext cx="387093" cy="387093"/>
          </a:xfrm>
          <a:prstGeom prst="rect">
            <a:avLst/>
          </a:prstGeom>
        </p:spPr>
      </p:pic>
      <p:sp>
        <p:nvSpPr>
          <p:cNvPr id="58"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59"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60"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mn-ea"/>
                <a:cs typeface="Poppins Light"/>
              </a:rPr>
              <a:t>DROP THE BIT</a:t>
            </a:r>
            <a:endParaRPr kumimoji="0" lang="en-ID" sz="1050" b="0" i="0" u="none" strike="noStrike" kern="1200" cap="none" spc="0" normalizeH="0" baseline="0">
              <a:solidFill>
                <a:srgbClr val="A6A6A6"/>
              </a:solidFill>
              <a:latin typeface="+mn-ea"/>
              <a:cs typeface="Poppins Light"/>
            </a:endParaRPr>
          </a:p>
        </p:txBody>
      </p:sp>
      <p:sp>
        <p:nvSpPr>
          <p:cNvPr id="61"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6"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03</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7171265" y="5119557"/>
            <a:ext cx="3998032" cy="596094"/>
          </a:xfrm>
          <a:prstGeom prst="rect">
            <a:avLst/>
          </a:prstGeom>
          <a:noFill/>
        </p:spPr>
        <p:txBody>
          <a:bodyPr wrap="square">
            <a:spAutoFit/>
          </a:bodyPr>
          <a:lstStyle/>
          <a:p>
            <a:pPr>
              <a:lnSpc>
                <a:spcPts val="2000"/>
              </a:lnSpc>
              <a:defRPr/>
            </a:pPr>
            <a:r>
              <a:rPr lang="ko-KR" altLang="en-US" sz="1400" b="0" i="0" dirty="0">
                <a:solidFill>
                  <a:srgbClr val="000000"/>
                </a:solidFill>
                <a:effectLst/>
                <a:latin typeface="+mn-ea"/>
                <a:cs typeface="Roboto"/>
              </a:rPr>
              <a:t>평균 제곱 오차(MSE): 0.000670265134215902</a:t>
            </a:r>
          </a:p>
          <a:p>
            <a:pPr>
              <a:lnSpc>
                <a:spcPts val="2000"/>
              </a:lnSpc>
              <a:defRPr/>
            </a:pPr>
            <a:r>
              <a:rPr lang="ko-KR" altLang="en-US" sz="1400" b="0" i="0" dirty="0">
                <a:solidFill>
                  <a:srgbClr val="000000"/>
                </a:solidFill>
                <a:effectLst/>
                <a:latin typeface="+mn-ea"/>
                <a:cs typeface="Roboto"/>
              </a:rPr>
              <a:t>평균 절대 오차(MAE): 0.018633870967741946</a:t>
            </a:r>
          </a:p>
        </p:txBody>
      </p:sp>
      <p:sp>
        <p:nvSpPr>
          <p:cNvPr id="50" name="Rectangle 49"/>
          <p:cNvSpPr/>
          <p:nvPr/>
        </p:nvSpPr>
        <p:spPr>
          <a:xfrm>
            <a:off x="6879709" y="5130574"/>
            <a:ext cx="134257" cy="5881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그림 개체 틀 4"/>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788410" y="556696"/>
            <a:ext cx="8631939" cy="3871828"/>
          </a:xfrm>
          <a:prstGeom prst="rect">
            <a:avLst/>
          </a:prstGeom>
        </p:spPr>
      </p:pic>
      <p:sp>
        <p:nvSpPr>
          <p:cNvPr id="62"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3"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4"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65"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15"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03</a:t>
            </a:r>
          </a:p>
        </p:txBody>
      </p:sp>
      <p:sp>
        <p:nvSpPr>
          <p:cNvPr id="2" name="TextBox 1">
            <a:extLst>
              <a:ext uri="{FF2B5EF4-FFF2-40B4-BE49-F238E27FC236}">
                <a16:creationId xmlns:a16="http://schemas.microsoft.com/office/drawing/2014/main" id="{D4E24884-E4C6-6A08-BFEA-AAAD3C7287D9}"/>
              </a:ext>
            </a:extLst>
          </p:cNvPr>
          <p:cNvSpPr txBox="1"/>
          <p:nvPr/>
        </p:nvSpPr>
        <p:spPr>
          <a:xfrm>
            <a:off x="1648188" y="4720994"/>
            <a:ext cx="3214341" cy="1200329"/>
          </a:xfrm>
          <a:prstGeom prst="rect">
            <a:avLst/>
          </a:prstGeom>
          <a:noFill/>
        </p:spPr>
        <p:txBody>
          <a:bodyPr wrap="none">
            <a:spAutoFit/>
          </a:bodyPr>
          <a:lstStyle/>
          <a:p>
            <a:pPr lvl="0">
              <a:defRPr/>
            </a:pPr>
            <a:r>
              <a:rPr lang="ko-KR" altLang="en-US" sz="3600" b="1" dirty="0">
                <a:latin typeface="Poppins Black"/>
                <a:cs typeface="Poppins Black"/>
              </a:rPr>
              <a:t>절도 </a:t>
            </a:r>
            <a:r>
              <a:rPr lang="en-US" altLang="ko-KR" sz="3600" b="1" dirty="0">
                <a:latin typeface="Poppins Black"/>
                <a:cs typeface="Poppins Black"/>
              </a:rPr>
              <a:t/>
            </a:r>
            <a:br>
              <a:rPr lang="en-US" altLang="ko-KR" sz="3600" b="1" dirty="0">
                <a:latin typeface="Poppins Black"/>
                <a:cs typeface="Poppins Black"/>
              </a:rPr>
            </a:br>
            <a:r>
              <a:rPr lang="ko-KR" altLang="en-US" sz="3600" b="1" dirty="0">
                <a:latin typeface="Poppins Black"/>
                <a:cs typeface="Poppins Black"/>
              </a:rPr>
              <a:t>예측 데이터 </a:t>
            </a:r>
            <a:r>
              <a:rPr lang="en-US" sz="3600" b="1" dirty="0">
                <a:latin typeface="Poppins Black"/>
                <a:cs typeface="Poppins Black"/>
              </a:rPr>
              <a:t> </a:t>
            </a:r>
            <a:r>
              <a:rPr lang="ko-KR" altLang="en-US" sz="3600" b="1" dirty="0">
                <a:solidFill>
                  <a:schemeClr val="accent4"/>
                </a:solidFill>
                <a:latin typeface="Poppins Black"/>
                <a:cs typeface="Poppins Black"/>
              </a:rPr>
              <a:t>비교</a:t>
            </a:r>
            <a:endParaRPr lang="en-ID" sz="3600" b="1" dirty="0">
              <a:solidFill>
                <a:schemeClr val="accent4"/>
              </a:solidFill>
              <a:latin typeface="Poppins Black"/>
              <a:cs typeface="Poppins Black"/>
            </a:endParaRPr>
          </a:p>
        </p:txBody>
      </p:sp>
      <p:grpSp>
        <p:nvGrpSpPr>
          <p:cNvPr id="3" name="Group 57">
            <a:extLst>
              <a:ext uri="{FF2B5EF4-FFF2-40B4-BE49-F238E27FC236}">
                <a16:creationId xmlns:a16="http://schemas.microsoft.com/office/drawing/2014/main" id="{E0C149D0-BE65-89AD-9B3F-24C98CF08FF2}"/>
              </a:ext>
            </a:extLst>
          </p:cNvPr>
          <p:cNvGrpSpPr/>
          <p:nvPr/>
        </p:nvGrpSpPr>
        <p:grpSpPr>
          <a:xfrm>
            <a:off x="2766047" y="4962314"/>
            <a:ext cx="385024" cy="183323"/>
            <a:chOff x="1411986" y="714210"/>
            <a:chExt cx="649759" cy="309372"/>
          </a:xfrm>
          <a:solidFill>
            <a:schemeClr val="accent4"/>
          </a:solidFill>
        </p:grpSpPr>
        <p:sp>
          <p:nvSpPr>
            <p:cNvPr id="4" name="Isosceles Triangle 58">
              <a:extLst>
                <a:ext uri="{FF2B5EF4-FFF2-40B4-BE49-F238E27FC236}">
                  <a16:creationId xmlns:a16="http://schemas.microsoft.com/office/drawing/2014/main" id="{FDF28904-F106-7C6A-D822-7BFB1DA9B0B2}"/>
                </a:ext>
              </a:extLst>
            </p:cNvPr>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 name="Isosceles Triangle 59">
              <a:extLst>
                <a:ext uri="{FF2B5EF4-FFF2-40B4-BE49-F238E27FC236}">
                  <a16:creationId xmlns:a16="http://schemas.microsoft.com/office/drawing/2014/main" id="{5B372A7C-0743-0EC9-AA08-7E03D93DA0A3}"/>
                </a:ext>
              </a:extLst>
            </p:cNvPr>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noTextEdit="1"/>
          </p:cNvSpPr>
          <p:nvPr>
            <p:ph type="pic" sz="quarter" idx="10"/>
          </p:nvPr>
        </p:nvSpPr>
        <p:spPr>
          <a:xfrm>
            <a:off x="0" y="-1"/>
            <a:ext cx="6633029" cy="6858000"/>
          </a:xfrm>
        </p:spPr>
        <p:txBody>
          <a:bodyPr anchor="ctr"/>
          <a:lstStyle/>
          <a:p>
            <a:pPr algn="ctr">
              <a:defRPr/>
            </a:pPr>
            <a:endParaRPr lang="ko-KR" altLang="en-US"/>
          </a:p>
        </p:txBody>
      </p:sp>
      <p:sp>
        <p:nvSpPr>
          <p:cNvPr id="32" name="Rectangle 31"/>
          <p:cNvSpPr/>
          <p:nvPr/>
        </p:nvSpPr>
        <p:spPr>
          <a:xfrm>
            <a:off x="6636655" y="3505199"/>
            <a:ext cx="569849"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22" name="TextBox 21"/>
          <p:cNvSpPr txBox="1"/>
          <p:nvPr/>
        </p:nvSpPr>
        <p:spPr>
          <a:xfrm>
            <a:off x="7475650" y="1338943"/>
            <a:ext cx="3133253" cy="640352"/>
          </a:xfrm>
          <a:prstGeom prst="rect">
            <a:avLst/>
          </a:prstGeom>
          <a:noFill/>
        </p:spPr>
        <p:txBody>
          <a:bodyPr wrap="square">
            <a:spAutoFit/>
          </a:bodyPr>
          <a:lstStyle/>
          <a:p>
            <a:pPr lvl="0">
              <a:defRPr/>
            </a:pPr>
            <a:r>
              <a:rPr lang="ko-KR" altLang="en-US" sz="3600" b="1">
                <a:latin typeface="+mn-ea"/>
                <a:cs typeface="Poppins Black"/>
              </a:rPr>
              <a:t>범죄율</a:t>
            </a:r>
            <a:r>
              <a:rPr lang="en-US" altLang="ko-KR" sz="3600" b="1">
                <a:latin typeface="+mn-ea"/>
                <a:cs typeface="Poppins Black"/>
              </a:rPr>
              <a:t> </a:t>
            </a:r>
            <a:r>
              <a:rPr lang="ko-KR" altLang="en-US" sz="3600" b="1">
                <a:solidFill>
                  <a:schemeClr val="accent4"/>
                </a:solidFill>
                <a:latin typeface="+mn-ea"/>
                <a:cs typeface="Poppins Black"/>
              </a:rPr>
              <a:t>예측 </a:t>
            </a:r>
          </a:p>
        </p:txBody>
      </p:sp>
      <p:grpSp>
        <p:nvGrpSpPr>
          <p:cNvPr id="25" name="Group 24"/>
          <p:cNvGrpSpPr/>
          <p:nvPr/>
        </p:nvGrpSpPr>
        <p:grpSpPr>
          <a:xfrm>
            <a:off x="7621962" y="1052342"/>
            <a:ext cx="385024" cy="183323"/>
            <a:chOff x="1411986" y="714210"/>
            <a:chExt cx="649759" cy="309372"/>
          </a:xfrm>
          <a:solidFill>
            <a:schemeClr val="accent4"/>
          </a:solidFill>
        </p:grpSpPr>
        <p:sp>
          <p:nvSpPr>
            <p:cNvPr id="23" name="Isosceles Triangle 22"/>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24" name="Isosceles Triangle 23"/>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grpSp>
      <p:pic>
        <p:nvPicPr>
          <p:cNvPr id="2" name="그림 개체 틀 54"/>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235108" y="1359684"/>
            <a:ext cx="6332597" cy="4414403"/>
          </a:xfrm>
          <a:prstGeom prst="rect">
            <a:avLst/>
          </a:prstGeom>
        </p:spPr>
      </p:pic>
      <p:sp>
        <p:nvSpPr>
          <p:cNvPr id="3" name="TextBox 2"/>
          <p:cNvSpPr txBox="1"/>
          <p:nvPr/>
        </p:nvSpPr>
        <p:spPr>
          <a:xfrm>
            <a:off x="8349829" y="3799612"/>
            <a:ext cx="1510392" cy="369332"/>
          </a:xfrm>
          <a:prstGeom prst="rect">
            <a:avLst/>
          </a:prstGeom>
          <a:noFill/>
        </p:spPr>
        <p:txBody>
          <a:bodyPr wrap="square">
            <a:spAutoFit/>
          </a:bodyPr>
          <a:lstStyle/>
          <a:p>
            <a:pPr lvl="0">
              <a:defRPr/>
            </a:pPr>
            <a:r>
              <a:rPr lang="en-US" altLang="ko-KR">
                <a:latin typeface="+mj-ea"/>
                <a:ea typeface="+mj-ea"/>
                <a:cs typeface="Inter Medium"/>
              </a:rPr>
              <a:t>Train Score</a:t>
            </a:r>
          </a:p>
        </p:txBody>
      </p:sp>
      <p:sp>
        <p:nvSpPr>
          <p:cNvPr id="5" name="TextBox 4"/>
          <p:cNvSpPr txBox="1"/>
          <p:nvPr/>
        </p:nvSpPr>
        <p:spPr>
          <a:xfrm>
            <a:off x="8349829" y="4147901"/>
            <a:ext cx="3255304" cy="322011"/>
          </a:xfrm>
          <a:prstGeom prst="rect">
            <a:avLst/>
          </a:prstGeom>
          <a:noFill/>
        </p:spPr>
        <p:txBody>
          <a:bodyPr wrap="square">
            <a:spAutoFit/>
          </a:bodyPr>
          <a:lstStyle/>
          <a:p>
            <a:pPr>
              <a:lnSpc>
                <a:spcPts val="2000"/>
              </a:lnSpc>
              <a:defRPr/>
            </a:pPr>
            <a:r>
              <a:rPr lang="ko-KR" altLang="ko-KR" sz="1200" dirty="0">
                <a:solidFill>
                  <a:schemeClr val="tx1">
                    <a:lumMod val="75000"/>
                    <a:lumOff val="25000"/>
                  </a:schemeClr>
                </a:solidFill>
                <a:latin typeface="+mn-ea"/>
                <a:cs typeface="Roboto"/>
              </a:rPr>
              <a:t>0.9521804741276004</a:t>
            </a:r>
          </a:p>
        </p:txBody>
      </p:sp>
      <p:sp>
        <p:nvSpPr>
          <p:cNvPr id="6" name="TextBox 5"/>
          <p:cNvSpPr txBox="1"/>
          <p:nvPr/>
        </p:nvSpPr>
        <p:spPr>
          <a:xfrm>
            <a:off x="8349829" y="2521372"/>
            <a:ext cx="1510392" cy="369332"/>
          </a:xfrm>
          <a:prstGeom prst="rect">
            <a:avLst/>
          </a:prstGeom>
          <a:noFill/>
        </p:spPr>
        <p:txBody>
          <a:bodyPr wrap="square">
            <a:spAutoFit/>
          </a:bodyPr>
          <a:lstStyle/>
          <a:p>
            <a:pPr lvl="0">
              <a:defRPr/>
            </a:pPr>
            <a:r>
              <a:rPr lang="en-US" altLang="ko-KR" dirty="0">
                <a:latin typeface="+mj-ea"/>
                <a:ea typeface="+mj-ea"/>
                <a:cs typeface="Inter Medium"/>
              </a:rPr>
              <a:t>Feature</a:t>
            </a:r>
          </a:p>
        </p:txBody>
      </p:sp>
      <p:sp>
        <p:nvSpPr>
          <p:cNvPr id="7" name="TextBox 6"/>
          <p:cNvSpPr txBox="1"/>
          <p:nvPr/>
        </p:nvSpPr>
        <p:spPr>
          <a:xfrm>
            <a:off x="8349830" y="2799105"/>
            <a:ext cx="3655704" cy="834972"/>
          </a:xfrm>
          <a:prstGeom prst="rect">
            <a:avLst/>
          </a:prstGeom>
          <a:noFill/>
        </p:spPr>
        <p:txBody>
          <a:bodyPr wrap="square">
            <a:spAutoFit/>
          </a:bodyPr>
          <a:lstStyle/>
          <a:p>
            <a:pPr>
              <a:lnSpc>
                <a:spcPts val="2000"/>
              </a:lnSpc>
              <a:defRPr/>
            </a:pPr>
            <a:r>
              <a:rPr lang="ko-KR" altLang="ko-KR" sz="1200" dirty="0">
                <a:solidFill>
                  <a:schemeClr val="tx1">
                    <a:lumMod val="75000"/>
                    <a:lumOff val="25000"/>
                  </a:schemeClr>
                </a:solidFill>
                <a:latin typeface="+mn-ea"/>
                <a:cs typeface="Roboto"/>
              </a:rPr>
              <a:t>유흥시설 개수, 편의점 개수, 범죄 발생 건수, 인구, 생활인구평균,</a:t>
            </a:r>
            <a:r>
              <a:rPr lang="ko-KR" altLang="en-US" sz="1200" dirty="0">
                <a:solidFill>
                  <a:schemeClr val="tx1">
                    <a:lumMod val="75000"/>
                    <a:lumOff val="25000"/>
                  </a:schemeClr>
                </a:solidFill>
                <a:latin typeface="+mn-ea"/>
                <a:cs typeface="Roboto"/>
              </a:rPr>
              <a:t> </a:t>
            </a:r>
            <a:r>
              <a:rPr lang="ko-KR" altLang="ko-KR" sz="1200" dirty="0">
                <a:solidFill>
                  <a:schemeClr val="tx1">
                    <a:lumMod val="75000"/>
                    <a:lumOff val="25000"/>
                  </a:schemeClr>
                </a:solidFill>
                <a:latin typeface="+mn-ea"/>
                <a:cs typeface="Roboto"/>
              </a:rPr>
              <a:t>인구밀도,</a:t>
            </a:r>
            <a:r>
              <a:rPr lang="ko-KR" altLang="en-US" sz="1200" dirty="0">
                <a:solidFill>
                  <a:schemeClr val="tx1">
                    <a:lumMod val="75000"/>
                    <a:lumOff val="25000"/>
                  </a:schemeClr>
                </a:solidFill>
                <a:latin typeface="+mn-ea"/>
                <a:cs typeface="Roboto"/>
              </a:rPr>
              <a:t> </a:t>
            </a:r>
            <a:r>
              <a:rPr lang="ko-KR" altLang="ko-KR" sz="1200" dirty="0">
                <a:solidFill>
                  <a:schemeClr val="tx1">
                    <a:lumMod val="75000"/>
                    <a:lumOff val="25000"/>
                  </a:schemeClr>
                </a:solidFill>
                <a:latin typeface="+mn-ea"/>
                <a:cs typeface="Roboto"/>
              </a:rPr>
              <a:t>강력 범죄/발생, 절도/발생, 폭력/발생, 강력 범죄/검거, 절도/검거, 폭력/검거</a:t>
            </a:r>
          </a:p>
        </p:txBody>
      </p:sp>
      <p:sp>
        <p:nvSpPr>
          <p:cNvPr id="8" name="TextBox 7"/>
          <p:cNvSpPr txBox="1"/>
          <p:nvPr/>
        </p:nvSpPr>
        <p:spPr>
          <a:xfrm>
            <a:off x="8349829" y="4749253"/>
            <a:ext cx="1510392" cy="369332"/>
          </a:xfrm>
          <a:prstGeom prst="rect">
            <a:avLst/>
          </a:prstGeom>
          <a:noFill/>
        </p:spPr>
        <p:txBody>
          <a:bodyPr wrap="square">
            <a:spAutoFit/>
          </a:bodyPr>
          <a:lstStyle/>
          <a:p>
            <a:pPr lvl="0">
              <a:defRPr/>
            </a:pPr>
            <a:r>
              <a:rPr lang="en-US" altLang="ko-KR">
                <a:latin typeface="+mj-ea"/>
                <a:ea typeface="+mj-ea"/>
                <a:cs typeface="Inter Medium"/>
              </a:rPr>
              <a:t>Test Score</a:t>
            </a:r>
          </a:p>
        </p:txBody>
      </p:sp>
      <p:sp>
        <p:nvSpPr>
          <p:cNvPr id="9" name="TextBox 8"/>
          <p:cNvSpPr txBox="1"/>
          <p:nvPr/>
        </p:nvSpPr>
        <p:spPr>
          <a:xfrm>
            <a:off x="8349830" y="5097542"/>
            <a:ext cx="3352286" cy="322011"/>
          </a:xfrm>
          <a:prstGeom prst="rect">
            <a:avLst/>
          </a:prstGeom>
          <a:noFill/>
        </p:spPr>
        <p:txBody>
          <a:bodyPr wrap="square">
            <a:spAutoFit/>
          </a:bodyPr>
          <a:lstStyle/>
          <a:p>
            <a:pPr>
              <a:lnSpc>
                <a:spcPts val="2000"/>
              </a:lnSpc>
              <a:defRPr/>
            </a:pPr>
            <a:r>
              <a:rPr lang="ko-KR" altLang="ko-KR" sz="1200">
                <a:solidFill>
                  <a:schemeClr val="tx1">
                    <a:lumMod val="75000"/>
                    <a:lumOff val="25000"/>
                  </a:schemeClr>
                </a:solidFill>
                <a:latin typeface="+mn-ea"/>
                <a:cs typeface="Roboto"/>
              </a:rPr>
              <a:t>0.836126751062779</a:t>
            </a:r>
          </a:p>
        </p:txBody>
      </p:sp>
      <p:pic>
        <p:nvPicPr>
          <p:cNvPr id="10" name="그림 9"/>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7636017" y="2812725"/>
            <a:ext cx="501746" cy="501746"/>
          </a:xfrm>
          <a:prstGeom prst="rect">
            <a:avLst/>
          </a:prstGeom>
        </p:spPr>
      </p:pic>
      <p:pic>
        <p:nvPicPr>
          <p:cNvPr id="11" name="그림 10"/>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7670540" y="3806878"/>
            <a:ext cx="439870" cy="439870"/>
          </a:xfrm>
          <a:prstGeom prst="rect">
            <a:avLst/>
          </a:prstGeom>
        </p:spPr>
      </p:pic>
      <p:pic>
        <p:nvPicPr>
          <p:cNvPr id="12" name="그림 11"/>
          <p:cNvPicPr>
            <a:picLocks noChangeAspect="1"/>
          </p:cNvPicPr>
          <p:nvPr/>
        </p:nvPicPr>
        <p:blipFill rotWithShape="1">
          <a:blip r:embed="rId5" cstate="email">
            <a:extLst>
              <a:ext uri="{28A0092B-C50C-407E-A947-70E740481C1C}">
                <a14:useLocalDpi xmlns:a14="http://schemas.microsoft.com/office/drawing/2010/main"/>
              </a:ext>
            </a:extLst>
          </a:blip>
          <a:stretch>
            <a:fillRect/>
          </a:stretch>
        </p:blipFill>
        <p:spPr>
          <a:xfrm>
            <a:off x="7776354" y="4903995"/>
            <a:ext cx="387093" cy="387093"/>
          </a:xfrm>
          <a:prstGeom prst="rect">
            <a:avLst/>
          </a:prstGeom>
        </p:spPr>
      </p:pic>
      <p:sp>
        <p:nvSpPr>
          <p:cNvPr id="58"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59"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60"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mn-ea"/>
                <a:cs typeface="Poppins Light"/>
              </a:rPr>
              <a:t>DROP THE BIT</a:t>
            </a:r>
            <a:endParaRPr kumimoji="0" lang="en-ID" sz="1050" b="0" i="0" u="none" strike="noStrike" kern="1200" cap="none" spc="0" normalizeH="0" baseline="0">
              <a:solidFill>
                <a:srgbClr val="A6A6A6"/>
              </a:solidFill>
              <a:latin typeface="+mn-ea"/>
              <a:cs typeface="Poppins Light"/>
            </a:endParaRPr>
          </a:p>
        </p:txBody>
      </p:sp>
      <p:sp>
        <p:nvSpPr>
          <p:cNvPr id="61"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6"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04</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1648188" y="4653028"/>
            <a:ext cx="3214341" cy="1200329"/>
          </a:xfrm>
          <a:prstGeom prst="rect">
            <a:avLst/>
          </a:prstGeom>
          <a:noFill/>
        </p:spPr>
        <p:txBody>
          <a:bodyPr wrap="none">
            <a:spAutoFit/>
          </a:bodyPr>
          <a:lstStyle/>
          <a:p>
            <a:pPr lvl="0">
              <a:defRPr/>
            </a:pPr>
            <a:r>
              <a:rPr lang="ko-KR" altLang="en-US" sz="3600" b="1" dirty="0" err="1">
                <a:latin typeface="Poppins Black"/>
                <a:cs typeface="Poppins Black"/>
              </a:rPr>
              <a:t>범죄율</a:t>
            </a:r>
            <a:endParaRPr lang="en-US" altLang="ko-KR" sz="3600" b="1" dirty="0">
              <a:latin typeface="Poppins Black"/>
              <a:cs typeface="Poppins Black"/>
            </a:endParaRPr>
          </a:p>
          <a:p>
            <a:pPr lvl="0">
              <a:defRPr/>
            </a:pPr>
            <a:r>
              <a:rPr lang="ko-KR" altLang="en-US" sz="3600" b="1" dirty="0">
                <a:latin typeface="Poppins Black"/>
                <a:cs typeface="Poppins Black"/>
              </a:rPr>
              <a:t>예측 데이터 </a:t>
            </a:r>
            <a:r>
              <a:rPr lang="en-US" sz="3600" b="1" dirty="0">
                <a:latin typeface="Poppins Black"/>
                <a:cs typeface="Poppins Black"/>
              </a:rPr>
              <a:t> </a:t>
            </a:r>
            <a:r>
              <a:rPr lang="ko-KR" altLang="en-US" sz="3600" b="1" dirty="0">
                <a:solidFill>
                  <a:schemeClr val="accent4"/>
                </a:solidFill>
                <a:latin typeface="Poppins Black"/>
                <a:cs typeface="Poppins Black"/>
              </a:rPr>
              <a:t>비교</a:t>
            </a:r>
            <a:endParaRPr lang="en-ID" sz="3600" b="1" dirty="0">
              <a:solidFill>
                <a:schemeClr val="accent4"/>
              </a:solidFill>
              <a:latin typeface="Poppins Black"/>
              <a:cs typeface="Poppins Black"/>
            </a:endParaRPr>
          </a:p>
        </p:txBody>
      </p:sp>
      <p:grpSp>
        <p:nvGrpSpPr>
          <p:cNvPr id="58" name="Group 57"/>
          <p:cNvGrpSpPr/>
          <p:nvPr/>
        </p:nvGrpSpPr>
        <p:grpSpPr>
          <a:xfrm>
            <a:off x="3255358" y="4894348"/>
            <a:ext cx="385024" cy="183323"/>
            <a:chOff x="1411986" y="714210"/>
            <a:chExt cx="649759" cy="309372"/>
          </a:xfrm>
          <a:solidFill>
            <a:schemeClr val="accent4"/>
          </a:solidFill>
        </p:grpSpPr>
        <p:sp>
          <p:nvSpPr>
            <p:cNvPr id="59" name="Isosceles Triangle 58"/>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0" name="Isosceles Triangle 59"/>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sp>
        <p:nvSpPr>
          <p:cNvPr id="44" name="TextBox 43"/>
          <p:cNvSpPr txBox="1"/>
          <p:nvPr/>
        </p:nvSpPr>
        <p:spPr>
          <a:xfrm>
            <a:off x="6783915" y="5097951"/>
            <a:ext cx="3998032" cy="596094"/>
          </a:xfrm>
          <a:prstGeom prst="rect">
            <a:avLst/>
          </a:prstGeom>
          <a:noFill/>
        </p:spPr>
        <p:txBody>
          <a:bodyPr wrap="square">
            <a:spAutoFit/>
          </a:bodyPr>
          <a:lstStyle/>
          <a:p>
            <a:pPr>
              <a:lnSpc>
                <a:spcPts val="2000"/>
              </a:lnSpc>
              <a:defRPr/>
            </a:pPr>
            <a:r>
              <a:rPr lang="ko-KR" altLang="en-US" sz="1400" b="0" i="0">
                <a:solidFill>
                  <a:srgbClr val="000000"/>
                </a:solidFill>
                <a:effectLst/>
                <a:latin typeface="+mn-ea"/>
                <a:cs typeface="Roboto"/>
              </a:rPr>
              <a:t>평균 제곱 오차(MSE): 0.003992024234923047</a:t>
            </a:r>
          </a:p>
          <a:p>
            <a:pPr>
              <a:lnSpc>
                <a:spcPts val="2000"/>
              </a:lnSpc>
              <a:defRPr/>
            </a:pPr>
            <a:r>
              <a:rPr lang="ko-KR" altLang="en-US" sz="1400" b="0" i="0">
                <a:solidFill>
                  <a:srgbClr val="000000"/>
                </a:solidFill>
                <a:effectLst/>
                <a:latin typeface="+mn-ea"/>
                <a:cs typeface="Roboto"/>
              </a:rPr>
              <a:t>평균 절대 오차(MAE): 0.05030048374815834</a:t>
            </a:r>
          </a:p>
        </p:txBody>
      </p:sp>
      <p:sp>
        <p:nvSpPr>
          <p:cNvPr id="50" name="Rectangle 49"/>
          <p:cNvSpPr/>
          <p:nvPr/>
        </p:nvSpPr>
        <p:spPr>
          <a:xfrm>
            <a:off x="6492359" y="5108968"/>
            <a:ext cx="134257" cy="5881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그림 개체 틀 4"/>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811220" y="569784"/>
            <a:ext cx="8590079" cy="3853052"/>
          </a:xfrm>
          <a:prstGeom prst="rect">
            <a:avLst/>
          </a:prstGeom>
        </p:spPr>
      </p:pic>
      <p:sp>
        <p:nvSpPr>
          <p:cNvPr id="62"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3"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4"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65"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15"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04</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737760" y="531548"/>
            <a:ext cx="10918800" cy="4327821"/>
          </a:xfrm>
          <a:prstGeom prst="rect">
            <a:avLst/>
          </a:prstGeom>
        </p:spPr>
      </p:pic>
      <p:sp>
        <p:nvSpPr>
          <p:cNvPr id="12" name="TextBox 11"/>
          <p:cNvSpPr txBox="1"/>
          <p:nvPr/>
        </p:nvSpPr>
        <p:spPr>
          <a:xfrm>
            <a:off x="7642747" y="5126048"/>
            <a:ext cx="3763036" cy="1323439"/>
          </a:xfrm>
          <a:prstGeom prst="rect">
            <a:avLst/>
          </a:prstGeom>
          <a:noFill/>
        </p:spPr>
        <p:txBody>
          <a:bodyPr wrap="square">
            <a:spAutoFit/>
          </a:bodyPr>
          <a:lstStyle/>
          <a:p>
            <a:pPr algn="r">
              <a:defRPr/>
            </a:pPr>
            <a:r>
              <a:rPr lang="ko-KR" altLang="en-US" sz="4000" b="1" dirty="0">
                <a:solidFill>
                  <a:srgbClr val="5A6E8C"/>
                </a:solidFill>
                <a:latin typeface="+mj-lt"/>
                <a:cs typeface="Arial"/>
              </a:rPr>
              <a:t>기타</a:t>
            </a:r>
            <a:r>
              <a:rPr lang="en-US" altLang="ko-KR" sz="4000" b="1" dirty="0">
                <a:solidFill>
                  <a:srgbClr val="5A6E8C"/>
                </a:solidFill>
                <a:latin typeface="+mj-lt"/>
                <a:cs typeface="Arial"/>
              </a:rPr>
              <a:t/>
            </a:r>
            <a:br>
              <a:rPr lang="en-US" altLang="ko-KR" sz="4000" b="1" dirty="0">
                <a:solidFill>
                  <a:srgbClr val="5A6E8C"/>
                </a:solidFill>
                <a:latin typeface="+mj-lt"/>
                <a:cs typeface="Arial"/>
              </a:rPr>
            </a:br>
            <a:r>
              <a:rPr lang="ko-KR" altLang="en-US" sz="4000" b="1" dirty="0">
                <a:latin typeface="+mj-lt"/>
                <a:cs typeface="Arial"/>
              </a:rPr>
              <a:t>사항</a:t>
            </a:r>
            <a:endParaRPr lang="en-US" sz="4000" b="1" dirty="0">
              <a:latin typeface="+mj-lt"/>
              <a:cs typeface="Arial"/>
            </a:endParaRPr>
          </a:p>
        </p:txBody>
      </p:sp>
      <p:sp>
        <p:nvSpPr>
          <p:cNvPr id="14" name="직사각형 13"/>
          <p:cNvSpPr/>
          <p:nvPr/>
        </p:nvSpPr>
        <p:spPr>
          <a:xfrm>
            <a:off x="11405783" y="5254165"/>
            <a:ext cx="76605" cy="1071572"/>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par>
                                <p:cTn id="8" presetID="6" presetClass="emph" presetSubtype="0" accel="52000" decel="48000" autoRev="1" fill="hold" grpId="1" nodeType="withEffect">
                                  <p:stCondLst>
                                    <p:cond delay="0"/>
                                  </p:stCondLst>
                                  <p:childTnLst>
                                    <p:animScale>
                                      <p:cBhvr>
                                        <p:cTn id="9" dur="350" fill="hold"/>
                                        <p:tgtEl>
                                          <p:spTgt spid="1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698714" y="1005720"/>
            <a:ext cx="1887055" cy="646331"/>
          </a:xfrm>
          <a:prstGeom prst="rect">
            <a:avLst/>
          </a:prstGeom>
          <a:noFill/>
        </p:spPr>
        <p:txBody>
          <a:bodyPr wrap="none">
            <a:spAutoFit/>
          </a:bodyPr>
          <a:lstStyle/>
          <a:p>
            <a:pPr lvl="0">
              <a:defRPr/>
            </a:pPr>
            <a:r>
              <a:rPr lang="ko-KR" altLang="en-US" sz="3600" b="1" dirty="0">
                <a:solidFill>
                  <a:srgbClr val="44546A"/>
                </a:solidFill>
                <a:latin typeface="+mn-ea"/>
                <a:cs typeface="Poppins Black"/>
              </a:rPr>
              <a:t>대책</a:t>
            </a:r>
            <a:r>
              <a:rPr lang="ko-KR" altLang="en-US" sz="3600" b="1" dirty="0">
                <a:latin typeface="+mn-ea"/>
                <a:cs typeface="Poppins Black"/>
              </a:rPr>
              <a:t> 방안</a:t>
            </a:r>
          </a:p>
        </p:txBody>
      </p:sp>
      <p:grpSp>
        <p:nvGrpSpPr>
          <p:cNvPr id="58" name="Group 57"/>
          <p:cNvGrpSpPr/>
          <p:nvPr/>
        </p:nvGrpSpPr>
        <p:grpSpPr>
          <a:xfrm>
            <a:off x="845023" y="719119"/>
            <a:ext cx="385024" cy="183323"/>
            <a:chOff x="1411986" y="714210"/>
            <a:chExt cx="649759" cy="309372"/>
          </a:xfrm>
          <a:solidFill>
            <a:schemeClr val="accent4"/>
          </a:solidFill>
        </p:grpSpPr>
        <p:sp>
          <p:nvSpPr>
            <p:cNvPr id="59" name="Isosceles Triangle 58"/>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60" name="Isosceles Triangle 59"/>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grpSp>
      <p:sp>
        <p:nvSpPr>
          <p:cNvPr id="61" name="TextBox 60"/>
          <p:cNvSpPr txBox="1"/>
          <p:nvPr/>
        </p:nvSpPr>
        <p:spPr>
          <a:xfrm>
            <a:off x="718709" y="1556371"/>
            <a:ext cx="3998032" cy="337400"/>
          </a:xfrm>
          <a:prstGeom prst="rect">
            <a:avLst/>
          </a:prstGeom>
          <a:noFill/>
        </p:spPr>
        <p:txBody>
          <a:bodyPr wrap="square">
            <a:spAutoFit/>
          </a:bodyPr>
          <a:lstStyle/>
          <a:p>
            <a:pPr>
              <a:lnSpc>
                <a:spcPct val="150000"/>
              </a:lnSpc>
              <a:defRPr/>
            </a:pPr>
            <a:r>
              <a:rPr lang="ko-KR" altLang="en-US" sz="1200" dirty="0">
                <a:solidFill>
                  <a:schemeClr val="tx1">
                    <a:lumMod val="95000"/>
                    <a:lumOff val="5000"/>
                  </a:schemeClr>
                </a:solidFill>
                <a:latin typeface="+mn-ea"/>
                <a:cs typeface="Poppins Light"/>
              </a:rPr>
              <a:t>시민들의 인터뷰</a:t>
            </a:r>
          </a:p>
        </p:txBody>
      </p:sp>
      <p:sp>
        <p:nvSpPr>
          <p:cNvPr id="22" name="Oval 21"/>
          <p:cNvSpPr/>
          <p:nvPr/>
        </p:nvSpPr>
        <p:spPr>
          <a:xfrm>
            <a:off x="698714" y="2162050"/>
            <a:ext cx="866749" cy="86674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400">
                <a:solidFill>
                  <a:schemeClr val="bg1"/>
                </a:solidFill>
                <a:latin typeface="+mn-ea"/>
              </a:rPr>
              <a:t>11</a:t>
            </a:r>
            <a:r>
              <a:rPr lang="id-ID" sz="1400">
                <a:solidFill>
                  <a:schemeClr val="bg1"/>
                </a:solidFill>
                <a:latin typeface="+mn-ea"/>
              </a:rPr>
              <a:t>%</a:t>
            </a:r>
          </a:p>
        </p:txBody>
      </p:sp>
      <p:sp>
        <p:nvSpPr>
          <p:cNvPr id="23" name="Rectangle 22"/>
          <p:cNvSpPr/>
          <p:nvPr/>
        </p:nvSpPr>
        <p:spPr>
          <a:xfrm>
            <a:off x="1675638" y="2536082"/>
            <a:ext cx="3560404" cy="517449"/>
          </a:xfrm>
          <a:prstGeom prst="rect">
            <a:avLst/>
          </a:prstGeom>
          <a:effectLst/>
        </p:spPr>
        <p:txBody>
          <a:bodyPr wrap="square">
            <a:spAutoFit/>
          </a:bodyPr>
          <a:lstStyle/>
          <a:p>
            <a:pPr>
              <a:lnSpc>
                <a:spcPct val="120000"/>
              </a:lnSpc>
              <a:defRPr/>
            </a:pPr>
            <a:r>
              <a:rPr lang="ko-KR" altLang="en-US" sz="1200" dirty="0">
                <a:solidFill>
                  <a:schemeClr val="tx1">
                    <a:lumMod val="65000"/>
                    <a:lumOff val="35000"/>
                  </a:schemeClr>
                </a:solidFill>
                <a:latin typeface="+mn-ea"/>
                <a:cs typeface="Poppins Light"/>
              </a:rPr>
              <a:t>지역주민들의 환경개선 개발에 대한 적극적인 참여와 동네 주요시설의 환경정비 등의 사항들이 있습니다</a:t>
            </a:r>
            <a:r>
              <a:rPr lang="en-US" altLang="ko-KR" sz="1200" dirty="0">
                <a:solidFill>
                  <a:schemeClr val="tx1">
                    <a:lumMod val="65000"/>
                    <a:lumOff val="35000"/>
                  </a:schemeClr>
                </a:solidFill>
                <a:latin typeface="+mn-ea"/>
                <a:cs typeface="Poppins Light"/>
              </a:rPr>
              <a:t>.</a:t>
            </a:r>
          </a:p>
        </p:txBody>
      </p:sp>
      <p:sp>
        <p:nvSpPr>
          <p:cNvPr id="24" name="Rectangle 23"/>
          <p:cNvSpPr/>
          <p:nvPr/>
        </p:nvSpPr>
        <p:spPr>
          <a:xfrm>
            <a:off x="1675638" y="2210922"/>
            <a:ext cx="2336906" cy="338554"/>
          </a:xfrm>
          <a:prstGeom prst="rect">
            <a:avLst/>
          </a:prstGeom>
          <a:effectLst/>
        </p:spPr>
        <p:txBody>
          <a:bodyPr wrap="square">
            <a:spAutoFit/>
          </a:bodyPr>
          <a:lstStyle/>
          <a:p>
            <a:pPr lvl="0">
              <a:defRPr/>
            </a:pPr>
            <a:r>
              <a:rPr lang="ko-KR" altLang="en-US" sz="1600" b="1">
                <a:solidFill>
                  <a:schemeClr val="accent1"/>
                </a:solidFill>
                <a:latin typeface="+mn-ea"/>
                <a:cs typeface="Poppins Light"/>
              </a:rPr>
              <a:t>기타사항</a:t>
            </a:r>
          </a:p>
        </p:txBody>
      </p:sp>
      <p:sp>
        <p:nvSpPr>
          <p:cNvPr id="33" name="Oval 32"/>
          <p:cNvSpPr/>
          <p:nvPr/>
        </p:nvSpPr>
        <p:spPr>
          <a:xfrm>
            <a:off x="698714" y="3424991"/>
            <a:ext cx="866749" cy="86674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400">
                <a:solidFill>
                  <a:schemeClr val="bg1"/>
                </a:solidFill>
                <a:latin typeface="+mn-ea"/>
              </a:rPr>
              <a:t>35</a:t>
            </a:r>
            <a:r>
              <a:rPr lang="id-ID" sz="1400">
                <a:solidFill>
                  <a:schemeClr val="bg1"/>
                </a:solidFill>
                <a:latin typeface="+mn-ea"/>
              </a:rPr>
              <a:t>%</a:t>
            </a:r>
          </a:p>
        </p:txBody>
      </p:sp>
      <p:sp>
        <p:nvSpPr>
          <p:cNvPr id="34" name="Rectangle 33"/>
          <p:cNvSpPr/>
          <p:nvPr/>
        </p:nvSpPr>
        <p:spPr>
          <a:xfrm>
            <a:off x="1675638" y="3757161"/>
            <a:ext cx="3623131" cy="517449"/>
          </a:xfrm>
          <a:prstGeom prst="rect">
            <a:avLst/>
          </a:prstGeom>
          <a:effectLst/>
        </p:spPr>
        <p:txBody>
          <a:bodyPr wrap="square">
            <a:spAutoFit/>
          </a:bodyPr>
          <a:lstStyle/>
          <a:p>
            <a:pPr>
              <a:lnSpc>
                <a:spcPct val="120000"/>
              </a:lnSpc>
              <a:defRPr/>
            </a:pPr>
            <a:r>
              <a:rPr lang="en-US" altLang="ko-KR" sz="1200">
                <a:solidFill>
                  <a:schemeClr val="tx1">
                    <a:lumMod val="65000"/>
                    <a:lumOff val="35000"/>
                  </a:schemeClr>
                </a:solidFill>
                <a:latin typeface="+mn-ea"/>
                <a:cs typeface="Poppins Light"/>
              </a:rPr>
              <a:t>CCTV</a:t>
            </a:r>
            <a:r>
              <a:rPr lang="ko-KR" altLang="en-US" sz="1200">
                <a:solidFill>
                  <a:schemeClr val="tx1">
                    <a:lumMod val="65000"/>
                    <a:lumOff val="35000"/>
                  </a:schemeClr>
                </a:solidFill>
                <a:latin typeface="+mn-ea"/>
                <a:cs typeface="Poppins Light"/>
              </a:rPr>
              <a:t>는 범죄예방에는 효과적이지 않으나</a:t>
            </a:r>
            <a:r>
              <a:rPr lang="en-US" altLang="ko-KR" sz="1200">
                <a:solidFill>
                  <a:schemeClr val="tx1">
                    <a:lumMod val="65000"/>
                    <a:lumOff val="35000"/>
                  </a:schemeClr>
                </a:solidFill>
                <a:latin typeface="+mn-ea"/>
                <a:cs typeface="Poppins Light"/>
              </a:rPr>
              <a:t>,</a:t>
            </a:r>
            <a:r>
              <a:rPr lang="ko-KR" altLang="en-US" sz="1200">
                <a:solidFill>
                  <a:schemeClr val="tx1">
                    <a:lumMod val="65000"/>
                    <a:lumOff val="35000"/>
                  </a:schemeClr>
                </a:solidFill>
                <a:latin typeface="+mn-ea"/>
                <a:cs typeface="Poppins Light"/>
              </a:rPr>
              <a:t> 시민들의</a:t>
            </a:r>
          </a:p>
          <a:p>
            <a:pPr>
              <a:lnSpc>
                <a:spcPct val="120000"/>
              </a:lnSpc>
              <a:defRPr/>
            </a:pPr>
            <a:r>
              <a:rPr lang="ko-KR" altLang="en-US" sz="1200">
                <a:solidFill>
                  <a:schemeClr val="tx1">
                    <a:lumMod val="65000"/>
                    <a:lumOff val="35000"/>
                  </a:schemeClr>
                </a:solidFill>
                <a:latin typeface="+mn-ea"/>
                <a:cs typeface="Poppins Light"/>
              </a:rPr>
              <a:t>불안감을 없애는 것에는 효과적으로 보입니다</a:t>
            </a:r>
            <a:r>
              <a:rPr lang="en-US" altLang="ko-KR" sz="1200">
                <a:solidFill>
                  <a:schemeClr val="tx1">
                    <a:lumMod val="65000"/>
                    <a:lumOff val="35000"/>
                  </a:schemeClr>
                </a:solidFill>
                <a:latin typeface="+mn-ea"/>
                <a:cs typeface="Poppins Light"/>
              </a:rPr>
              <a:t>.</a:t>
            </a:r>
          </a:p>
        </p:txBody>
      </p:sp>
      <p:sp>
        <p:nvSpPr>
          <p:cNvPr id="36" name="Rectangle 35"/>
          <p:cNvSpPr/>
          <p:nvPr/>
        </p:nvSpPr>
        <p:spPr>
          <a:xfrm>
            <a:off x="1675638" y="3473863"/>
            <a:ext cx="2336906" cy="338554"/>
          </a:xfrm>
          <a:prstGeom prst="rect">
            <a:avLst/>
          </a:prstGeom>
          <a:effectLst/>
        </p:spPr>
        <p:txBody>
          <a:bodyPr wrap="square">
            <a:spAutoFit/>
          </a:bodyPr>
          <a:lstStyle/>
          <a:p>
            <a:pPr lvl="0">
              <a:defRPr/>
            </a:pPr>
            <a:r>
              <a:rPr lang="en-US" altLang="ko-KR" sz="1600" b="1">
                <a:solidFill>
                  <a:schemeClr val="accent2"/>
                </a:solidFill>
                <a:latin typeface="+mn-ea"/>
                <a:cs typeface="Poppins Light"/>
              </a:rPr>
              <a:t>CCTV</a:t>
            </a:r>
          </a:p>
        </p:txBody>
      </p:sp>
      <p:sp>
        <p:nvSpPr>
          <p:cNvPr id="37" name="Oval 36"/>
          <p:cNvSpPr/>
          <p:nvPr/>
        </p:nvSpPr>
        <p:spPr>
          <a:xfrm>
            <a:off x="698714" y="4693311"/>
            <a:ext cx="866749" cy="866749"/>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400">
                <a:solidFill>
                  <a:schemeClr val="bg1"/>
                </a:solidFill>
                <a:latin typeface="+mn-ea"/>
              </a:rPr>
              <a:t>54</a:t>
            </a:r>
            <a:r>
              <a:rPr lang="id-ID" sz="1400">
                <a:solidFill>
                  <a:schemeClr val="bg1"/>
                </a:solidFill>
                <a:latin typeface="+mn-ea"/>
              </a:rPr>
              <a:t>%</a:t>
            </a:r>
          </a:p>
        </p:txBody>
      </p:sp>
      <p:sp>
        <p:nvSpPr>
          <p:cNvPr id="38" name="Rectangle 37"/>
          <p:cNvSpPr/>
          <p:nvPr/>
        </p:nvSpPr>
        <p:spPr>
          <a:xfrm>
            <a:off x="1675638" y="5048917"/>
            <a:ext cx="3623131" cy="963277"/>
          </a:xfrm>
          <a:prstGeom prst="rect">
            <a:avLst/>
          </a:prstGeom>
          <a:effectLst/>
        </p:spPr>
        <p:txBody>
          <a:bodyPr wrap="square">
            <a:spAutoFit/>
          </a:bodyPr>
          <a:lstStyle/>
          <a:p>
            <a:pPr>
              <a:lnSpc>
                <a:spcPct val="120000"/>
              </a:lnSpc>
              <a:defRPr/>
            </a:pPr>
            <a:r>
              <a:rPr lang="ko-KR" altLang="en-US" sz="1200" b="0" i="0" dirty="0">
                <a:solidFill>
                  <a:srgbClr val="374151"/>
                </a:solidFill>
                <a:effectLst/>
                <a:latin typeface="Söhne"/>
              </a:rPr>
              <a:t>길거리의 밝은 조명이 증가하면 시민들의 불안감이 감소할 수 있으며</a:t>
            </a:r>
            <a:r>
              <a:rPr lang="en-US" altLang="ko-KR" sz="1200" b="0" i="0" dirty="0">
                <a:solidFill>
                  <a:srgbClr val="374151"/>
                </a:solidFill>
                <a:effectLst/>
                <a:latin typeface="Söhne"/>
              </a:rPr>
              <a:t>, </a:t>
            </a:r>
            <a:r>
              <a:rPr lang="ko-KR" altLang="en-US" sz="1200" b="0" i="0" dirty="0">
                <a:solidFill>
                  <a:srgbClr val="374151"/>
                </a:solidFill>
                <a:effectLst/>
                <a:latin typeface="Söhne"/>
              </a:rPr>
              <a:t>길거리가 깨끗하게 유지되면 </a:t>
            </a:r>
            <a:r>
              <a:rPr lang="en-US" altLang="ko-KR" sz="1200" b="0" i="0" dirty="0">
                <a:solidFill>
                  <a:srgbClr val="374151"/>
                </a:solidFill>
                <a:effectLst/>
                <a:latin typeface="Söhne"/>
              </a:rPr>
              <a:t>'</a:t>
            </a:r>
            <a:r>
              <a:rPr lang="ko-KR" altLang="en-US" sz="1200" b="0" i="0" dirty="0">
                <a:solidFill>
                  <a:srgbClr val="374151"/>
                </a:solidFill>
                <a:effectLst/>
                <a:latin typeface="Söhne"/>
              </a:rPr>
              <a:t>깨진 유리창</a:t>
            </a:r>
            <a:r>
              <a:rPr lang="en-US" altLang="ko-KR" sz="1200" b="0" i="0" dirty="0">
                <a:solidFill>
                  <a:srgbClr val="374151"/>
                </a:solidFill>
                <a:effectLst/>
                <a:latin typeface="Söhne"/>
              </a:rPr>
              <a:t>' </a:t>
            </a:r>
            <a:r>
              <a:rPr lang="ko-KR" altLang="en-US" sz="1200" b="0" i="0" dirty="0">
                <a:solidFill>
                  <a:srgbClr val="374151"/>
                </a:solidFill>
                <a:effectLst/>
                <a:latin typeface="Söhne"/>
              </a:rPr>
              <a:t>효과와 같이 불안감을 감소시키는 데 도움이 될 것으로 판단됩니다</a:t>
            </a:r>
            <a:r>
              <a:rPr lang="en-US" altLang="ko-KR" sz="1200" b="0" i="0" dirty="0">
                <a:solidFill>
                  <a:srgbClr val="374151"/>
                </a:solidFill>
                <a:effectLst/>
                <a:latin typeface="Söhne"/>
              </a:rPr>
              <a:t>.</a:t>
            </a:r>
            <a:endParaRPr lang="en-US" altLang="ko-KR" sz="1200" dirty="0">
              <a:solidFill>
                <a:schemeClr val="tx1">
                  <a:lumMod val="65000"/>
                  <a:lumOff val="35000"/>
                </a:schemeClr>
              </a:solidFill>
              <a:latin typeface="+mn-ea"/>
              <a:cs typeface="Poppins Light"/>
            </a:endParaRPr>
          </a:p>
        </p:txBody>
      </p:sp>
      <p:sp>
        <p:nvSpPr>
          <p:cNvPr id="39" name="Rectangle 38"/>
          <p:cNvSpPr/>
          <p:nvPr/>
        </p:nvSpPr>
        <p:spPr>
          <a:xfrm>
            <a:off x="1675638" y="4736804"/>
            <a:ext cx="2336906" cy="338554"/>
          </a:xfrm>
          <a:prstGeom prst="rect">
            <a:avLst/>
          </a:prstGeom>
          <a:effectLst/>
        </p:spPr>
        <p:txBody>
          <a:bodyPr wrap="square">
            <a:spAutoFit/>
          </a:bodyPr>
          <a:lstStyle/>
          <a:p>
            <a:pPr lvl="0">
              <a:defRPr/>
            </a:pPr>
            <a:r>
              <a:rPr lang="ko-KR" altLang="en-US" sz="1600" b="1" dirty="0">
                <a:solidFill>
                  <a:schemeClr val="accent3"/>
                </a:solidFill>
                <a:latin typeface="+mn-ea"/>
                <a:cs typeface="Poppins Light"/>
              </a:rPr>
              <a:t>길거리 환경 개선</a:t>
            </a:r>
          </a:p>
        </p:txBody>
      </p:sp>
      <p:graphicFrame>
        <p:nvGraphicFramePr>
          <p:cNvPr id="62" name="차트 61"/>
          <p:cNvGraphicFramePr/>
          <p:nvPr>
            <p:extLst>
              <p:ext uri="{D42A27DB-BD31-4B8C-83A1-F6EECF244321}">
                <p14:modId xmlns:p14="http://schemas.microsoft.com/office/powerpoint/2010/main" val="196982443"/>
              </p:ext>
            </p:extLst>
          </p:nvPr>
        </p:nvGraphicFramePr>
        <p:xfrm>
          <a:off x="5396727" y="381000"/>
          <a:ext cx="6515795" cy="5902844"/>
        </p:xfrm>
        <a:graphic>
          <a:graphicData uri="http://schemas.openxmlformats.org/drawingml/2006/chart">
            <c:chart xmlns:c="http://schemas.openxmlformats.org/drawingml/2006/chart" xmlns:r="http://schemas.openxmlformats.org/officeDocument/2006/relationships" r:id="rId2"/>
          </a:graphicData>
        </a:graphic>
      </p:graphicFrame>
      <p:sp>
        <p:nvSpPr>
          <p:cNvPr id="63"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64"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65"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mn-ea"/>
                <a:cs typeface="Poppins Light"/>
              </a:rPr>
              <a:t>DROP THE BIT</a:t>
            </a:r>
            <a:endParaRPr kumimoji="0" lang="en-ID" sz="1050" b="0" i="0" u="none" strike="noStrike" kern="1200" cap="none" spc="0" normalizeH="0" baseline="0">
              <a:solidFill>
                <a:srgbClr val="A6A6A6"/>
              </a:solidFill>
              <a:latin typeface="+mn-ea"/>
              <a:cs typeface="Poppins Light"/>
            </a:endParaRPr>
          </a:p>
        </p:txBody>
      </p:sp>
      <p:sp>
        <p:nvSpPr>
          <p:cNvPr id="66"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5"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n-ea"/>
              </a:rPr>
              <a:t>01</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그룹 40"/>
          <p:cNvGrpSpPr/>
          <p:nvPr/>
        </p:nvGrpSpPr>
        <p:grpSpPr>
          <a:xfrm>
            <a:off x="557946" y="2391541"/>
            <a:ext cx="4313008" cy="3543675"/>
            <a:chOff x="1353631" y="2192852"/>
            <a:chExt cx="4681694" cy="3846597"/>
          </a:xfrm>
        </p:grpSpPr>
        <p:sp>
          <p:nvSpPr>
            <p:cNvPr id="42" name="타원 41"/>
            <p:cNvSpPr/>
            <p:nvPr/>
          </p:nvSpPr>
          <p:spPr>
            <a:xfrm>
              <a:off x="1353631" y="2192852"/>
              <a:ext cx="2307607" cy="2307574"/>
            </a:xfrm>
            <a:prstGeom prst="ellipse">
              <a:avLst/>
            </a:prstGeom>
            <a:solidFill>
              <a:schemeClr val="accent2">
                <a:alpha val="50000"/>
              </a:schemeClr>
            </a:solidFill>
            <a:ln w="12700" cap="flat" cmpd="sng" algn="ctr">
              <a:solidFill>
                <a:schemeClr val="lt1">
                  <a:hueOff val="0"/>
                  <a:satOff val="0"/>
                  <a:lumOff val="0"/>
                  <a:alphaOff val="0"/>
                </a:schemeClr>
              </a:solidFill>
              <a:prstDash val="solid"/>
              <a:miter/>
            </a:ln>
            <a:effectLst/>
          </p:spPr>
          <p:style>
            <a:lnRef idx="2">
              <a:scrgbClr r="0" g="0" b="0"/>
            </a:lnRef>
            <a:fillRef idx="1">
              <a:scrgbClr r="0" g="0" b="0"/>
            </a:fillRef>
            <a:effectRef idx="0">
              <a:scrgbClr r="0" g="0" b="0"/>
            </a:effectRef>
            <a:fontRef idx="minor">
              <a:schemeClr val="tx1"/>
            </a:fontRef>
          </p:style>
          <p:txBody>
            <a:bodyPr anchor="ctr"/>
            <a:lstStyle/>
            <a:p>
              <a:pPr algn="ctr">
                <a:defRPr/>
              </a:pPr>
              <a:endParaRPr lang="ko-KR" altLang="en-US"/>
            </a:p>
          </p:txBody>
        </p:sp>
        <p:sp>
          <p:nvSpPr>
            <p:cNvPr id="44" name="타원 43"/>
            <p:cNvSpPr/>
            <p:nvPr/>
          </p:nvSpPr>
          <p:spPr>
            <a:xfrm>
              <a:off x="2541377" y="3731875"/>
              <a:ext cx="2307607" cy="230757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a:ln>
            <a:effectLst/>
          </p:spPr>
          <p:style>
            <a:lnRef idx="2">
              <a:scrgbClr r="0" g="0" b="0"/>
            </a:lnRef>
            <a:fillRef idx="1">
              <a:scrgbClr r="0" g="0" b="0"/>
            </a:fillRef>
            <a:effectRef idx="0">
              <a:scrgbClr r="0" g="0" b="0"/>
            </a:effectRef>
            <a:fontRef idx="minor">
              <a:schemeClr val="tx1"/>
            </a:fontRef>
          </p:style>
          <p:txBody>
            <a:bodyPr anchor="ctr"/>
            <a:lstStyle/>
            <a:p>
              <a:pPr algn="ctr">
                <a:defRPr/>
              </a:pPr>
              <a:endParaRPr lang="ko-KR" altLang="en-US"/>
            </a:p>
          </p:txBody>
        </p:sp>
        <p:sp>
          <p:nvSpPr>
            <p:cNvPr id="46" name="타원 45"/>
            <p:cNvSpPr/>
            <p:nvPr/>
          </p:nvSpPr>
          <p:spPr>
            <a:xfrm>
              <a:off x="3727718" y="2192852"/>
              <a:ext cx="2307607" cy="2307574"/>
            </a:xfrm>
            <a:prstGeom prst="ellipse">
              <a:avLst/>
            </a:prstGeom>
            <a:solidFill>
              <a:schemeClr val="accent4">
                <a:alpha val="50000"/>
              </a:schemeClr>
            </a:solidFill>
            <a:ln w="12700" cap="flat" cmpd="sng" algn="ctr">
              <a:solidFill>
                <a:schemeClr val="lt1">
                  <a:hueOff val="0"/>
                  <a:satOff val="0"/>
                  <a:lumOff val="0"/>
                  <a:alphaOff val="0"/>
                </a:schemeClr>
              </a:solidFill>
              <a:prstDash val="solid"/>
              <a:miter/>
            </a:ln>
            <a:effectLst/>
          </p:spPr>
          <p:style>
            <a:lnRef idx="2">
              <a:scrgbClr r="0" g="0" b="0"/>
            </a:lnRef>
            <a:fillRef idx="1">
              <a:scrgbClr r="0" g="0" b="0"/>
            </a:fillRef>
            <a:effectRef idx="0">
              <a:scrgbClr r="0" g="0" b="0"/>
            </a:effectRef>
            <a:fontRef idx="minor">
              <a:schemeClr val="tx1"/>
            </a:fontRef>
          </p:style>
          <p:txBody>
            <a:bodyPr anchor="ctr"/>
            <a:lstStyle/>
            <a:p>
              <a:pPr algn="ctr">
                <a:defRPr/>
              </a:pPr>
              <a:endParaRPr lang="ko-KR" altLang="en-US"/>
            </a:p>
          </p:txBody>
        </p:sp>
      </p:grpSp>
      <p:sp>
        <p:nvSpPr>
          <p:cNvPr id="20" name="Oval 19"/>
          <p:cNvSpPr/>
          <p:nvPr/>
        </p:nvSpPr>
        <p:spPr>
          <a:xfrm>
            <a:off x="6150464" y="2318367"/>
            <a:ext cx="540327" cy="540327"/>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dirty="0">
                <a:latin typeface="+mj-ea"/>
                <a:ea typeface="+mj-ea"/>
              </a:rPr>
              <a:t>01</a:t>
            </a:r>
            <a:endParaRPr lang="id-ID" sz="1200" dirty="0">
              <a:latin typeface="+mj-ea"/>
              <a:ea typeface="+mj-ea"/>
            </a:endParaRPr>
          </a:p>
        </p:txBody>
      </p:sp>
      <p:sp>
        <p:nvSpPr>
          <p:cNvPr id="25" name="Oval 24"/>
          <p:cNvSpPr/>
          <p:nvPr/>
        </p:nvSpPr>
        <p:spPr>
          <a:xfrm>
            <a:off x="6150464" y="3414547"/>
            <a:ext cx="540327" cy="54032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dirty="0">
                <a:latin typeface="+mj-ea"/>
                <a:ea typeface="+mj-ea"/>
              </a:rPr>
              <a:t>02</a:t>
            </a:r>
            <a:endParaRPr lang="id-ID" sz="1200" dirty="0">
              <a:latin typeface="+mj-ea"/>
              <a:ea typeface="+mj-ea"/>
            </a:endParaRPr>
          </a:p>
        </p:txBody>
      </p:sp>
      <p:sp>
        <p:nvSpPr>
          <p:cNvPr id="36" name="TextBox 35"/>
          <p:cNvSpPr txBox="1"/>
          <p:nvPr/>
        </p:nvSpPr>
        <p:spPr>
          <a:xfrm>
            <a:off x="5024400" y="839130"/>
            <a:ext cx="1781257" cy="646331"/>
          </a:xfrm>
          <a:prstGeom prst="rect">
            <a:avLst/>
          </a:prstGeom>
          <a:noFill/>
        </p:spPr>
        <p:txBody>
          <a:bodyPr wrap="none">
            <a:spAutoFit/>
          </a:bodyPr>
          <a:lstStyle/>
          <a:p>
            <a:pPr algn="ctr">
              <a:defRPr/>
            </a:pPr>
            <a:r>
              <a:rPr lang="ko-KR" altLang="en-US" sz="3600" b="1" dirty="0">
                <a:solidFill>
                  <a:srgbClr val="647C9C"/>
                </a:solidFill>
                <a:latin typeface="Poppins Black"/>
                <a:cs typeface="Poppins Black"/>
              </a:rPr>
              <a:t>보완사항</a:t>
            </a:r>
          </a:p>
        </p:txBody>
      </p:sp>
      <p:grpSp>
        <p:nvGrpSpPr>
          <p:cNvPr id="37" name="Group 36"/>
          <p:cNvGrpSpPr/>
          <p:nvPr/>
        </p:nvGrpSpPr>
        <p:grpSpPr>
          <a:xfrm>
            <a:off x="5757607" y="552529"/>
            <a:ext cx="385024" cy="183323"/>
            <a:chOff x="1411986" y="714210"/>
            <a:chExt cx="649759" cy="309372"/>
          </a:xfrm>
          <a:solidFill>
            <a:schemeClr val="accent4"/>
          </a:solidFill>
        </p:grpSpPr>
        <p:sp>
          <p:nvSpPr>
            <p:cNvPr id="38" name="Isosceles Triangle 37"/>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39" name="Isosceles Triangle 38"/>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sp>
        <p:nvSpPr>
          <p:cNvPr id="40" name="TextBox 39"/>
          <p:cNvSpPr txBox="1"/>
          <p:nvPr/>
        </p:nvSpPr>
        <p:spPr>
          <a:xfrm>
            <a:off x="3951103" y="1389781"/>
            <a:ext cx="3998032" cy="303764"/>
          </a:xfrm>
          <a:prstGeom prst="rect">
            <a:avLst/>
          </a:prstGeom>
          <a:noFill/>
        </p:spPr>
        <p:txBody>
          <a:bodyPr wrap="square">
            <a:spAutoFit/>
          </a:bodyPr>
          <a:lstStyle/>
          <a:p>
            <a:pPr algn="ctr">
              <a:lnSpc>
                <a:spcPts val="1700"/>
              </a:lnSpc>
              <a:defRPr/>
            </a:pPr>
            <a:r>
              <a:rPr lang="en-US" altLang="ko-KR" sz="1050" dirty="0"/>
              <a:t>An Analysis of Crime in Seoul</a:t>
            </a:r>
          </a:p>
        </p:txBody>
      </p:sp>
      <p:grpSp>
        <p:nvGrpSpPr>
          <p:cNvPr id="48" name="Group 23"/>
          <p:cNvGrpSpPr/>
          <p:nvPr/>
        </p:nvGrpSpPr>
        <p:grpSpPr>
          <a:xfrm>
            <a:off x="750257" y="3608487"/>
            <a:ext cx="1741260" cy="401756"/>
            <a:chOff x="6340727" y="2795685"/>
            <a:chExt cx="1890107" cy="436099"/>
          </a:xfrm>
        </p:grpSpPr>
        <p:sp>
          <p:nvSpPr>
            <p:cNvPr id="49" name="TextBox 15"/>
            <p:cNvSpPr txBox="1"/>
            <p:nvPr/>
          </p:nvSpPr>
          <p:spPr>
            <a:xfrm>
              <a:off x="6459630" y="2795685"/>
              <a:ext cx="1651527" cy="300595"/>
            </a:xfrm>
            <a:prstGeom prst="rect">
              <a:avLst/>
            </a:prstGeom>
            <a:noFill/>
          </p:spPr>
          <p:txBody>
            <a:bodyPr wrap="square">
              <a:spAutoFit/>
            </a:bodyPr>
            <a:lstStyle/>
            <a:p>
              <a:pPr algn="ctr">
                <a:defRPr/>
              </a:pPr>
              <a:r>
                <a:rPr lang="ko-KR" altLang="en-US" sz="1400" b="1" dirty="0">
                  <a:latin typeface="Poppins Black"/>
                  <a:cs typeface="Poppins Black"/>
                </a:rPr>
                <a:t>안전지수</a:t>
              </a:r>
            </a:p>
          </p:txBody>
        </p:sp>
        <p:sp>
          <p:nvSpPr>
            <p:cNvPr id="50" name="TextBox 16"/>
            <p:cNvSpPr txBox="1"/>
            <p:nvPr/>
          </p:nvSpPr>
          <p:spPr>
            <a:xfrm>
              <a:off x="6340727" y="2945983"/>
              <a:ext cx="1890107" cy="285801"/>
            </a:xfrm>
            <a:prstGeom prst="rect">
              <a:avLst/>
            </a:prstGeom>
            <a:noFill/>
          </p:spPr>
          <p:txBody>
            <a:bodyPr wrap="square">
              <a:spAutoFit/>
            </a:bodyPr>
            <a:lstStyle/>
            <a:p>
              <a:pPr algn="ctr">
                <a:lnSpc>
                  <a:spcPts val="1600"/>
                </a:lnSpc>
                <a:defRPr/>
              </a:pPr>
              <a:endParaRPr lang="en-US" sz="1000" i="0">
                <a:effectLst/>
                <a:latin typeface="한컴 윤체 M"/>
                <a:ea typeface="한컴 윤체 M"/>
                <a:cs typeface="Roboto"/>
              </a:endParaRPr>
            </a:p>
          </p:txBody>
        </p:sp>
      </p:grpSp>
      <p:pic>
        <p:nvPicPr>
          <p:cNvPr id="51" name="그림 50"/>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1344726" y="3025671"/>
            <a:ext cx="551608" cy="551608"/>
          </a:xfrm>
          <a:prstGeom prst="rect">
            <a:avLst/>
          </a:prstGeom>
        </p:spPr>
      </p:pic>
      <p:sp>
        <p:nvSpPr>
          <p:cNvPr id="52" name="TextBox 19"/>
          <p:cNvSpPr txBox="1"/>
          <p:nvPr/>
        </p:nvSpPr>
        <p:spPr>
          <a:xfrm>
            <a:off x="3022390" y="3383484"/>
            <a:ext cx="1636692" cy="630942"/>
          </a:xfrm>
          <a:prstGeom prst="rect">
            <a:avLst/>
          </a:prstGeom>
          <a:noFill/>
        </p:spPr>
        <p:txBody>
          <a:bodyPr wrap="square">
            <a:spAutoFit/>
          </a:bodyPr>
          <a:lstStyle/>
          <a:p>
            <a:pPr algn="ctr">
              <a:defRPr/>
            </a:pPr>
            <a:r>
              <a:rPr lang="ko-KR" altLang="en-US" sz="3500" b="1" dirty="0" err="1">
                <a:latin typeface="+mj-ea"/>
                <a:ea typeface="+mj-ea"/>
                <a:cs typeface="Poppins Black"/>
              </a:rPr>
              <a:t>범죄율</a:t>
            </a:r>
            <a:endParaRPr lang="ko-KR" altLang="en-US" sz="3500" b="1" dirty="0">
              <a:latin typeface="+mj-ea"/>
              <a:ea typeface="+mj-ea"/>
              <a:cs typeface="Poppins Black"/>
            </a:endParaRPr>
          </a:p>
        </p:txBody>
      </p:sp>
      <p:pic>
        <p:nvPicPr>
          <p:cNvPr id="53" name="그림 52"/>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3475334" y="2767775"/>
            <a:ext cx="665357" cy="665357"/>
          </a:xfrm>
          <a:prstGeom prst="rect">
            <a:avLst/>
          </a:prstGeom>
        </p:spPr>
      </p:pic>
      <p:sp>
        <p:nvSpPr>
          <p:cNvPr id="54" name="TextBox 35"/>
          <p:cNvSpPr txBox="1"/>
          <p:nvPr/>
        </p:nvSpPr>
        <p:spPr>
          <a:xfrm>
            <a:off x="2131260" y="5006369"/>
            <a:ext cx="1167674" cy="307777"/>
          </a:xfrm>
          <a:prstGeom prst="rect">
            <a:avLst/>
          </a:prstGeom>
          <a:noFill/>
        </p:spPr>
        <p:txBody>
          <a:bodyPr wrap="square">
            <a:spAutoFit/>
          </a:bodyPr>
          <a:lstStyle/>
          <a:p>
            <a:pPr algn="ctr">
              <a:defRPr/>
            </a:pPr>
            <a:r>
              <a:rPr lang="ko-KR" altLang="en-US" sz="1400" b="1" dirty="0">
                <a:latin typeface="Poppins Black"/>
                <a:cs typeface="Poppins Black"/>
              </a:rPr>
              <a:t>생활인구평균</a:t>
            </a:r>
          </a:p>
        </p:txBody>
      </p:sp>
      <p:pic>
        <p:nvPicPr>
          <p:cNvPr id="55" name="그림 54"/>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2432399" y="4429573"/>
            <a:ext cx="502858" cy="502858"/>
          </a:xfrm>
          <a:prstGeom prst="rect">
            <a:avLst/>
          </a:prstGeom>
        </p:spPr>
      </p:pic>
      <p:sp>
        <p:nvSpPr>
          <p:cNvPr id="56"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57"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58"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59"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3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03</a:t>
            </a:r>
          </a:p>
        </p:txBody>
      </p:sp>
      <p:sp>
        <p:nvSpPr>
          <p:cNvPr id="2" name="Oval 19">
            <a:extLst>
              <a:ext uri="{FF2B5EF4-FFF2-40B4-BE49-F238E27FC236}">
                <a16:creationId xmlns:a16="http://schemas.microsoft.com/office/drawing/2014/main" id="{F45058B9-16A8-314F-A6A9-8A0BE4099D39}"/>
              </a:ext>
            </a:extLst>
          </p:cNvPr>
          <p:cNvSpPr/>
          <p:nvPr/>
        </p:nvSpPr>
        <p:spPr>
          <a:xfrm>
            <a:off x="6150464" y="4429573"/>
            <a:ext cx="540327" cy="540327"/>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dirty="0">
                <a:latin typeface="+mj-ea"/>
                <a:ea typeface="+mj-ea"/>
              </a:rPr>
              <a:t>03</a:t>
            </a:r>
            <a:endParaRPr lang="id-ID" sz="1200" dirty="0">
              <a:latin typeface="+mj-ea"/>
              <a:ea typeface="+mj-ea"/>
            </a:endParaRPr>
          </a:p>
        </p:txBody>
      </p:sp>
      <p:sp>
        <p:nvSpPr>
          <p:cNvPr id="3" name="Oval 24">
            <a:extLst>
              <a:ext uri="{FF2B5EF4-FFF2-40B4-BE49-F238E27FC236}">
                <a16:creationId xmlns:a16="http://schemas.microsoft.com/office/drawing/2014/main" id="{CB5E0647-DD86-6347-DB02-8A328F3E9604}"/>
              </a:ext>
            </a:extLst>
          </p:cNvPr>
          <p:cNvSpPr/>
          <p:nvPr/>
        </p:nvSpPr>
        <p:spPr>
          <a:xfrm>
            <a:off x="6150464" y="5525753"/>
            <a:ext cx="540327" cy="54032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dirty="0">
                <a:latin typeface="+mj-ea"/>
                <a:ea typeface="+mj-ea"/>
              </a:rPr>
              <a:t>04</a:t>
            </a:r>
            <a:endParaRPr lang="id-ID" sz="1200" dirty="0">
              <a:latin typeface="+mj-ea"/>
              <a:ea typeface="+mj-ea"/>
            </a:endParaRPr>
          </a:p>
        </p:txBody>
      </p:sp>
      <p:sp>
        <p:nvSpPr>
          <p:cNvPr id="4" name="TextBox 3">
            <a:extLst>
              <a:ext uri="{FF2B5EF4-FFF2-40B4-BE49-F238E27FC236}">
                <a16:creationId xmlns:a16="http://schemas.microsoft.com/office/drawing/2014/main" id="{353ED2CD-9CF1-4C1A-890A-FFF2A46676AB}"/>
              </a:ext>
            </a:extLst>
          </p:cNvPr>
          <p:cNvSpPr txBox="1"/>
          <p:nvPr/>
        </p:nvSpPr>
        <p:spPr>
          <a:xfrm>
            <a:off x="6805657" y="2262628"/>
            <a:ext cx="3852337" cy="646331"/>
          </a:xfrm>
          <a:prstGeom prst="rect">
            <a:avLst/>
          </a:prstGeom>
          <a:noFill/>
        </p:spPr>
        <p:txBody>
          <a:bodyPr wrap="none" rtlCol="0">
            <a:spAutoFit/>
          </a:bodyPr>
          <a:lstStyle/>
          <a:p>
            <a:r>
              <a:rPr lang="ko-KR" altLang="en-US" dirty="0"/>
              <a:t>분기별 </a:t>
            </a:r>
            <a:r>
              <a:rPr lang="ko-KR" altLang="en-US" dirty="0" err="1"/>
              <a:t>범죄율</a:t>
            </a:r>
            <a:r>
              <a:rPr lang="ko-KR" altLang="en-US" dirty="0"/>
              <a:t> 변동도 유의미하기 때문에 </a:t>
            </a:r>
            <a:endParaRPr lang="en-US" altLang="ko-KR" dirty="0"/>
          </a:p>
          <a:p>
            <a:r>
              <a:rPr lang="ko-KR" altLang="en-US" dirty="0"/>
              <a:t>월별 데이터나 분기별 데이터 확보 </a:t>
            </a:r>
            <a:endParaRPr lang="en-US" altLang="ko-KR" dirty="0"/>
          </a:p>
        </p:txBody>
      </p:sp>
      <p:sp>
        <p:nvSpPr>
          <p:cNvPr id="5" name="TextBox 4">
            <a:extLst>
              <a:ext uri="{FF2B5EF4-FFF2-40B4-BE49-F238E27FC236}">
                <a16:creationId xmlns:a16="http://schemas.microsoft.com/office/drawing/2014/main" id="{9EB72853-363B-8031-CC30-50896744D232}"/>
              </a:ext>
            </a:extLst>
          </p:cNvPr>
          <p:cNvSpPr txBox="1"/>
          <p:nvPr/>
        </p:nvSpPr>
        <p:spPr>
          <a:xfrm>
            <a:off x="6805657" y="4376570"/>
            <a:ext cx="3653564" cy="646331"/>
          </a:xfrm>
          <a:prstGeom prst="rect">
            <a:avLst/>
          </a:prstGeom>
          <a:noFill/>
        </p:spPr>
        <p:txBody>
          <a:bodyPr wrap="none" rtlCol="0">
            <a:spAutoFit/>
          </a:bodyPr>
          <a:lstStyle/>
          <a:p>
            <a:r>
              <a:rPr lang="ko-KR" altLang="en-US" dirty="0"/>
              <a:t>자치구 산업분포와 다른 사회적 특성을 </a:t>
            </a:r>
            <a:endParaRPr lang="en-US" altLang="ko-KR" dirty="0"/>
          </a:p>
          <a:p>
            <a:r>
              <a:rPr lang="ko-KR" altLang="en-US" dirty="0"/>
              <a:t>다양하게 적용시켜 분석해보기 </a:t>
            </a:r>
            <a:endParaRPr lang="en-US" altLang="ko-KR" dirty="0"/>
          </a:p>
        </p:txBody>
      </p:sp>
      <p:sp>
        <p:nvSpPr>
          <p:cNvPr id="6" name="TextBox 5">
            <a:extLst>
              <a:ext uri="{FF2B5EF4-FFF2-40B4-BE49-F238E27FC236}">
                <a16:creationId xmlns:a16="http://schemas.microsoft.com/office/drawing/2014/main" id="{D468582F-2DF1-ADF8-428D-260965426EF9}"/>
              </a:ext>
            </a:extLst>
          </p:cNvPr>
          <p:cNvSpPr txBox="1"/>
          <p:nvPr/>
        </p:nvSpPr>
        <p:spPr>
          <a:xfrm>
            <a:off x="6805657" y="3343763"/>
            <a:ext cx="4365298" cy="646331"/>
          </a:xfrm>
          <a:prstGeom prst="rect">
            <a:avLst/>
          </a:prstGeom>
          <a:noFill/>
        </p:spPr>
        <p:txBody>
          <a:bodyPr wrap="none" rtlCol="0">
            <a:spAutoFit/>
          </a:bodyPr>
          <a:lstStyle/>
          <a:p>
            <a:r>
              <a:rPr lang="ko-KR" altLang="en-US" dirty="0"/>
              <a:t>자치구 단위 범죄 발생 장소 현황 데이터를 통해</a:t>
            </a:r>
            <a:endParaRPr lang="en-US" altLang="ko-KR" dirty="0"/>
          </a:p>
          <a:p>
            <a:r>
              <a:rPr lang="ko-KR" altLang="en-US" dirty="0"/>
              <a:t>자치구별 범죄 특성에 대해 </a:t>
            </a:r>
            <a:r>
              <a:rPr lang="ko-KR" altLang="en-US" dirty="0" err="1"/>
              <a:t>심도있게</a:t>
            </a:r>
            <a:r>
              <a:rPr lang="ko-KR" altLang="en-US" dirty="0"/>
              <a:t> 파악</a:t>
            </a:r>
            <a:endParaRPr lang="en-US" altLang="ko-KR" dirty="0"/>
          </a:p>
        </p:txBody>
      </p:sp>
      <p:sp>
        <p:nvSpPr>
          <p:cNvPr id="7" name="TextBox 6">
            <a:extLst>
              <a:ext uri="{FF2B5EF4-FFF2-40B4-BE49-F238E27FC236}">
                <a16:creationId xmlns:a16="http://schemas.microsoft.com/office/drawing/2014/main" id="{353F588E-9D56-8541-F793-FE25D18171EC}"/>
              </a:ext>
            </a:extLst>
          </p:cNvPr>
          <p:cNvSpPr txBox="1"/>
          <p:nvPr/>
        </p:nvSpPr>
        <p:spPr>
          <a:xfrm>
            <a:off x="6805657" y="5565884"/>
            <a:ext cx="3339376" cy="369332"/>
          </a:xfrm>
          <a:prstGeom prst="rect">
            <a:avLst/>
          </a:prstGeom>
          <a:noFill/>
        </p:spPr>
        <p:txBody>
          <a:bodyPr wrap="none" rtlCol="0">
            <a:spAutoFit/>
          </a:bodyPr>
          <a:lstStyle/>
          <a:p>
            <a:r>
              <a:rPr lang="ko-KR" altLang="en-US"/>
              <a:t>생활인구 데이터를 세분화해서 활용</a:t>
            </a:r>
            <a:endParaRPr lang="en-US" altLang="ko-KR" dirty="0"/>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BD8B0-EF20-F56F-DEE0-B1F38ABCABC9}"/>
            </a:ext>
          </a:extLst>
        </p:cNvPr>
        <p:cNvGrpSpPr/>
        <p:nvPr/>
      </p:nvGrpSpPr>
      <p:grpSpPr>
        <a:xfrm>
          <a:off x="0" y="0"/>
          <a:ext cx="0" cy="0"/>
          <a:chOff x="0" y="0"/>
          <a:chExt cx="0" cy="0"/>
        </a:xfrm>
      </p:grpSpPr>
      <p:pic>
        <p:nvPicPr>
          <p:cNvPr id="5" name="그림 4">
            <a:extLst>
              <a:ext uri="{FF2B5EF4-FFF2-40B4-BE49-F238E27FC236}">
                <a16:creationId xmlns:a16="http://schemas.microsoft.com/office/drawing/2014/main" id="{03F72C50-3D39-B3FC-9748-8D20CB29596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37760" y="531548"/>
            <a:ext cx="10918800" cy="4334400"/>
          </a:xfrm>
          <a:prstGeom prst="rect">
            <a:avLst/>
          </a:prstGeom>
        </p:spPr>
      </p:pic>
      <p:sp>
        <p:nvSpPr>
          <p:cNvPr id="12" name="TextBox 11">
            <a:extLst>
              <a:ext uri="{FF2B5EF4-FFF2-40B4-BE49-F238E27FC236}">
                <a16:creationId xmlns:a16="http://schemas.microsoft.com/office/drawing/2014/main" id="{219B011D-6CE8-B50D-9DAE-0E34D7DCA1A1}"/>
              </a:ext>
            </a:extLst>
          </p:cNvPr>
          <p:cNvSpPr txBox="1"/>
          <p:nvPr/>
        </p:nvSpPr>
        <p:spPr>
          <a:xfrm>
            <a:off x="7642747" y="5126048"/>
            <a:ext cx="3763036" cy="1323439"/>
          </a:xfrm>
          <a:prstGeom prst="rect">
            <a:avLst/>
          </a:prstGeom>
          <a:noFill/>
        </p:spPr>
        <p:txBody>
          <a:bodyPr wrap="square" rtlCol="0">
            <a:spAutoFit/>
          </a:bodyPr>
          <a:lstStyle/>
          <a:p>
            <a:pPr algn="r"/>
            <a:r>
              <a:rPr lang="en-US" altLang="ko-KR" sz="4000" b="1" dirty="0">
                <a:solidFill>
                  <a:srgbClr val="5A6E8C"/>
                </a:solidFill>
                <a:latin typeface="+mj-lt"/>
                <a:cs typeface="Arial" panose="020B0604020202020204" pitchFamily="34" charset="0"/>
              </a:rPr>
              <a:t>Django</a:t>
            </a:r>
            <a:r>
              <a:rPr lang="ko-KR" altLang="en-US" sz="4000" b="1" dirty="0">
                <a:solidFill>
                  <a:srgbClr val="5A6E8C"/>
                </a:solidFill>
                <a:latin typeface="+mj-lt"/>
                <a:cs typeface="Arial" panose="020B0604020202020204" pitchFamily="34" charset="0"/>
              </a:rPr>
              <a:t> </a:t>
            </a:r>
          </a:p>
          <a:p>
            <a:pPr algn="r"/>
            <a:r>
              <a:rPr lang="ko-KR" altLang="en-US" sz="4000" b="1" dirty="0">
                <a:latin typeface="+mj-lt"/>
                <a:cs typeface="Arial" panose="020B0604020202020204" pitchFamily="34" charset="0"/>
              </a:rPr>
              <a:t>서비스 구현</a:t>
            </a:r>
            <a:endParaRPr lang="en-US" sz="4000" b="1" dirty="0">
              <a:latin typeface="+mj-lt"/>
              <a:cs typeface="Arial" panose="020B0604020202020204" pitchFamily="34" charset="0"/>
            </a:endParaRPr>
          </a:p>
        </p:txBody>
      </p:sp>
      <p:sp>
        <p:nvSpPr>
          <p:cNvPr id="14" name="직사각형 13">
            <a:extLst>
              <a:ext uri="{FF2B5EF4-FFF2-40B4-BE49-F238E27FC236}">
                <a16:creationId xmlns:a16="http://schemas.microsoft.com/office/drawing/2014/main" id="{0FBC1246-21D5-9CC4-5FDB-4FE50FF3077F}"/>
              </a:ext>
            </a:extLst>
          </p:cNvPr>
          <p:cNvSpPr/>
          <p:nvPr/>
        </p:nvSpPr>
        <p:spPr>
          <a:xfrm>
            <a:off x="11405783" y="5254165"/>
            <a:ext cx="76605" cy="1071572"/>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8010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par>
                                <p:cTn id="8" presetID="6" presetClass="emph" presetSubtype="0" accel="52000" decel="48000" autoRev="1" fill="hold" grpId="1" nodeType="withEffect">
                                  <p:stCondLst>
                                    <p:cond delay="0"/>
                                  </p:stCondLst>
                                  <p:childTnLst>
                                    <p:animScale>
                                      <p:cBhvr>
                                        <p:cTn id="9" dur="350" fill="hold"/>
                                        <p:tgtEl>
                                          <p:spTgt spid="1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61644" y="2950101"/>
            <a:ext cx="3830532" cy="2276392"/>
          </a:xfrm>
          <a:prstGeom prst="rect">
            <a:avLst/>
          </a:prstGeom>
          <a:noFill/>
        </p:spPr>
        <p:txBody>
          <a:bodyPr wrap="square">
            <a:spAutoFit/>
          </a:bodyPr>
          <a:lstStyle/>
          <a:p>
            <a:pPr>
              <a:lnSpc>
                <a:spcPct val="150000"/>
              </a:lnSpc>
              <a:defRPr/>
            </a:pPr>
            <a:r>
              <a:rPr lang="ko-KR" altLang="en-US" sz="1200" dirty="0">
                <a:latin typeface="+mn-ea"/>
              </a:rPr>
              <a:t>사용자가 특정 위치와 시간대</a:t>
            </a:r>
            <a:r>
              <a:rPr lang="en-US" altLang="ko-KR" sz="1200" dirty="0">
                <a:latin typeface="+mn-ea"/>
              </a:rPr>
              <a:t>, </a:t>
            </a:r>
            <a:r>
              <a:rPr lang="ko-KR" altLang="en-US" sz="1200" dirty="0">
                <a:latin typeface="+mn-ea"/>
              </a:rPr>
              <a:t>그리고 반경을 설정하여 그 지역의 안전도를 평가하고자 하는 목적을 가지고 있습니다</a:t>
            </a:r>
            <a:r>
              <a:rPr lang="en-US" altLang="ko-KR" sz="1200" dirty="0">
                <a:latin typeface="+mn-ea"/>
              </a:rPr>
              <a:t>.</a:t>
            </a:r>
          </a:p>
          <a:p>
            <a:pPr>
              <a:lnSpc>
                <a:spcPct val="150000"/>
              </a:lnSpc>
              <a:defRPr/>
            </a:pPr>
            <a:endParaRPr lang="en-US" altLang="ko-KR" sz="1200" dirty="0">
              <a:latin typeface="+mn-ea"/>
            </a:endParaRPr>
          </a:p>
          <a:p>
            <a:pPr>
              <a:lnSpc>
                <a:spcPct val="150000"/>
              </a:lnSpc>
              <a:defRPr/>
            </a:pPr>
            <a:r>
              <a:rPr lang="en-US" altLang="ko-KR" sz="1200" dirty="0">
                <a:latin typeface="+mn-ea"/>
              </a:rPr>
              <a:t> </a:t>
            </a:r>
            <a:r>
              <a:rPr lang="ko-KR" altLang="en-US" sz="1200" dirty="0">
                <a:latin typeface="+mn-ea"/>
              </a:rPr>
              <a:t>사용자가 지정한 매개변수에 따라 지역 데이터베이스에서 관련 정보를 추출하고</a:t>
            </a:r>
            <a:r>
              <a:rPr lang="en-US" altLang="ko-KR" sz="1200" dirty="0">
                <a:latin typeface="+mn-ea"/>
              </a:rPr>
              <a:t>, </a:t>
            </a:r>
            <a:r>
              <a:rPr lang="ko-KR" altLang="en-US" sz="1200" dirty="0">
                <a:latin typeface="+mn-ea"/>
              </a:rPr>
              <a:t>해당 위치 주변의 안전</a:t>
            </a:r>
            <a:r>
              <a:rPr lang="en-US" altLang="ko-KR" sz="1200" dirty="0">
                <a:latin typeface="+mn-ea"/>
              </a:rPr>
              <a:t>/</a:t>
            </a:r>
            <a:r>
              <a:rPr lang="ko-KR" altLang="en-US" sz="1200" dirty="0">
                <a:latin typeface="+mn-ea"/>
              </a:rPr>
              <a:t>위험 시설들을 식별합니다</a:t>
            </a:r>
            <a:r>
              <a:rPr lang="en-US" altLang="ko-KR" sz="1200" dirty="0">
                <a:latin typeface="+mn-ea"/>
              </a:rPr>
              <a:t>. </a:t>
            </a:r>
            <a:r>
              <a:rPr lang="ko-KR" altLang="en-US" sz="1200" dirty="0">
                <a:latin typeface="+mn-ea"/>
              </a:rPr>
              <a:t>각 시설에 대한 가중치와 예측된 범죄율을 통합하여 자체 안전지표를 생성함으로써</a:t>
            </a:r>
            <a:r>
              <a:rPr lang="en-US" altLang="ko-KR" sz="1200" dirty="0">
                <a:latin typeface="+mn-ea"/>
              </a:rPr>
              <a:t>, </a:t>
            </a:r>
            <a:r>
              <a:rPr lang="ko-KR" altLang="en-US" sz="1200" dirty="0">
                <a:latin typeface="+mn-ea"/>
              </a:rPr>
              <a:t>사용자는 주변 환경의 안전 수준을 보다 명확하게 이해할 수 있습니다</a:t>
            </a:r>
            <a:r>
              <a:rPr lang="en-US" altLang="ko-KR" sz="1200" dirty="0">
                <a:latin typeface="+mn-ea"/>
              </a:rPr>
              <a:t>.</a:t>
            </a:r>
            <a:endParaRPr lang="en-US" altLang="ko-KR" sz="1200" dirty="0">
              <a:solidFill>
                <a:schemeClr val="tx1">
                  <a:lumMod val="95000"/>
                  <a:lumOff val="5000"/>
                </a:schemeClr>
              </a:solidFill>
              <a:latin typeface="+mn-ea"/>
              <a:cs typeface="Poppins Light"/>
            </a:endParaRPr>
          </a:p>
        </p:txBody>
      </p:sp>
      <p:sp>
        <p:nvSpPr>
          <p:cNvPr id="28" name="TextBox 27"/>
          <p:cNvSpPr txBox="1"/>
          <p:nvPr/>
        </p:nvSpPr>
        <p:spPr>
          <a:xfrm>
            <a:off x="895964" y="2558958"/>
            <a:ext cx="2100255" cy="461665"/>
          </a:xfrm>
          <a:prstGeom prst="rect">
            <a:avLst/>
          </a:prstGeom>
          <a:noFill/>
        </p:spPr>
        <p:txBody>
          <a:bodyPr wrap="none">
            <a:spAutoFit/>
          </a:bodyPr>
          <a:lstStyle/>
          <a:p>
            <a:pPr lvl="0">
              <a:defRPr/>
            </a:pPr>
            <a:r>
              <a:rPr lang="en-US" altLang="ko-KR" sz="2400" b="1" dirty="0">
                <a:solidFill>
                  <a:schemeClr val="accent4"/>
                </a:solidFill>
                <a:latin typeface="+mj-ea"/>
                <a:ea typeface="+mj-ea"/>
                <a:cs typeface="Poppins"/>
              </a:rPr>
              <a:t>safety circle! </a:t>
            </a:r>
            <a:endParaRPr lang="ko-KR" altLang="en-US" sz="2400" b="1" dirty="0">
              <a:solidFill>
                <a:schemeClr val="accent4"/>
              </a:solidFill>
              <a:latin typeface="+mj-ea"/>
              <a:ea typeface="+mj-ea"/>
              <a:cs typeface="Poppins"/>
            </a:endParaRPr>
          </a:p>
        </p:txBody>
      </p:sp>
      <p:sp>
        <p:nvSpPr>
          <p:cNvPr id="57" name="TextBox 56"/>
          <p:cNvSpPr txBox="1"/>
          <p:nvPr/>
        </p:nvSpPr>
        <p:spPr>
          <a:xfrm>
            <a:off x="861644" y="1844254"/>
            <a:ext cx="2529819" cy="646331"/>
          </a:xfrm>
          <a:prstGeom prst="rect">
            <a:avLst/>
          </a:prstGeom>
          <a:noFill/>
        </p:spPr>
        <p:txBody>
          <a:bodyPr wrap="none">
            <a:spAutoFit/>
          </a:bodyPr>
          <a:lstStyle/>
          <a:p>
            <a:pPr lvl="0">
              <a:defRPr/>
            </a:pPr>
            <a:r>
              <a:rPr lang="ko-KR" altLang="en-US" sz="3600" b="1">
                <a:latin typeface="Poppins Black"/>
                <a:cs typeface="Poppins Black"/>
              </a:rPr>
              <a:t>장고</a:t>
            </a:r>
            <a:r>
              <a:rPr lang="en-US" sz="3600" b="1">
                <a:latin typeface="Poppins Black"/>
                <a:cs typeface="Poppins Black"/>
              </a:rPr>
              <a:t> </a:t>
            </a:r>
            <a:r>
              <a:rPr lang="ko-KR" altLang="en-US" sz="3600" b="1">
                <a:solidFill>
                  <a:schemeClr val="accent4"/>
                </a:solidFill>
                <a:latin typeface="Poppins Black"/>
                <a:cs typeface="Poppins Black"/>
              </a:rPr>
              <a:t>서비스</a:t>
            </a:r>
          </a:p>
        </p:txBody>
      </p:sp>
      <p:grpSp>
        <p:nvGrpSpPr>
          <p:cNvPr id="58" name="Group 57"/>
          <p:cNvGrpSpPr/>
          <p:nvPr/>
        </p:nvGrpSpPr>
        <p:grpSpPr>
          <a:xfrm>
            <a:off x="1007953" y="1557653"/>
            <a:ext cx="385024" cy="183323"/>
            <a:chOff x="1411986" y="714210"/>
            <a:chExt cx="649759" cy="309372"/>
          </a:xfrm>
          <a:solidFill>
            <a:schemeClr val="accent4"/>
          </a:solidFill>
        </p:grpSpPr>
        <p:sp>
          <p:nvSpPr>
            <p:cNvPr id="59" name="Isosceles Triangle 58"/>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0" name="Isosceles Triangle 59"/>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grpSp>
        <p:nvGrpSpPr>
          <p:cNvPr id="76" name="그룹 75"/>
          <p:cNvGrpSpPr/>
          <p:nvPr/>
        </p:nvGrpSpPr>
        <p:grpSpPr>
          <a:xfrm>
            <a:off x="5725231" y="1802692"/>
            <a:ext cx="5479064" cy="3438164"/>
            <a:chOff x="5187874" y="1593142"/>
            <a:chExt cx="6806964" cy="4271434"/>
          </a:xfrm>
        </p:grpSpPr>
        <p:pic>
          <p:nvPicPr>
            <p:cNvPr id="63" name="그림 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22346" y="1593142"/>
              <a:ext cx="6739355" cy="3711792"/>
            </a:xfrm>
            <a:prstGeom prst="rect">
              <a:avLst/>
            </a:prstGeom>
            <a:solidFill>
              <a:srgbClr val="662E91">
                <a:alpha val="100000"/>
              </a:srgbClr>
            </a:solidFill>
            <a:ln w="12700" cap="flat" cmpd="sng" algn="ctr">
              <a:prstDash val="solid"/>
              <a:miter/>
              <a:headEnd w="med" len="med"/>
              <a:tailEnd w="med" len="med"/>
            </a:ln>
          </p:spPr>
        </p:pic>
        <p:grpSp>
          <p:nvGrpSpPr>
            <p:cNvPr id="64" name="Группа"/>
            <p:cNvGrpSpPr/>
            <p:nvPr/>
          </p:nvGrpSpPr>
          <p:grpSpPr>
            <a:xfrm>
              <a:off x="5187874" y="1593142"/>
              <a:ext cx="6806964" cy="4271434"/>
              <a:chOff x="0" y="0"/>
              <a:chExt cx="15077955" cy="9918700"/>
            </a:xfrm>
          </p:grpSpPr>
          <p:sp>
            <p:nvSpPr>
              <p:cNvPr id="65" name="Фигура"/>
              <p:cNvSpPr/>
              <p:nvPr/>
            </p:nvSpPr>
            <p:spPr>
              <a:xfrm>
                <a:off x="3101796" y="9054963"/>
                <a:ext cx="8861942" cy="863737"/>
              </a:xfrm>
              <a:custGeom>
                <a:avLst/>
                <a:gdLst/>
                <a:ahLst/>
                <a:cxnLst>
                  <a:cxn ang="0">
                    <a:pos x="wd2" y="hd2"/>
                  </a:cxn>
                  <a:cxn ang="5400000">
                    <a:pos x="wd2" y="hd2"/>
                  </a:cxn>
                  <a:cxn ang="10800000">
                    <a:pos x="wd2" y="hd2"/>
                  </a:cxn>
                  <a:cxn ang="16200000">
                    <a:pos x="wd2" y="hd2"/>
                  </a:cxn>
                </a:cxnLst>
                <a:rect l="0" t="0" r="r" b="b"/>
                <a:pathLst>
                  <a:path w="21600" h="21600" extrusionOk="0">
                    <a:moveTo>
                      <a:pt x="10772" y="0"/>
                    </a:moveTo>
                    <a:lnTo>
                      <a:pt x="10770" y="109"/>
                    </a:lnTo>
                    <a:lnTo>
                      <a:pt x="81" y="19896"/>
                    </a:lnTo>
                    <a:lnTo>
                      <a:pt x="0" y="20534"/>
                    </a:lnTo>
                    <a:lnTo>
                      <a:pt x="61" y="21600"/>
                    </a:lnTo>
                    <a:lnTo>
                      <a:pt x="941" y="21281"/>
                    </a:lnTo>
                    <a:cubicBezTo>
                      <a:pt x="962" y="21290"/>
                      <a:pt x="982" y="21253"/>
                      <a:pt x="1001" y="21172"/>
                    </a:cubicBezTo>
                    <a:cubicBezTo>
                      <a:pt x="1020" y="21095"/>
                      <a:pt x="1036" y="20984"/>
                      <a:pt x="1050" y="20836"/>
                    </a:cubicBezTo>
                    <a:lnTo>
                      <a:pt x="1104" y="19887"/>
                    </a:lnTo>
                    <a:lnTo>
                      <a:pt x="10318" y="2174"/>
                    </a:lnTo>
                    <a:cubicBezTo>
                      <a:pt x="10415" y="2021"/>
                      <a:pt x="10514" y="1915"/>
                      <a:pt x="10612" y="1855"/>
                    </a:cubicBezTo>
                    <a:cubicBezTo>
                      <a:pt x="10836" y="1720"/>
                      <a:pt x="11061" y="1827"/>
                      <a:pt x="11282" y="2174"/>
                    </a:cubicBezTo>
                    <a:lnTo>
                      <a:pt x="20497" y="19887"/>
                    </a:lnTo>
                    <a:lnTo>
                      <a:pt x="20551" y="20836"/>
                    </a:lnTo>
                    <a:cubicBezTo>
                      <a:pt x="20564" y="20984"/>
                      <a:pt x="20581" y="21095"/>
                      <a:pt x="20599" y="21172"/>
                    </a:cubicBezTo>
                    <a:cubicBezTo>
                      <a:pt x="20618" y="21254"/>
                      <a:pt x="20638" y="21291"/>
                      <a:pt x="20659" y="21281"/>
                    </a:cubicBezTo>
                    <a:lnTo>
                      <a:pt x="21540" y="21600"/>
                    </a:lnTo>
                    <a:lnTo>
                      <a:pt x="21600" y="20534"/>
                    </a:lnTo>
                    <a:lnTo>
                      <a:pt x="21520" y="19896"/>
                    </a:lnTo>
                    <a:lnTo>
                      <a:pt x="10830" y="109"/>
                    </a:lnTo>
                    <a:lnTo>
                      <a:pt x="10828" y="0"/>
                    </a:lnTo>
                    <a:lnTo>
                      <a:pt x="10800" y="50"/>
                    </a:lnTo>
                    <a:lnTo>
                      <a:pt x="10772" y="0"/>
                    </a:lnTo>
                    <a:close/>
                  </a:path>
                </a:pathLst>
              </a:custGeom>
              <a:solidFill>
                <a:srgbClr val="131313">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66" name="Фигура"/>
              <p:cNvSpPr/>
              <p:nvPr/>
            </p:nvSpPr>
            <p:spPr>
              <a:xfrm>
                <a:off x="3750994" y="8684987"/>
                <a:ext cx="3446701" cy="4648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8" y="21165"/>
                      <a:pt x="121" y="20770"/>
                      <a:pt x="188" y="20418"/>
                    </a:cubicBezTo>
                    <a:cubicBezTo>
                      <a:pt x="366" y="19492"/>
                      <a:pt x="571" y="18887"/>
                      <a:pt x="786" y="18653"/>
                    </a:cubicBezTo>
                    <a:lnTo>
                      <a:pt x="21600" y="0"/>
                    </a:lnTo>
                    <a:lnTo>
                      <a:pt x="21584" y="2274"/>
                    </a:lnTo>
                    <a:lnTo>
                      <a:pt x="0" y="21600"/>
                    </a:lnTo>
                    <a:close/>
                  </a:path>
                </a:pathLst>
              </a:custGeom>
              <a:solidFill>
                <a:srgbClr val="9C9DA1">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67" name="Фигура"/>
              <p:cNvSpPr/>
              <p:nvPr/>
            </p:nvSpPr>
            <p:spPr>
              <a:xfrm>
                <a:off x="3687737" y="9078154"/>
                <a:ext cx="2221684" cy="273821"/>
              </a:xfrm>
              <a:custGeom>
                <a:avLst/>
                <a:gdLst/>
                <a:ahLst/>
                <a:cxnLst>
                  <a:cxn ang="0">
                    <a:pos x="wd2" y="hd2"/>
                  </a:cxn>
                  <a:cxn ang="5400000">
                    <a:pos x="wd2" y="hd2"/>
                  </a:cxn>
                  <a:cxn ang="10800000">
                    <a:pos x="wd2" y="hd2"/>
                  </a:cxn>
                  <a:cxn ang="16200000">
                    <a:pos x="wd2" y="hd2"/>
                  </a:cxn>
                </a:cxnLst>
                <a:rect l="0" t="0" r="r" b="b"/>
                <a:pathLst>
                  <a:path w="21600" h="21551" extrusionOk="0">
                    <a:moveTo>
                      <a:pt x="47" y="17990"/>
                    </a:moveTo>
                    <a:lnTo>
                      <a:pt x="0" y="20300"/>
                    </a:lnTo>
                    <a:lnTo>
                      <a:pt x="2697" y="21521"/>
                    </a:lnTo>
                    <a:cubicBezTo>
                      <a:pt x="2778" y="21600"/>
                      <a:pt x="2860" y="21523"/>
                      <a:pt x="2936" y="21297"/>
                    </a:cubicBezTo>
                    <a:cubicBezTo>
                      <a:pt x="3006" y="21090"/>
                      <a:pt x="3070" y="20762"/>
                      <a:pt x="3122" y="20337"/>
                    </a:cubicBezTo>
                    <a:lnTo>
                      <a:pt x="3370" y="17820"/>
                    </a:lnTo>
                    <a:lnTo>
                      <a:pt x="21600" y="7250"/>
                    </a:lnTo>
                    <a:lnTo>
                      <a:pt x="21597" y="0"/>
                    </a:lnTo>
                    <a:lnTo>
                      <a:pt x="47" y="17990"/>
                    </a:lnTo>
                    <a:close/>
                  </a:path>
                </a:pathLst>
              </a:custGeom>
              <a:solidFill>
                <a:srgbClr val="131313">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68" name="Фигура"/>
              <p:cNvSpPr/>
              <p:nvPr/>
            </p:nvSpPr>
            <p:spPr>
              <a:xfrm>
                <a:off x="3691356" y="8659151"/>
                <a:ext cx="3885526" cy="6528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55" y="17903"/>
                    </a:lnTo>
                    <a:cubicBezTo>
                      <a:pt x="187" y="17180"/>
                      <a:pt x="258" y="16537"/>
                      <a:pt x="356" y="16069"/>
                    </a:cubicBezTo>
                    <a:cubicBezTo>
                      <a:pt x="433" y="15698"/>
                      <a:pt x="525" y="15451"/>
                      <a:pt x="623" y="15350"/>
                    </a:cubicBezTo>
                    <a:lnTo>
                      <a:pt x="18888" y="2268"/>
                    </a:lnTo>
                    <a:cubicBezTo>
                      <a:pt x="19001" y="2156"/>
                      <a:pt x="19107" y="1875"/>
                      <a:pt x="19196" y="1451"/>
                    </a:cubicBezTo>
                    <a:cubicBezTo>
                      <a:pt x="19259" y="1155"/>
                      <a:pt x="19312" y="795"/>
                      <a:pt x="19353" y="389"/>
                    </a:cubicBezTo>
                    <a:lnTo>
                      <a:pt x="21600" y="0"/>
                    </a:lnTo>
                    <a:lnTo>
                      <a:pt x="21407" y="11105"/>
                    </a:lnTo>
                    <a:lnTo>
                      <a:pt x="0" y="21600"/>
                    </a:lnTo>
                    <a:close/>
                  </a:path>
                </a:pathLst>
              </a:custGeom>
              <a:solidFill>
                <a:srgbClr val="C6C7CA">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69" name="Фигура"/>
              <p:cNvSpPr/>
              <p:nvPr/>
            </p:nvSpPr>
            <p:spPr>
              <a:xfrm>
                <a:off x="9169664" y="9078154"/>
                <a:ext cx="2221690" cy="273821"/>
              </a:xfrm>
              <a:custGeom>
                <a:avLst/>
                <a:gdLst/>
                <a:ahLst/>
                <a:cxnLst>
                  <a:cxn ang="0">
                    <a:pos x="wd2" y="hd2"/>
                  </a:cxn>
                  <a:cxn ang="5400000">
                    <a:pos x="wd2" y="hd2"/>
                  </a:cxn>
                  <a:cxn ang="10800000">
                    <a:pos x="wd2" y="hd2"/>
                  </a:cxn>
                  <a:cxn ang="16200000">
                    <a:pos x="wd2" y="hd2"/>
                  </a:cxn>
                </a:cxnLst>
                <a:rect l="0" t="0" r="r" b="b"/>
                <a:pathLst>
                  <a:path w="21600" h="21551" extrusionOk="0">
                    <a:moveTo>
                      <a:pt x="21553" y="17990"/>
                    </a:moveTo>
                    <a:lnTo>
                      <a:pt x="21600" y="20300"/>
                    </a:lnTo>
                    <a:lnTo>
                      <a:pt x="18903" y="21521"/>
                    </a:lnTo>
                    <a:cubicBezTo>
                      <a:pt x="18822" y="21600"/>
                      <a:pt x="18740" y="21523"/>
                      <a:pt x="18664" y="21297"/>
                    </a:cubicBezTo>
                    <a:cubicBezTo>
                      <a:pt x="18594" y="21090"/>
                      <a:pt x="18530" y="20762"/>
                      <a:pt x="18478" y="20337"/>
                    </a:cubicBezTo>
                    <a:lnTo>
                      <a:pt x="18230" y="17820"/>
                    </a:lnTo>
                    <a:lnTo>
                      <a:pt x="0" y="7250"/>
                    </a:lnTo>
                    <a:lnTo>
                      <a:pt x="3" y="0"/>
                    </a:lnTo>
                    <a:lnTo>
                      <a:pt x="21553" y="17990"/>
                    </a:lnTo>
                    <a:close/>
                  </a:path>
                </a:pathLst>
              </a:custGeom>
              <a:solidFill>
                <a:srgbClr val="131313">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70" name="Фигура"/>
              <p:cNvSpPr/>
              <p:nvPr/>
            </p:nvSpPr>
            <p:spPr>
              <a:xfrm>
                <a:off x="7879821" y="8684987"/>
                <a:ext cx="3446560" cy="4648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542" y="21165"/>
                      <a:pt x="21479" y="20770"/>
                      <a:pt x="21412" y="20418"/>
                    </a:cubicBezTo>
                    <a:cubicBezTo>
                      <a:pt x="21234" y="19492"/>
                      <a:pt x="21029" y="18887"/>
                      <a:pt x="20814" y="18653"/>
                    </a:cubicBezTo>
                    <a:lnTo>
                      <a:pt x="0" y="0"/>
                    </a:lnTo>
                    <a:lnTo>
                      <a:pt x="16" y="2274"/>
                    </a:lnTo>
                    <a:lnTo>
                      <a:pt x="21600" y="21600"/>
                    </a:lnTo>
                    <a:close/>
                  </a:path>
                </a:pathLst>
              </a:custGeom>
              <a:solidFill>
                <a:srgbClr val="9C9DA1">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71" name="Фигура"/>
              <p:cNvSpPr/>
              <p:nvPr/>
            </p:nvSpPr>
            <p:spPr>
              <a:xfrm>
                <a:off x="7501686" y="8659151"/>
                <a:ext cx="3885525" cy="6528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445" y="17903"/>
                    </a:lnTo>
                    <a:cubicBezTo>
                      <a:pt x="21413" y="17180"/>
                      <a:pt x="21342" y="16537"/>
                      <a:pt x="21244" y="16069"/>
                    </a:cubicBezTo>
                    <a:cubicBezTo>
                      <a:pt x="21167" y="15698"/>
                      <a:pt x="21075" y="15451"/>
                      <a:pt x="20977" y="15350"/>
                    </a:cubicBezTo>
                    <a:lnTo>
                      <a:pt x="2712" y="2268"/>
                    </a:lnTo>
                    <a:cubicBezTo>
                      <a:pt x="2599" y="2156"/>
                      <a:pt x="2493" y="1875"/>
                      <a:pt x="2404" y="1451"/>
                    </a:cubicBezTo>
                    <a:cubicBezTo>
                      <a:pt x="2341" y="1155"/>
                      <a:pt x="2288" y="795"/>
                      <a:pt x="2247" y="389"/>
                    </a:cubicBezTo>
                    <a:lnTo>
                      <a:pt x="0" y="0"/>
                    </a:lnTo>
                    <a:lnTo>
                      <a:pt x="193" y="11105"/>
                    </a:lnTo>
                    <a:lnTo>
                      <a:pt x="21600" y="21600"/>
                    </a:lnTo>
                    <a:close/>
                  </a:path>
                </a:pathLst>
              </a:custGeom>
              <a:solidFill>
                <a:srgbClr val="C6C7CA">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72" name="Фигура"/>
              <p:cNvSpPr/>
              <p:nvPr/>
            </p:nvSpPr>
            <p:spPr>
              <a:xfrm>
                <a:off x="7663095" y="8684847"/>
                <a:ext cx="4302710" cy="1201386"/>
              </a:xfrm>
              <a:custGeom>
                <a:avLst/>
                <a:gdLst/>
                <a:ahLst/>
                <a:cxnLst>
                  <a:cxn ang="0">
                    <a:pos x="wd2" y="hd2"/>
                  </a:cxn>
                  <a:cxn ang="5400000">
                    <a:pos x="wd2" y="hd2"/>
                  </a:cxn>
                  <a:cxn ang="10800000">
                    <a:pos x="wd2" y="hd2"/>
                  </a:cxn>
                  <a:cxn ang="16200000">
                    <a:pos x="wd2" y="hd2"/>
                  </a:cxn>
                </a:cxnLst>
                <a:rect l="0" t="0" r="r" b="b"/>
                <a:pathLst>
                  <a:path w="21600" h="21600" extrusionOk="0">
                    <a:moveTo>
                      <a:pt x="21465" y="21600"/>
                    </a:moveTo>
                    <a:lnTo>
                      <a:pt x="21600" y="21413"/>
                    </a:lnTo>
                    <a:lnTo>
                      <a:pt x="21343" y="18621"/>
                    </a:lnTo>
                    <a:cubicBezTo>
                      <a:pt x="21301" y="18160"/>
                      <a:pt x="21225" y="17747"/>
                      <a:pt x="21123" y="17426"/>
                    </a:cubicBezTo>
                    <a:cubicBezTo>
                      <a:pt x="21043" y="17171"/>
                      <a:pt x="20948" y="16980"/>
                      <a:pt x="20846" y="16865"/>
                    </a:cubicBezTo>
                    <a:lnTo>
                      <a:pt x="1935" y="2112"/>
                    </a:lnTo>
                    <a:cubicBezTo>
                      <a:pt x="1704" y="1875"/>
                      <a:pt x="1480" y="1562"/>
                      <a:pt x="1265" y="1178"/>
                    </a:cubicBezTo>
                    <a:cubicBezTo>
                      <a:pt x="1085" y="857"/>
                      <a:pt x="912" y="487"/>
                      <a:pt x="748" y="72"/>
                    </a:cubicBezTo>
                    <a:lnTo>
                      <a:pt x="0" y="0"/>
                    </a:lnTo>
                    <a:lnTo>
                      <a:pt x="374" y="2551"/>
                    </a:lnTo>
                    <a:lnTo>
                      <a:pt x="21465" y="21600"/>
                    </a:lnTo>
                    <a:close/>
                  </a:path>
                </a:pathLst>
              </a:custGeom>
              <a:solidFill>
                <a:srgbClr val="9C9DA1">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73" name="Фигура"/>
              <p:cNvSpPr/>
              <p:nvPr/>
            </p:nvSpPr>
            <p:spPr>
              <a:xfrm>
                <a:off x="3105220" y="8684590"/>
                <a:ext cx="4302749" cy="1201385"/>
              </a:xfrm>
              <a:custGeom>
                <a:avLst/>
                <a:gdLst/>
                <a:ahLst/>
                <a:cxnLst>
                  <a:cxn ang="0">
                    <a:pos x="wd2" y="hd2"/>
                  </a:cxn>
                  <a:cxn ang="5400000">
                    <a:pos x="wd2" y="hd2"/>
                  </a:cxn>
                  <a:cxn ang="10800000">
                    <a:pos x="wd2" y="hd2"/>
                  </a:cxn>
                  <a:cxn ang="16200000">
                    <a:pos x="wd2" y="hd2"/>
                  </a:cxn>
                </a:cxnLst>
                <a:rect l="0" t="0" r="r" b="b"/>
                <a:pathLst>
                  <a:path w="21600" h="21600" extrusionOk="0">
                    <a:moveTo>
                      <a:pt x="135" y="21600"/>
                    </a:moveTo>
                    <a:lnTo>
                      <a:pt x="0" y="21413"/>
                    </a:lnTo>
                    <a:lnTo>
                      <a:pt x="257" y="18621"/>
                    </a:lnTo>
                    <a:cubicBezTo>
                      <a:pt x="299" y="18160"/>
                      <a:pt x="375" y="17747"/>
                      <a:pt x="477" y="17426"/>
                    </a:cubicBezTo>
                    <a:cubicBezTo>
                      <a:pt x="557" y="17171"/>
                      <a:pt x="652" y="16980"/>
                      <a:pt x="754" y="16865"/>
                    </a:cubicBezTo>
                    <a:lnTo>
                      <a:pt x="19665" y="2112"/>
                    </a:lnTo>
                    <a:cubicBezTo>
                      <a:pt x="19896" y="1875"/>
                      <a:pt x="20120" y="1562"/>
                      <a:pt x="20335" y="1178"/>
                    </a:cubicBezTo>
                    <a:cubicBezTo>
                      <a:pt x="20515" y="857"/>
                      <a:pt x="20688" y="487"/>
                      <a:pt x="20852" y="72"/>
                    </a:cubicBezTo>
                    <a:lnTo>
                      <a:pt x="21600" y="0"/>
                    </a:lnTo>
                    <a:lnTo>
                      <a:pt x="21226" y="2551"/>
                    </a:lnTo>
                    <a:lnTo>
                      <a:pt x="135" y="21600"/>
                    </a:lnTo>
                    <a:close/>
                  </a:path>
                </a:pathLst>
              </a:custGeom>
              <a:solidFill>
                <a:srgbClr val="9C9DA1">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74" name="Фигура"/>
              <p:cNvSpPr/>
              <p:nvPr/>
            </p:nvSpPr>
            <p:spPr>
              <a:xfrm>
                <a:off x="3141072" y="8685366"/>
                <a:ext cx="8802860" cy="1198423"/>
              </a:xfrm>
              <a:custGeom>
                <a:avLst/>
                <a:gdLst/>
                <a:ahLst/>
                <a:cxnLst>
                  <a:cxn ang="0">
                    <a:pos x="wd2" y="hd2"/>
                  </a:cxn>
                  <a:cxn ang="5400000">
                    <a:pos x="wd2" y="hd2"/>
                  </a:cxn>
                  <a:cxn ang="10800000">
                    <a:pos x="wd2" y="hd2"/>
                  </a:cxn>
                  <a:cxn ang="16200000">
                    <a:pos x="wd2" y="hd2"/>
                  </a:cxn>
                </a:cxnLst>
                <a:rect l="0" t="0" r="r" b="b"/>
                <a:pathLst>
                  <a:path w="21600" h="21600" extrusionOk="0">
                    <a:moveTo>
                      <a:pt x="10796" y="0"/>
                    </a:moveTo>
                    <a:lnTo>
                      <a:pt x="10189" y="169"/>
                    </a:lnTo>
                    <a:cubicBezTo>
                      <a:pt x="10127" y="523"/>
                      <a:pt x="10062" y="845"/>
                      <a:pt x="9994" y="1131"/>
                    </a:cubicBezTo>
                    <a:cubicBezTo>
                      <a:pt x="9880" y="1612"/>
                      <a:pt x="9758" y="1992"/>
                      <a:pt x="9632" y="2263"/>
                    </a:cubicBezTo>
                    <a:lnTo>
                      <a:pt x="368" y="17195"/>
                    </a:lnTo>
                    <a:cubicBezTo>
                      <a:pt x="318" y="17284"/>
                      <a:pt x="271" y="17456"/>
                      <a:pt x="231" y="17697"/>
                    </a:cubicBezTo>
                    <a:cubicBezTo>
                      <a:pt x="196" y="17909"/>
                      <a:pt x="168" y="18171"/>
                      <a:pt x="147" y="18466"/>
                    </a:cubicBezTo>
                    <a:cubicBezTo>
                      <a:pt x="117" y="18960"/>
                      <a:pt x="91" y="19463"/>
                      <a:pt x="67" y="19972"/>
                    </a:cubicBezTo>
                    <a:cubicBezTo>
                      <a:pt x="41" y="20508"/>
                      <a:pt x="19" y="21051"/>
                      <a:pt x="0" y="21600"/>
                    </a:cubicBezTo>
                    <a:lnTo>
                      <a:pt x="10283" y="7811"/>
                    </a:lnTo>
                    <a:cubicBezTo>
                      <a:pt x="10374" y="7695"/>
                      <a:pt x="10465" y="7606"/>
                      <a:pt x="10557" y="7551"/>
                    </a:cubicBezTo>
                    <a:cubicBezTo>
                      <a:pt x="10717" y="7454"/>
                      <a:pt x="10878" y="7454"/>
                      <a:pt x="11038" y="7551"/>
                    </a:cubicBezTo>
                    <a:cubicBezTo>
                      <a:pt x="11129" y="7606"/>
                      <a:pt x="11221" y="7695"/>
                      <a:pt x="11311" y="7811"/>
                    </a:cubicBezTo>
                    <a:lnTo>
                      <a:pt x="21600" y="21600"/>
                    </a:lnTo>
                    <a:cubicBezTo>
                      <a:pt x="21581" y="21051"/>
                      <a:pt x="21559" y="20508"/>
                      <a:pt x="21533" y="19972"/>
                    </a:cubicBezTo>
                    <a:cubicBezTo>
                      <a:pt x="21509" y="19463"/>
                      <a:pt x="21483" y="18960"/>
                      <a:pt x="21453" y="18466"/>
                    </a:cubicBezTo>
                    <a:cubicBezTo>
                      <a:pt x="21432" y="18171"/>
                      <a:pt x="21404" y="17909"/>
                      <a:pt x="21369" y="17697"/>
                    </a:cubicBezTo>
                    <a:cubicBezTo>
                      <a:pt x="21329" y="17456"/>
                      <a:pt x="21282" y="17284"/>
                      <a:pt x="21232" y="17195"/>
                    </a:cubicBezTo>
                    <a:lnTo>
                      <a:pt x="11963" y="2263"/>
                    </a:lnTo>
                    <a:cubicBezTo>
                      <a:pt x="11837" y="1994"/>
                      <a:pt x="11715" y="1614"/>
                      <a:pt x="11600" y="1131"/>
                    </a:cubicBezTo>
                    <a:cubicBezTo>
                      <a:pt x="11532" y="845"/>
                      <a:pt x="11467" y="524"/>
                      <a:pt x="11406" y="169"/>
                    </a:cubicBezTo>
                    <a:lnTo>
                      <a:pt x="10798" y="0"/>
                    </a:lnTo>
                    <a:lnTo>
                      <a:pt x="10796" y="0"/>
                    </a:lnTo>
                    <a:close/>
                  </a:path>
                </a:pathLst>
              </a:custGeom>
              <a:solidFill>
                <a:srgbClr val="C6C7CA">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75" name="Фигура"/>
              <p:cNvSpPr/>
              <p:nvPr/>
            </p:nvSpPr>
            <p:spPr>
              <a:xfrm>
                <a:off x="0" y="0"/>
                <a:ext cx="15077955" cy="86924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32" y="222"/>
                    </a:moveTo>
                    <a:lnTo>
                      <a:pt x="21465" y="222"/>
                    </a:lnTo>
                    <a:lnTo>
                      <a:pt x="21465" y="21378"/>
                    </a:lnTo>
                    <a:cubicBezTo>
                      <a:pt x="17910" y="21378"/>
                      <a:pt x="14354" y="21378"/>
                      <a:pt x="10799" y="21378"/>
                    </a:cubicBezTo>
                    <a:cubicBezTo>
                      <a:pt x="7243" y="21378"/>
                      <a:pt x="3687" y="21378"/>
                      <a:pt x="132" y="21378"/>
                    </a:cubicBezTo>
                    <a:lnTo>
                      <a:pt x="132" y="222"/>
                    </a:lnTo>
                    <a:close/>
                  </a:path>
                </a:pathLst>
              </a:custGeom>
              <a:solidFill>
                <a:srgbClr val="131313">
                  <a:alpha val="100000"/>
                </a:srgbClr>
              </a:solidFill>
              <a:ln w="12700" cap="flat">
                <a:noFill/>
                <a:miter/>
              </a:ln>
              <a:effectLst/>
            </p:spPr>
            <p:txBody>
              <a:bodyPr wrap="square" lIns="38100" tIns="38100" rIns="38100" bIns="38100" anchor="ctr">
                <a:noAutofit/>
              </a:bodyPr>
              <a:lstStyle/>
              <a:p>
                <a:pPr marL="0" lvl="0" indent="0" algn="l" defTabSz="914400" rtl="0" eaLnBrk="1" latinLnBrk="0" hangingPunct="1">
                  <a:lnSpc>
                    <a:spcPct val="100000"/>
                  </a:lnSpc>
                  <a:spcBef>
                    <a:spcPct val="0"/>
                  </a:spcBef>
                  <a:spcAft>
                    <a:spcPts val="0"/>
                  </a:spcAft>
                  <a:buNone/>
                  <a:defRPr/>
                </a:pPr>
                <a:endParaRPr kumimoji="0" sz="1800" b="0" i="0" u="none" strike="noStrike" kern="1200" cap="none" spc="0" normalizeH="0" baseline="0">
                  <a:solidFill>
                    <a:srgbClr val="000000"/>
                  </a:solidFill>
                  <a:latin typeface="Pretendard"/>
                  <a:ea typeface="Pretendard"/>
                  <a:cs typeface="Pretendard"/>
                </a:endParaRPr>
              </a:p>
            </p:txBody>
          </p:sp>
        </p:grpSp>
      </p:grpSp>
      <p:sp>
        <p:nvSpPr>
          <p:cNvPr id="77"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78"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79"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80"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30"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00</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0F793898-9A32-4206-B9F1-990ABD46F95B}"/>
              </a:ext>
            </a:extLst>
          </p:cNvPr>
          <p:cNvSpPr/>
          <p:nvPr/>
        </p:nvSpPr>
        <p:spPr>
          <a:xfrm>
            <a:off x="11769436" y="446249"/>
            <a:ext cx="422564" cy="65147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TextBox 19">
            <a:extLst>
              <a:ext uri="{FF2B5EF4-FFF2-40B4-BE49-F238E27FC236}">
                <a16:creationId xmlns:a16="http://schemas.microsoft.com/office/drawing/2014/main" id="{8E526FCC-26D5-4642-B40F-BD1AFFB75CCB}"/>
              </a:ext>
            </a:extLst>
          </p:cNvPr>
          <p:cNvSpPr txBox="1"/>
          <p:nvPr/>
        </p:nvSpPr>
        <p:spPr>
          <a:xfrm>
            <a:off x="3774986" y="4375328"/>
            <a:ext cx="4487127" cy="646331"/>
          </a:xfrm>
          <a:prstGeom prst="rect">
            <a:avLst/>
          </a:prstGeom>
          <a:noFill/>
        </p:spPr>
        <p:txBody>
          <a:bodyPr wrap="none" rtlCol="0">
            <a:spAutoFit/>
          </a:bodyPr>
          <a:lstStyle/>
          <a:p>
            <a:pPr marL="0" indent="0" algn="ctr" defTabSz="914400" rtl="0" eaLnBrk="1" latinLnBrk="0" hangingPunct="1">
              <a:lnSpc>
                <a:spcPct val="100000"/>
              </a:lnSpc>
              <a:spcBef>
                <a:spcPct val="0"/>
              </a:spcBef>
              <a:spcAft>
                <a:spcPts val="0"/>
              </a:spcAft>
              <a:buNone/>
              <a:defRPr/>
            </a:pPr>
            <a:r>
              <a:rPr kumimoji="0" lang="ko-KR" altLang="en-US" sz="3600" b="0" i="0" u="none" strike="noStrike" kern="1200" cap="none" spc="0" normalizeH="0" baseline="0" dirty="0">
                <a:solidFill>
                  <a:srgbClr val="000000"/>
                </a:solidFill>
                <a:latin typeface="+mj-ea"/>
                <a:ea typeface="+mj-ea"/>
                <a:cs typeface="Poppins"/>
              </a:rPr>
              <a:t>국가별 </a:t>
            </a:r>
            <a:r>
              <a:rPr kumimoji="0" lang="ko-KR" altLang="en-US" sz="3600" b="0" i="0" u="none" strike="noStrike" kern="1200" cap="none" spc="0" normalizeH="0" baseline="0" dirty="0">
                <a:solidFill>
                  <a:srgbClr val="5A6E8C"/>
                </a:solidFill>
                <a:latin typeface="+mj-ea"/>
                <a:ea typeface="+mj-ea"/>
                <a:cs typeface="Poppins"/>
              </a:rPr>
              <a:t>안전</a:t>
            </a:r>
            <a:r>
              <a:rPr lang="en-US" altLang="ko-KR" sz="3600" dirty="0">
                <a:latin typeface="+mj-ea"/>
                <a:ea typeface="+mj-ea"/>
                <a:cs typeface="Poppins"/>
              </a:rPr>
              <a:t> / </a:t>
            </a:r>
            <a:r>
              <a:rPr kumimoji="0" lang="ko-KR" altLang="en-US" sz="3600" b="0" i="0" u="none" strike="noStrike" kern="1200" cap="none" spc="0" normalizeH="0" baseline="0" dirty="0">
                <a:solidFill>
                  <a:srgbClr val="5A6E8C"/>
                </a:solidFill>
                <a:latin typeface="+mj-ea"/>
                <a:ea typeface="+mj-ea"/>
                <a:cs typeface="Poppins"/>
              </a:rPr>
              <a:t>범죄</a:t>
            </a:r>
            <a:r>
              <a:rPr kumimoji="0" lang="ko-KR" altLang="en-US" sz="3600" b="0" i="0" u="none" strike="noStrike" kern="1200" cap="none" spc="0" normalizeH="0" baseline="0" dirty="0">
                <a:solidFill>
                  <a:srgbClr val="000000"/>
                </a:solidFill>
                <a:latin typeface="+mj-ea"/>
                <a:ea typeface="+mj-ea"/>
                <a:cs typeface="Poppins"/>
              </a:rPr>
              <a:t> 지수 </a:t>
            </a:r>
          </a:p>
        </p:txBody>
      </p:sp>
      <p:pic>
        <p:nvPicPr>
          <p:cNvPr id="234" name="그림 개체 틀 47">
            <a:extLst>
              <a:ext uri="{FF2B5EF4-FFF2-40B4-BE49-F238E27FC236}">
                <a16:creationId xmlns:a16="http://schemas.microsoft.com/office/drawing/2014/main" id="{09E95751-1D51-3FEE-A213-8F142E585BD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639819" y="771985"/>
            <a:ext cx="8826403" cy="3038217"/>
          </a:xfrm>
          <a:prstGeom prst="rect">
            <a:avLst/>
          </a:prstGeom>
        </p:spPr>
      </p:pic>
      <p:sp>
        <p:nvSpPr>
          <p:cNvPr id="235" name="TextBox 234">
            <a:extLst>
              <a:ext uri="{FF2B5EF4-FFF2-40B4-BE49-F238E27FC236}">
                <a16:creationId xmlns:a16="http://schemas.microsoft.com/office/drawing/2014/main" id="{66CC795E-F82C-C7E4-A784-3C66DEABB93F}"/>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236" name="Rectangle 62">
            <a:extLst>
              <a:ext uri="{FF2B5EF4-FFF2-40B4-BE49-F238E27FC236}">
                <a16:creationId xmlns:a16="http://schemas.microsoft.com/office/drawing/2014/main" id="{7C22B212-A2F0-E0FA-419C-CE62060B3102}"/>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50" name="Group 20">
            <a:extLst>
              <a:ext uri="{FF2B5EF4-FFF2-40B4-BE49-F238E27FC236}">
                <a16:creationId xmlns:a16="http://schemas.microsoft.com/office/drawing/2014/main" id="{B135A8D9-4E95-4EC7-B15D-70E8DC059767}"/>
              </a:ext>
            </a:extLst>
          </p:cNvPr>
          <p:cNvGrpSpPr/>
          <p:nvPr/>
        </p:nvGrpSpPr>
        <p:grpSpPr>
          <a:xfrm>
            <a:off x="5826034" y="4096155"/>
            <a:ext cx="385024" cy="183323"/>
            <a:chOff x="1411986" y="714210"/>
            <a:chExt cx="649759" cy="309372"/>
          </a:xfrm>
          <a:solidFill>
            <a:schemeClr val="accent4"/>
          </a:solidFill>
        </p:grpSpPr>
        <p:sp>
          <p:nvSpPr>
            <p:cNvPr id="251" name="Isosceles Triangle 25">
              <a:extLst>
                <a:ext uri="{FF2B5EF4-FFF2-40B4-BE49-F238E27FC236}">
                  <a16:creationId xmlns:a16="http://schemas.microsoft.com/office/drawing/2014/main" id="{C234B653-7FF5-937A-000B-2F31B18454C4}"/>
                </a:ext>
              </a:extLst>
            </p:cNvPr>
            <p:cNvSpPr/>
            <p:nvPr/>
          </p:nvSpPr>
          <p:spPr>
            <a:xfrm rot="5400000">
              <a:off x="1390650" y="735546"/>
              <a:ext cx="309372" cy="2667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2" name="Isosceles Triangle 26">
              <a:extLst>
                <a:ext uri="{FF2B5EF4-FFF2-40B4-BE49-F238E27FC236}">
                  <a16:creationId xmlns:a16="http://schemas.microsoft.com/office/drawing/2014/main" id="{027DFEA7-2E77-8E6D-2E81-D14594E83A1C}"/>
                </a:ext>
              </a:extLst>
            </p:cNvPr>
            <p:cNvSpPr/>
            <p:nvPr/>
          </p:nvSpPr>
          <p:spPr>
            <a:xfrm rot="5400000">
              <a:off x="1773709" y="735546"/>
              <a:ext cx="309372" cy="2667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53" name="TextBox 252">
            <a:extLst>
              <a:ext uri="{FF2B5EF4-FFF2-40B4-BE49-F238E27FC236}">
                <a16:creationId xmlns:a16="http://schemas.microsoft.com/office/drawing/2014/main" id="{E4B482D8-1A31-208E-413D-1F0C8A75F695}"/>
              </a:ext>
            </a:extLst>
          </p:cNvPr>
          <p:cNvSpPr txBox="1"/>
          <p:nvPr/>
        </p:nvSpPr>
        <p:spPr>
          <a:xfrm>
            <a:off x="2606207" y="5391599"/>
            <a:ext cx="1899852" cy="461665"/>
          </a:xfrm>
          <a:prstGeom prst="rect">
            <a:avLst/>
          </a:prstGeom>
          <a:noFill/>
        </p:spPr>
        <p:txBody>
          <a:bodyPr wrap="square">
            <a:spAutoFit/>
          </a:bodyPr>
          <a:lstStyle/>
          <a:p>
            <a:pPr lvl="0">
              <a:defRPr/>
            </a:pPr>
            <a:r>
              <a:rPr lang="ko-KR" altLang="en-US" sz="2400" dirty="0">
                <a:latin typeface="+mj-ea"/>
                <a:ea typeface="+mj-ea"/>
                <a:cs typeface="Inter Medium"/>
              </a:rPr>
              <a:t>안전지수</a:t>
            </a:r>
          </a:p>
        </p:txBody>
      </p:sp>
      <p:sp>
        <p:nvSpPr>
          <p:cNvPr id="254" name="TextBox 253">
            <a:extLst>
              <a:ext uri="{FF2B5EF4-FFF2-40B4-BE49-F238E27FC236}">
                <a16:creationId xmlns:a16="http://schemas.microsoft.com/office/drawing/2014/main" id="{39B66FF1-21F9-1A58-8CA5-203936FCD02D}"/>
              </a:ext>
            </a:extLst>
          </p:cNvPr>
          <p:cNvSpPr txBox="1"/>
          <p:nvPr/>
        </p:nvSpPr>
        <p:spPr>
          <a:xfrm>
            <a:off x="2606207" y="5834922"/>
            <a:ext cx="3058459" cy="300339"/>
          </a:xfrm>
          <a:prstGeom prst="rect">
            <a:avLst/>
          </a:prstGeom>
          <a:noFill/>
        </p:spPr>
        <p:txBody>
          <a:bodyPr wrap="square">
            <a:spAutoFit/>
          </a:bodyPr>
          <a:lstStyle/>
          <a:p>
            <a:pPr>
              <a:lnSpc>
                <a:spcPts val="1600"/>
              </a:lnSpc>
              <a:defRPr/>
            </a:pPr>
            <a:r>
              <a:rPr lang="ko-KR" altLang="en-US" dirty="0">
                <a:solidFill>
                  <a:schemeClr val="tx1">
                    <a:lumMod val="50000"/>
                    <a:lumOff val="50000"/>
                  </a:schemeClr>
                </a:solidFill>
                <a:latin typeface="+mn-ea"/>
                <a:cs typeface="Roboto"/>
              </a:rPr>
              <a:t>대한민국의 안전지수는 </a:t>
            </a:r>
            <a:r>
              <a:rPr lang="ko-KR" altLang="en-US" dirty="0">
                <a:solidFill>
                  <a:srgbClr val="5A6E8C"/>
                </a:solidFill>
                <a:latin typeface="+mj-ea"/>
                <a:ea typeface="+mj-ea"/>
                <a:cs typeface="Roboto"/>
              </a:rPr>
              <a:t>최상위권</a:t>
            </a:r>
          </a:p>
        </p:txBody>
      </p:sp>
      <p:grpSp>
        <p:nvGrpSpPr>
          <p:cNvPr id="255" name="그룹 254">
            <a:extLst>
              <a:ext uri="{FF2B5EF4-FFF2-40B4-BE49-F238E27FC236}">
                <a16:creationId xmlns:a16="http://schemas.microsoft.com/office/drawing/2014/main" id="{A9806C42-B0DF-EB39-7DE7-413F53BFC4ED}"/>
              </a:ext>
            </a:extLst>
          </p:cNvPr>
          <p:cNvGrpSpPr/>
          <p:nvPr/>
        </p:nvGrpSpPr>
        <p:grpSpPr>
          <a:xfrm>
            <a:off x="1639819" y="5243550"/>
            <a:ext cx="885825" cy="885825"/>
            <a:chOff x="2657901" y="5341124"/>
            <a:chExt cx="885825" cy="885825"/>
          </a:xfrm>
        </p:grpSpPr>
        <p:sp>
          <p:nvSpPr>
            <p:cNvPr id="256" name="Oval 19">
              <a:extLst>
                <a:ext uri="{FF2B5EF4-FFF2-40B4-BE49-F238E27FC236}">
                  <a16:creationId xmlns:a16="http://schemas.microsoft.com/office/drawing/2014/main" id="{00906E5B-4CE8-104A-7765-B41B39A88845}"/>
                </a:ext>
              </a:extLst>
            </p:cNvPr>
            <p:cNvSpPr/>
            <p:nvPr/>
          </p:nvSpPr>
          <p:spPr>
            <a:xfrm>
              <a:off x="2657901" y="5341124"/>
              <a:ext cx="885825" cy="88582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57" name="그림 256">
              <a:extLst>
                <a:ext uri="{FF2B5EF4-FFF2-40B4-BE49-F238E27FC236}">
                  <a16:creationId xmlns:a16="http://schemas.microsoft.com/office/drawing/2014/main" id="{3E039AE5-3B88-6373-DBAF-3BB2044FBF98}"/>
                </a:ext>
              </a:extLst>
            </p:cNvPr>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2885217" y="5564898"/>
              <a:ext cx="431191" cy="431191"/>
            </a:xfrm>
            <a:prstGeom prst="rect">
              <a:avLst/>
            </a:prstGeom>
          </p:spPr>
        </p:pic>
      </p:grpSp>
      <p:grpSp>
        <p:nvGrpSpPr>
          <p:cNvPr id="258" name="그룹 257">
            <a:extLst>
              <a:ext uri="{FF2B5EF4-FFF2-40B4-BE49-F238E27FC236}">
                <a16:creationId xmlns:a16="http://schemas.microsoft.com/office/drawing/2014/main" id="{5F2497CD-2D6A-F3C6-6A08-6B25B5909AD4}"/>
              </a:ext>
            </a:extLst>
          </p:cNvPr>
          <p:cNvGrpSpPr/>
          <p:nvPr/>
        </p:nvGrpSpPr>
        <p:grpSpPr>
          <a:xfrm>
            <a:off x="6749690" y="5243550"/>
            <a:ext cx="885825" cy="885825"/>
            <a:chOff x="7082199" y="5376401"/>
            <a:chExt cx="885825" cy="885825"/>
          </a:xfrm>
        </p:grpSpPr>
        <p:sp>
          <p:nvSpPr>
            <p:cNvPr id="259" name="Oval 20">
              <a:extLst>
                <a:ext uri="{FF2B5EF4-FFF2-40B4-BE49-F238E27FC236}">
                  <a16:creationId xmlns:a16="http://schemas.microsoft.com/office/drawing/2014/main" id="{221784F8-A8F2-8B0D-DABC-EE5D4F07ED8E}"/>
                </a:ext>
              </a:extLst>
            </p:cNvPr>
            <p:cNvSpPr/>
            <p:nvPr/>
          </p:nvSpPr>
          <p:spPr>
            <a:xfrm>
              <a:off x="7082199" y="5376401"/>
              <a:ext cx="885825" cy="885825"/>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60" name="그림 259">
              <a:extLst>
                <a:ext uri="{FF2B5EF4-FFF2-40B4-BE49-F238E27FC236}">
                  <a16:creationId xmlns:a16="http://schemas.microsoft.com/office/drawing/2014/main" id="{1B54E158-1C48-C272-771C-E2EF1D0295FF}"/>
                </a:ext>
              </a:extLst>
            </p:cNvPr>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7322744" y="5612055"/>
              <a:ext cx="404733" cy="404733"/>
            </a:xfrm>
            <a:prstGeom prst="rect">
              <a:avLst/>
            </a:prstGeom>
          </p:spPr>
        </p:pic>
      </p:grpSp>
      <p:sp>
        <p:nvSpPr>
          <p:cNvPr id="261" name="TextBox 260">
            <a:extLst>
              <a:ext uri="{FF2B5EF4-FFF2-40B4-BE49-F238E27FC236}">
                <a16:creationId xmlns:a16="http://schemas.microsoft.com/office/drawing/2014/main" id="{1070F9DD-2325-EE9A-0E41-81315E5C5540}"/>
              </a:ext>
            </a:extLst>
          </p:cNvPr>
          <p:cNvSpPr txBox="1"/>
          <p:nvPr/>
        </p:nvSpPr>
        <p:spPr>
          <a:xfrm>
            <a:off x="7831214" y="5359671"/>
            <a:ext cx="1899852" cy="461665"/>
          </a:xfrm>
          <a:prstGeom prst="rect">
            <a:avLst/>
          </a:prstGeom>
          <a:noFill/>
        </p:spPr>
        <p:txBody>
          <a:bodyPr wrap="square">
            <a:spAutoFit/>
          </a:bodyPr>
          <a:lstStyle/>
          <a:p>
            <a:pPr lvl="0">
              <a:defRPr/>
            </a:pPr>
            <a:r>
              <a:rPr lang="ko-KR" altLang="en-US" sz="2400" dirty="0">
                <a:latin typeface="+mj-ea"/>
                <a:ea typeface="+mj-ea"/>
                <a:cs typeface="Inter Medium"/>
              </a:rPr>
              <a:t>범죄지수</a:t>
            </a:r>
          </a:p>
        </p:txBody>
      </p:sp>
      <p:sp>
        <p:nvSpPr>
          <p:cNvPr id="262" name="TextBox 261">
            <a:extLst>
              <a:ext uri="{FF2B5EF4-FFF2-40B4-BE49-F238E27FC236}">
                <a16:creationId xmlns:a16="http://schemas.microsoft.com/office/drawing/2014/main" id="{561DC0E7-E52E-30F1-0323-1E109FADB9D8}"/>
              </a:ext>
            </a:extLst>
          </p:cNvPr>
          <p:cNvSpPr txBox="1"/>
          <p:nvPr/>
        </p:nvSpPr>
        <p:spPr>
          <a:xfrm>
            <a:off x="7831214" y="5802994"/>
            <a:ext cx="3058459" cy="300339"/>
          </a:xfrm>
          <a:prstGeom prst="rect">
            <a:avLst/>
          </a:prstGeom>
          <a:noFill/>
        </p:spPr>
        <p:txBody>
          <a:bodyPr wrap="square">
            <a:spAutoFit/>
          </a:bodyPr>
          <a:lstStyle/>
          <a:p>
            <a:pPr>
              <a:lnSpc>
                <a:spcPts val="1600"/>
              </a:lnSpc>
              <a:defRPr/>
            </a:pPr>
            <a:r>
              <a:rPr lang="ko-KR" altLang="en-US" dirty="0">
                <a:solidFill>
                  <a:schemeClr val="tx1">
                    <a:lumMod val="50000"/>
                    <a:lumOff val="50000"/>
                  </a:schemeClr>
                </a:solidFill>
                <a:latin typeface="+mn-ea"/>
                <a:cs typeface="Roboto"/>
              </a:rPr>
              <a:t>대한민국의 범죄지수는 </a:t>
            </a:r>
            <a:r>
              <a:rPr lang="ko-KR" altLang="en-US" dirty="0">
                <a:solidFill>
                  <a:srgbClr val="5A6E8C"/>
                </a:solidFill>
                <a:latin typeface="+mj-ea"/>
                <a:ea typeface="+mj-ea"/>
                <a:cs typeface="Roboto"/>
              </a:rPr>
              <a:t>최하위권</a:t>
            </a:r>
            <a:endParaRPr lang="en-US" altLang="ko-KR" dirty="0">
              <a:solidFill>
                <a:srgbClr val="5A6E8C"/>
              </a:solidFill>
              <a:latin typeface="+mj-ea"/>
              <a:ea typeface="+mj-ea"/>
              <a:cs typeface="Roboto"/>
            </a:endParaRPr>
          </a:p>
        </p:txBody>
      </p:sp>
    </p:spTree>
    <p:extLst>
      <p:ext uri="{BB962C8B-B14F-4D97-AF65-F5344CB8AC3E}">
        <p14:creationId xmlns:p14="http://schemas.microsoft.com/office/powerpoint/2010/main" val="150971455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Freeform: Shape 183"/>
          <p:cNvSpPr/>
          <p:nvPr/>
        </p:nvSpPr>
        <p:spPr>
          <a:xfrm>
            <a:off x="5213269" y="3277341"/>
            <a:ext cx="1762602" cy="1624760"/>
          </a:xfrm>
          <a:custGeom>
            <a:avLst/>
            <a:gdLst>
              <a:gd name="connsiteX0" fmla="*/ 447675 w 1315402"/>
              <a:gd name="connsiteY0" fmla="*/ 1212533 h 1212532"/>
              <a:gd name="connsiteX1" fmla="*/ 238125 w 1315402"/>
              <a:gd name="connsiteY1" fmla="*/ 1091565 h 1212532"/>
              <a:gd name="connsiteX2" fmla="*/ 28575 w 1315402"/>
              <a:gd name="connsiteY2" fmla="*/ 727710 h 1212532"/>
              <a:gd name="connsiteX3" fmla="*/ 28575 w 1315402"/>
              <a:gd name="connsiteY3" fmla="*/ 484822 h 1212532"/>
              <a:gd name="connsiteX4" fmla="*/ 238125 w 1315402"/>
              <a:gd name="connsiteY4" fmla="*/ 120967 h 1212532"/>
              <a:gd name="connsiteX5" fmla="*/ 447675 w 1315402"/>
              <a:gd name="connsiteY5" fmla="*/ 0 h 1212532"/>
              <a:gd name="connsiteX6" fmla="*/ 867728 w 1315402"/>
              <a:gd name="connsiteY6" fmla="*/ 0 h 1212532"/>
              <a:gd name="connsiteX7" fmla="*/ 1077278 w 1315402"/>
              <a:gd name="connsiteY7" fmla="*/ 120967 h 1212532"/>
              <a:gd name="connsiteX8" fmla="*/ 1286828 w 1315402"/>
              <a:gd name="connsiteY8" fmla="*/ 484822 h 1212532"/>
              <a:gd name="connsiteX9" fmla="*/ 1286828 w 1315402"/>
              <a:gd name="connsiteY9" fmla="*/ 727710 h 1212532"/>
              <a:gd name="connsiteX10" fmla="*/ 1077278 w 1315402"/>
              <a:gd name="connsiteY10" fmla="*/ 1091565 h 1212532"/>
              <a:gd name="connsiteX11" fmla="*/ 867728 w 1315402"/>
              <a:gd name="connsiteY11" fmla="*/ 1212533 h 1212532"/>
              <a:gd name="connsiteX12" fmla="*/ 447675 w 1315402"/>
              <a:gd name="connsiteY12" fmla="*/ 1212533 h 121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5402" h="1212532">
                <a:moveTo>
                  <a:pt x="447675" y="1212533"/>
                </a:moveTo>
                <a:cubicBezTo>
                  <a:pt x="370523" y="1212533"/>
                  <a:pt x="276225" y="1158240"/>
                  <a:pt x="238125" y="1091565"/>
                </a:cubicBezTo>
                <a:lnTo>
                  <a:pt x="28575" y="727710"/>
                </a:lnTo>
                <a:cubicBezTo>
                  <a:pt x="-9525" y="661035"/>
                  <a:pt x="-9525" y="551497"/>
                  <a:pt x="28575" y="484822"/>
                </a:cubicBezTo>
                <a:lnTo>
                  <a:pt x="238125" y="120967"/>
                </a:lnTo>
                <a:cubicBezTo>
                  <a:pt x="276225" y="54292"/>
                  <a:pt x="371475" y="0"/>
                  <a:pt x="447675" y="0"/>
                </a:cubicBezTo>
                <a:lnTo>
                  <a:pt x="867728" y="0"/>
                </a:lnTo>
                <a:cubicBezTo>
                  <a:pt x="944880" y="0"/>
                  <a:pt x="1039178" y="54292"/>
                  <a:pt x="1077278" y="120967"/>
                </a:cubicBezTo>
                <a:lnTo>
                  <a:pt x="1286828" y="484822"/>
                </a:lnTo>
                <a:cubicBezTo>
                  <a:pt x="1324928" y="551497"/>
                  <a:pt x="1324928" y="661035"/>
                  <a:pt x="1286828" y="727710"/>
                </a:cubicBezTo>
                <a:lnTo>
                  <a:pt x="1077278" y="1091565"/>
                </a:lnTo>
                <a:cubicBezTo>
                  <a:pt x="1039178" y="1158240"/>
                  <a:pt x="943928" y="1212533"/>
                  <a:pt x="867728" y="1212533"/>
                </a:cubicBezTo>
                <a:lnTo>
                  <a:pt x="447675" y="1212533"/>
                </a:lnTo>
                <a:close/>
              </a:path>
            </a:pathLst>
          </a:custGeom>
          <a:solidFill>
            <a:schemeClr val="accent1">
              <a:alpha val="0"/>
            </a:schemeClr>
          </a:solidFill>
          <a:ln w="12700" cap="rnd">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lt1"/>
              </a:solidFill>
              <a:latin typeface="Arial"/>
              <a:ea typeface="+mn-ea"/>
              <a:cs typeface="+mn-cs"/>
            </a:endParaRPr>
          </a:p>
        </p:txBody>
      </p:sp>
      <p:grpSp>
        <p:nvGrpSpPr>
          <p:cNvPr id="5" name="Group 4"/>
          <p:cNvGrpSpPr/>
          <p:nvPr/>
        </p:nvGrpSpPr>
        <p:grpSpPr>
          <a:xfrm>
            <a:off x="4457700" y="3983999"/>
            <a:ext cx="845344" cy="211444"/>
            <a:chOff x="4457700" y="3983999"/>
            <a:chExt cx="845344" cy="211444"/>
          </a:xfrm>
        </p:grpSpPr>
        <p:cxnSp>
          <p:nvCxnSpPr>
            <p:cNvPr id="227" name="Straight Connector 226"/>
            <p:cNvCxnSpPr/>
            <p:nvPr/>
          </p:nvCxnSpPr>
          <p:spPr>
            <a:xfrm flipH="1">
              <a:off x="4457700" y="4088843"/>
              <a:ext cx="739621" cy="0"/>
            </a:xfrm>
            <a:prstGeom prst="line">
              <a:avLst/>
            </a:prstGeom>
            <a:solidFill>
              <a:schemeClr val="accent1">
                <a:alpha val="0"/>
              </a:schemeClr>
            </a:solidFill>
            <a:ln w="12700" cap="rnd">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grpSp>
          <p:nvGrpSpPr>
            <p:cNvPr id="220" name="Group 219"/>
            <p:cNvGrpSpPr/>
            <p:nvPr/>
          </p:nvGrpSpPr>
          <p:grpSpPr>
            <a:xfrm>
              <a:off x="5091600" y="3983999"/>
              <a:ext cx="211444" cy="211444"/>
              <a:chOff x="5091600" y="3983999"/>
              <a:chExt cx="211444" cy="211444"/>
            </a:xfrm>
          </p:grpSpPr>
          <p:sp>
            <p:nvSpPr>
              <p:cNvPr id="188" name="Oval 187"/>
              <p:cNvSpPr/>
              <p:nvPr/>
            </p:nvSpPr>
            <p:spPr>
              <a:xfrm>
                <a:off x="5091600" y="3983999"/>
                <a:ext cx="211444" cy="211444"/>
              </a:xfrm>
              <a:prstGeom prst="ellipse">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sp>
            <p:nvSpPr>
              <p:cNvPr id="189" name="Oval 188"/>
              <p:cNvSpPr/>
              <p:nvPr/>
            </p:nvSpPr>
            <p:spPr>
              <a:xfrm>
                <a:off x="5109220" y="4001619"/>
                <a:ext cx="176203" cy="176203"/>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grpSp>
      </p:grpSp>
      <p:grpSp>
        <p:nvGrpSpPr>
          <p:cNvPr id="4" name="Group 3"/>
          <p:cNvGrpSpPr/>
          <p:nvPr/>
        </p:nvGrpSpPr>
        <p:grpSpPr>
          <a:xfrm>
            <a:off x="4687392" y="2973175"/>
            <a:ext cx="998326" cy="527866"/>
            <a:chOff x="4687392" y="2973175"/>
            <a:chExt cx="998326" cy="527866"/>
          </a:xfrm>
        </p:grpSpPr>
        <p:cxnSp>
          <p:nvCxnSpPr>
            <p:cNvPr id="231" name="Straight Connector 230"/>
            <p:cNvCxnSpPr/>
            <p:nvPr/>
          </p:nvCxnSpPr>
          <p:spPr>
            <a:xfrm flipH="1" flipV="1">
              <a:off x="4687392" y="2973175"/>
              <a:ext cx="891567" cy="407000"/>
            </a:xfrm>
            <a:prstGeom prst="line">
              <a:avLst/>
            </a:prstGeom>
            <a:solidFill>
              <a:schemeClr val="accent1">
                <a:alpha val="0"/>
              </a:schemeClr>
            </a:solidFill>
            <a:ln w="12700" cap="rnd">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grpSp>
          <p:nvGrpSpPr>
            <p:cNvPr id="219" name="Group 218"/>
            <p:cNvGrpSpPr/>
            <p:nvPr/>
          </p:nvGrpSpPr>
          <p:grpSpPr>
            <a:xfrm>
              <a:off x="5474274" y="3289597"/>
              <a:ext cx="211444" cy="211444"/>
              <a:chOff x="5423474" y="3340397"/>
              <a:chExt cx="211444" cy="211444"/>
            </a:xfrm>
          </p:grpSpPr>
          <p:sp>
            <p:nvSpPr>
              <p:cNvPr id="194" name="Oval 193"/>
              <p:cNvSpPr/>
              <p:nvPr/>
            </p:nvSpPr>
            <p:spPr>
              <a:xfrm>
                <a:off x="5423474" y="3340397"/>
                <a:ext cx="211444" cy="211444"/>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sp>
            <p:nvSpPr>
              <p:cNvPr id="195" name="Oval 194"/>
              <p:cNvSpPr/>
              <p:nvPr/>
            </p:nvSpPr>
            <p:spPr>
              <a:xfrm>
                <a:off x="5441094" y="3358017"/>
                <a:ext cx="176203" cy="176203"/>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grpSp>
      </p:grpSp>
      <p:grpSp>
        <p:nvGrpSpPr>
          <p:cNvPr id="6" name="Group 5"/>
          <p:cNvGrpSpPr/>
          <p:nvPr/>
        </p:nvGrpSpPr>
        <p:grpSpPr>
          <a:xfrm>
            <a:off x="4687392" y="4678402"/>
            <a:ext cx="998326" cy="528850"/>
            <a:chOff x="4687392" y="4678402"/>
            <a:chExt cx="998326" cy="528850"/>
          </a:xfrm>
        </p:grpSpPr>
        <p:cxnSp>
          <p:nvCxnSpPr>
            <p:cNvPr id="223" name="Straight Connector 222"/>
            <p:cNvCxnSpPr/>
            <p:nvPr/>
          </p:nvCxnSpPr>
          <p:spPr>
            <a:xfrm flipH="1">
              <a:off x="4687392" y="4800252"/>
              <a:ext cx="891567" cy="407000"/>
            </a:xfrm>
            <a:prstGeom prst="line">
              <a:avLst/>
            </a:prstGeom>
            <a:solidFill>
              <a:schemeClr val="accent1">
                <a:alpha val="0"/>
              </a:schemeClr>
            </a:solidFill>
            <a:ln w="12700" cap="rnd">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grpSp>
          <p:nvGrpSpPr>
            <p:cNvPr id="221" name="Group 220"/>
            <p:cNvGrpSpPr/>
            <p:nvPr/>
          </p:nvGrpSpPr>
          <p:grpSpPr>
            <a:xfrm>
              <a:off x="5474274" y="4678402"/>
              <a:ext cx="211444" cy="211444"/>
              <a:chOff x="5423474" y="4627602"/>
              <a:chExt cx="211444" cy="211444"/>
            </a:xfrm>
          </p:grpSpPr>
          <p:sp>
            <p:nvSpPr>
              <p:cNvPr id="197" name="Oval 196"/>
              <p:cNvSpPr/>
              <p:nvPr/>
            </p:nvSpPr>
            <p:spPr>
              <a:xfrm>
                <a:off x="5423474" y="4627602"/>
                <a:ext cx="211444" cy="211444"/>
              </a:xfrm>
              <a:prstGeom prst="ellipse">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sp>
            <p:nvSpPr>
              <p:cNvPr id="198" name="Oval 197"/>
              <p:cNvSpPr/>
              <p:nvPr/>
            </p:nvSpPr>
            <p:spPr>
              <a:xfrm>
                <a:off x="5441094" y="4645222"/>
                <a:ext cx="176203" cy="176203"/>
              </a:xfrm>
              <a:prstGeom prst="ellips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grpSp>
      </p:grpSp>
      <p:grpSp>
        <p:nvGrpSpPr>
          <p:cNvPr id="2" name="Group 1"/>
          <p:cNvGrpSpPr/>
          <p:nvPr/>
        </p:nvGrpSpPr>
        <p:grpSpPr>
          <a:xfrm>
            <a:off x="441713" y="803779"/>
            <a:ext cx="4889455" cy="317010"/>
            <a:chOff x="441713" y="803779"/>
            <a:chExt cx="4889455" cy="317010"/>
          </a:xfrm>
        </p:grpSpPr>
        <p:sp>
          <p:nvSpPr>
            <p:cNvPr id="130" name="TextBox 129"/>
            <p:cNvSpPr txBox="1"/>
            <p:nvPr/>
          </p:nvSpPr>
          <p:spPr>
            <a:xfrm>
              <a:off x="1292568" y="803779"/>
              <a:ext cx="4038600" cy="317010"/>
            </a:xfrm>
            <a:prstGeom prst="rect">
              <a:avLst/>
            </a:prstGeom>
            <a:noFill/>
          </p:spPr>
          <p:txBody>
            <a:bodyPr wrap="square">
              <a:spAutoFit/>
            </a:bodyPr>
            <a:lstStyle/>
            <a:p>
              <a:pPr>
                <a:lnSpc>
                  <a:spcPct val="150000"/>
                </a:lnSpc>
                <a:defRPr/>
              </a:pPr>
              <a:r>
                <a:rPr lang="en-US" altLang="ko-KR" sz="1100" dirty="0">
                  <a:solidFill>
                    <a:schemeClr val="bg1">
                      <a:lumMod val="50000"/>
                    </a:schemeClr>
                  </a:solidFill>
                  <a:latin typeface="+mn-ea"/>
                  <a:cs typeface="Arial"/>
                </a:rPr>
                <a:t>Safety Circle</a:t>
              </a:r>
            </a:p>
          </p:txBody>
        </p:sp>
        <p:cxnSp>
          <p:nvCxnSpPr>
            <p:cNvPr id="131" name="Straight Connector 130"/>
            <p:cNvCxnSpPr/>
            <p:nvPr/>
          </p:nvCxnSpPr>
          <p:spPr>
            <a:xfrm>
              <a:off x="441713" y="983612"/>
              <a:ext cx="6858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132" name="TextBox 131"/>
          <p:cNvSpPr txBox="1"/>
          <p:nvPr/>
        </p:nvSpPr>
        <p:spPr>
          <a:xfrm>
            <a:off x="1255555" y="1182949"/>
            <a:ext cx="4644737" cy="1077218"/>
          </a:xfrm>
          <a:prstGeom prst="rect">
            <a:avLst/>
          </a:prstGeom>
          <a:noFill/>
        </p:spPr>
        <p:txBody>
          <a:bodyPr wrap="square">
            <a:spAutoFit/>
          </a:bodyPr>
          <a:lstStyle/>
          <a:p>
            <a:pPr lvl="0">
              <a:defRPr/>
            </a:pPr>
            <a:r>
              <a:rPr lang="ko-KR" altLang="en-US" sz="3200" b="1" dirty="0">
                <a:latin typeface="+mj-lt"/>
                <a:ea typeface="+mj-ea"/>
                <a:cs typeface="Arial"/>
              </a:rPr>
              <a:t>서비스</a:t>
            </a:r>
            <a:r>
              <a:rPr lang="en-US" sz="3200" b="1" dirty="0">
                <a:latin typeface="+mj-lt"/>
                <a:ea typeface="+mj-ea"/>
                <a:cs typeface="Arial"/>
              </a:rPr>
              <a:t> </a:t>
            </a:r>
            <a:r>
              <a:rPr lang="en-US" sz="3200" b="1" dirty="0">
                <a:solidFill>
                  <a:srgbClr val="44546A"/>
                </a:solidFill>
                <a:latin typeface="+mj-lt"/>
                <a:ea typeface="+mj-ea"/>
                <a:cs typeface="Arial"/>
              </a:rPr>
              <a:t>Seven Steps </a:t>
            </a:r>
          </a:p>
          <a:p>
            <a:pPr lvl="0">
              <a:defRPr/>
            </a:pPr>
            <a:r>
              <a:rPr lang="ko-KR" altLang="en-US" sz="3200" b="1" dirty="0">
                <a:latin typeface="+mj-lt"/>
                <a:ea typeface="+mj-ea"/>
                <a:cs typeface="Arial"/>
              </a:rPr>
              <a:t>구현 시스템</a:t>
            </a:r>
          </a:p>
        </p:txBody>
      </p:sp>
      <p:grpSp>
        <p:nvGrpSpPr>
          <p:cNvPr id="10" name="Group 9"/>
          <p:cNvGrpSpPr/>
          <p:nvPr/>
        </p:nvGrpSpPr>
        <p:grpSpPr>
          <a:xfrm>
            <a:off x="6498368" y="2414185"/>
            <a:ext cx="594154" cy="1086856"/>
            <a:chOff x="6498368" y="2414185"/>
            <a:chExt cx="594154" cy="1086856"/>
          </a:xfrm>
        </p:grpSpPr>
        <p:cxnSp>
          <p:nvCxnSpPr>
            <p:cNvPr id="232" name="Straight Connector 231"/>
            <p:cNvCxnSpPr/>
            <p:nvPr/>
          </p:nvCxnSpPr>
          <p:spPr>
            <a:xfrm flipV="1">
              <a:off x="6592572" y="2414185"/>
              <a:ext cx="499950" cy="999772"/>
            </a:xfrm>
            <a:prstGeom prst="line">
              <a:avLst/>
            </a:prstGeom>
            <a:solidFill>
              <a:schemeClr val="accent1">
                <a:alpha val="0"/>
              </a:schemeClr>
            </a:solidFill>
            <a:ln w="12700" cap="rnd">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grpSp>
          <p:nvGrpSpPr>
            <p:cNvPr id="218" name="Group 217"/>
            <p:cNvGrpSpPr/>
            <p:nvPr/>
          </p:nvGrpSpPr>
          <p:grpSpPr>
            <a:xfrm>
              <a:off x="6498368" y="3289597"/>
              <a:ext cx="211444" cy="211444"/>
              <a:chOff x="6549168" y="3340397"/>
              <a:chExt cx="211444" cy="211444"/>
            </a:xfrm>
          </p:grpSpPr>
          <p:sp>
            <p:nvSpPr>
              <p:cNvPr id="200" name="Oval 199"/>
              <p:cNvSpPr/>
              <p:nvPr/>
            </p:nvSpPr>
            <p:spPr>
              <a:xfrm>
                <a:off x="6549168" y="3340397"/>
                <a:ext cx="211444" cy="211444"/>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sp>
            <p:nvSpPr>
              <p:cNvPr id="201" name="Oval 200"/>
              <p:cNvSpPr/>
              <p:nvPr/>
            </p:nvSpPr>
            <p:spPr>
              <a:xfrm>
                <a:off x="6566788" y="3358017"/>
                <a:ext cx="176203" cy="176203"/>
              </a:xfrm>
              <a:prstGeom prst="ellipse">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grpSp>
      </p:grpSp>
      <p:grpSp>
        <p:nvGrpSpPr>
          <p:cNvPr id="7" name="Group 6"/>
          <p:cNvGrpSpPr/>
          <p:nvPr/>
        </p:nvGrpSpPr>
        <p:grpSpPr>
          <a:xfrm>
            <a:off x="6498368" y="4678402"/>
            <a:ext cx="594154" cy="1096704"/>
            <a:chOff x="6498368" y="4678402"/>
            <a:chExt cx="594154" cy="1096704"/>
          </a:xfrm>
        </p:grpSpPr>
        <p:cxnSp>
          <p:nvCxnSpPr>
            <p:cNvPr id="238" name="Straight Connector 237"/>
            <p:cNvCxnSpPr/>
            <p:nvPr/>
          </p:nvCxnSpPr>
          <p:spPr>
            <a:xfrm>
              <a:off x="6592572" y="4775334"/>
              <a:ext cx="499950" cy="999772"/>
            </a:xfrm>
            <a:prstGeom prst="line">
              <a:avLst/>
            </a:prstGeom>
            <a:solidFill>
              <a:schemeClr val="accent1">
                <a:alpha val="0"/>
              </a:schemeClr>
            </a:solidFill>
            <a:ln w="12700" cap="rnd">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grpSp>
          <p:nvGrpSpPr>
            <p:cNvPr id="215" name="Group 214"/>
            <p:cNvGrpSpPr/>
            <p:nvPr/>
          </p:nvGrpSpPr>
          <p:grpSpPr>
            <a:xfrm>
              <a:off x="6498368" y="4678402"/>
              <a:ext cx="211444" cy="211444"/>
              <a:chOff x="6549168" y="4627602"/>
              <a:chExt cx="211444" cy="211444"/>
            </a:xfrm>
          </p:grpSpPr>
          <p:sp>
            <p:nvSpPr>
              <p:cNvPr id="203" name="Oval 202"/>
              <p:cNvSpPr/>
              <p:nvPr/>
            </p:nvSpPr>
            <p:spPr>
              <a:xfrm>
                <a:off x="6549168" y="4627602"/>
                <a:ext cx="211444" cy="211444"/>
              </a:xfrm>
              <a:prstGeom prst="ellipse">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sp>
            <p:nvSpPr>
              <p:cNvPr id="204" name="Oval 203"/>
              <p:cNvSpPr/>
              <p:nvPr/>
            </p:nvSpPr>
            <p:spPr>
              <a:xfrm>
                <a:off x="6566788" y="4645222"/>
                <a:ext cx="176203" cy="176203"/>
              </a:xfrm>
              <a:prstGeom prst="ellipse">
                <a:avLst/>
              </a:prstGeom>
              <a:solidFill>
                <a:schemeClr val="tx1">
                  <a:lumMod val="75000"/>
                  <a:lumOff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grpSp>
      </p:grpSp>
      <p:grpSp>
        <p:nvGrpSpPr>
          <p:cNvPr id="9" name="Group 8"/>
          <p:cNvGrpSpPr/>
          <p:nvPr/>
        </p:nvGrpSpPr>
        <p:grpSpPr>
          <a:xfrm>
            <a:off x="6776870" y="3499502"/>
            <a:ext cx="918450" cy="433169"/>
            <a:chOff x="6776870" y="3499502"/>
            <a:chExt cx="918450" cy="433169"/>
          </a:xfrm>
        </p:grpSpPr>
        <p:cxnSp>
          <p:nvCxnSpPr>
            <p:cNvPr id="241" name="Straight Connector 240"/>
            <p:cNvCxnSpPr/>
            <p:nvPr/>
          </p:nvCxnSpPr>
          <p:spPr>
            <a:xfrm flipV="1">
              <a:off x="6862066" y="3499502"/>
              <a:ext cx="833254" cy="338903"/>
            </a:xfrm>
            <a:prstGeom prst="line">
              <a:avLst/>
            </a:prstGeom>
            <a:solidFill>
              <a:schemeClr val="accent1">
                <a:alpha val="0"/>
              </a:schemeClr>
            </a:solidFill>
            <a:ln w="12700" cap="rnd">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grpSp>
          <p:nvGrpSpPr>
            <p:cNvPr id="217" name="Group 216"/>
            <p:cNvGrpSpPr/>
            <p:nvPr/>
          </p:nvGrpSpPr>
          <p:grpSpPr>
            <a:xfrm>
              <a:off x="6776870" y="3721227"/>
              <a:ext cx="211444" cy="211444"/>
              <a:chOff x="6776870" y="3721227"/>
              <a:chExt cx="211444" cy="211444"/>
            </a:xfrm>
          </p:grpSpPr>
          <p:sp>
            <p:nvSpPr>
              <p:cNvPr id="206" name="Oval 205"/>
              <p:cNvSpPr/>
              <p:nvPr/>
            </p:nvSpPr>
            <p:spPr>
              <a:xfrm>
                <a:off x="6776870" y="3721227"/>
                <a:ext cx="211444" cy="211444"/>
              </a:xfrm>
              <a:prstGeom prst="ellipse">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sp>
            <p:nvSpPr>
              <p:cNvPr id="207" name="Oval 206"/>
              <p:cNvSpPr/>
              <p:nvPr/>
            </p:nvSpPr>
            <p:spPr>
              <a:xfrm>
                <a:off x="6794490" y="3738847"/>
                <a:ext cx="176203" cy="176203"/>
              </a:xfrm>
              <a:prstGeom prst="ellipse">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grpSp>
      </p:grpSp>
      <p:grpSp>
        <p:nvGrpSpPr>
          <p:cNvPr id="8" name="Group 7"/>
          <p:cNvGrpSpPr/>
          <p:nvPr/>
        </p:nvGrpSpPr>
        <p:grpSpPr>
          <a:xfrm>
            <a:off x="6776870" y="4246772"/>
            <a:ext cx="918450" cy="449250"/>
            <a:chOff x="6776870" y="4246772"/>
            <a:chExt cx="918450" cy="449250"/>
          </a:xfrm>
        </p:grpSpPr>
        <p:cxnSp>
          <p:nvCxnSpPr>
            <p:cNvPr id="239" name="Straight Connector 238"/>
            <p:cNvCxnSpPr/>
            <p:nvPr/>
          </p:nvCxnSpPr>
          <p:spPr>
            <a:xfrm>
              <a:off x="6862066" y="4357119"/>
              <a:ext cx="833254" cy="338903"/>
            </a:xfrm>
            <a:prstGeom prst="line">
              <a:avLst/>
            </a:prstGeom>
            <a:solidFill>
              <a:schemeClr val="accent1">
                <a:alpha val="0"/>
              </a:schemeClr>
            </a:solidFill>
            <a:ln w="12700" cap="rnd">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grpSp>
          <p:nvGrpSpPr>
            <p:cNvPr id="216" name="Group 215"/>
            <p:cNvGrpSpPr/>
            <p:nvPr/>
          </p:nvGrpSpPr>
          <p:grpSpPr>
            <a:xfrm>
              <a:off x="6776870" y="4246772"/>
              <a:ext cx="211444" cy="211444"/>
              <a:chOff x="6776870" y="4246772"/>
              <a:chExt cx="211444" cy="211444"/>
            </a:xfrm>
          </p:grpSpPr>
          <p:sp>
            <p:nvSpPr>
              <p:cNvPr id="209" name="Oval 208"/>
              <p:cNvSpPr/>
              <p:nvPr/>
            </p:nvSpPr>
            <p:spPr>
              <a:xfrm>
                <a:off x="6776870" y="4246772"/>
                <a:ext cx="211444" cy="211444"/>
              </a:xfrm>
              <a:prstGeom prst="ellipse">
                <a:avLst/>
              </a:prstGeom>
              <a:no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sp>
            <p:nvSpPr>
              <p:cNvPr id="210" name="Oval 209"/>
              <p:cNvSpPr/>
              <p:nvPr/>
            </p:nvSpPr>
            <p:spPr>
              <a:xfrm>
                <a:off x="6794490" y="4264392"/>
                <a:ext cx="176203" cy="176203"/>
              </a:xfrm>
              <a:prstGeom prst="ellipse">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grpSp>
      </p:grpSp>
      <p:grpSp>
        <p:nvGrpSpPr>
          <p:cNvPr id="21" name="Group 20"/>
          <p:cNvGrpSpPr/>
          <p:nvPr/>
        </p:nvGrpSpPr>
        <p:grpSpPr>
          <a:xfrm>
            <a:off x="7001113" y="2132810"/>
            <a:ext cx="3427810" cy="760095"/>
            <a:chOff x="7001113" y="2132810"/>
            <a:chExt cx="3427810" cy="760095"/>
          </a:xfrm>
        </p:grpSpPr>
        <p:grpSp>
          <p:nvGrpSpPr>
            <p:cNvPr id="18" name="Group 17"/>
            <p:cNvGrpSpPr/>
            <p:nvPr/>
          </p:nvGrpSpPr>
          <p:grpSpPr>
            <a:xfrm>
              <a:off x="7001113" y="2132810"/>
              <a:ext cx="3427810" cy="760095"/>
              <a:chOff x="7001113" y="2132810"/>
              <a:chExt cx="3427810" cy="760095"/>
            </a:xfrm>
          </p:grpSpPr>
          <p:sp>
            <p:nvSpPr>
              <p:cNvPr id="133" name="Freeform: Shape 132"/>
              <p:cNvSpPr/>
              <p:nvPr/>
            </p:nvSpPr>
            <p:spPr>
              <a:xfrm>
                <a:off x="7001113" y="2132810"/>
                <a:ext cx="3427810" cy="760095"/>
              </a:xfrm>
              <a:custGeom>
                <a:avLst/>
                <a:gdLst>
                  <a:gd name="connsiteX0" fmla="*/ 298847 w 3427810"/>
                  <a:gd name="connsiteY0" fmla="*/ 0 h 760095"/>
                  <a:gd name="connsiteX1" fmla="*/ 1555672 w 3427810"/>
                  <a:gd name="connsiteY1" fmla="*/ 0 h 760095"/>
                  <a:gd name="connsiteX2" fmla="*/ 1872377 w 3427810"/>
                  <a:gd name="connsiteY2" fmla="*/ 0 h 760095"/>
                  <a:gd name="connsiteX3" fmla="*/ 3129202 w 3427810"/>
                  <a:gd name="connsiteY3" fmla="*/ 0 h 760095"/>
                  <a:gd name="connsiteX4" fmla="*/ 3295889 w 3427810"/>
                  <a:gd name="connsiteY4" fmla="*/ 96203 h 760095"/>
                  <a:gd name="connsiteX5" fmla="*/ 3403522 w 3427810"/>
                  <a:gd name="connsiteY5" fmla="*/ 283845 h 760095"/>
                  <a:gd name="connsiteX6" fmla="*/ 3403522 w 3427810"/>
                  <a:gd name="connsiteY6" fmla="*/ 476250 h 760095"/>
                  <a:gd name="connsiteX7" fmla="*/ 3295889 w 3427810"/>
                  <a:gd name="connsiteY7" fmla="*/ 663893 h 760095"/>
                  <a:gd name="connsiteX8" fmla="*/ 3129202 w 3427810"/>
                  <a:gd name="connsiteY8" fmla="*/ 760095 h 760095"/>
                  <a:gd name="connsiteX9" fmla="*/ 1872377 w 3427810"/>
                  <a:gd name="connsiteY9" fmla="*/ 760095 h 760095"/>
                  <a:gd name="connsiteX10" fmla="*/ 1555672 w 3427810"/>
                  <a:gd name="connsiteY10" fmla="*/ 760095 h 760095"/>
                  <a:gd name="connsiteX11" fmla="*/ 298847 w 3427810"/>
                  <a:gd name="connsiteY11" fmla="*/ 760095 h 760095"/>
                  <a:gd name="connsiteX12" fmla="*/ 132159 w 3427810"/>
                  <a:gd name="connsiteY12" fmla="*/ 663893 h 760095"/>
                  <a:gd name="connsiteX13" fmla="*/ 23574 w 3427810"/>
                  <a:gd name="connsiteY13" fmla="*/ 476250 h 760095"/>
                  <a:gd name="connsiteX14" fmla="*/ 23574 w 3427810"/>
                  <a:gd name="connsiteY14" fmla="*/ 283845 h 760095"/>
                  <a:gd name="connsiteX15" fmla="*/ 132159 w 3427810"/>
                  <a:gd name="connsiteY15" fmla="*/ 96203 h 760095"/>
                  <a:gd name="connsiteX16" fmla="*/ 298847 w 3427810"/>
                  <a:gd name="connsiteY16" fmla="*/ 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7810" h="760095">
                    <a:moveTo>
                      <a:pt x="298847" y="0"/>
                    </a:moveTo>
                    <a:lnTo>
                      <a:pt x="1555672" y="0"/>
                    </a:lnTo>
                    <a:lnTo>
                      <a:pt x="1872377" y="0"/>
                    </a:lnTo>
                    <a:lnTo>
                      <a:pt x="3129202" y="0"/>
                    </a:lnTo>
                    <a:cubicBezTo>
                      <a:pt x="3192067" y="0"/>
                      <a:pt x="3264457" y="40958"/>
                      <a:pt x="3295889" y="96203"/>
                    </a:cubicBezTo>
                    <a:lnTo>
                      <a:pt x="3403522" y="283845"/>
                    </a:lnTo>
                    <a:cubicBezTo>
                      <a:pt x="3435907" y="338138"/>
                      <a:pt x="3435907" y="421005"/>
                      <a:pt x="3403522" y="476250"/>
                    </a:cubicBezTo>
                    <a:lnTo>
                      <a:pt x="3295889" y="663893"/>
                    </a:lnTo>
                    <a:cubicBezTo>
                      <a:pt x="3264457" y="719138"/>
                      <a:pt x="3193019" y="760095"/>
                      <a:pt x="3129202" y="760095"/>
                    </a:cubicBezTo>
                    <a:lnTo>
                      <a:pt x="1872377" y="760095"/>
                    </a:lnTo>
                    <a:lnTo>
                      <a:pt x="1555672" y="760095"/>
                    </a:lnTo>
                    <a:lnTo>
                      <a:pt x="298847" y="760095"/>
                    </a:lnTo>
                    <a:cubicBezTo>
                      <a:pt x="235982" y="760095"/>
                      <a:pt x="163592" y="719138"/>
                      <a:pt x="132159" y="663893"/>
                    </a:cubicBezTo>
                    <a:lnTo>
                      <a:pt x="23574" y="476250"/>
                    </a:lnTo>
                    <a:cubicBezTo>
                      <a:pt x="-7858" y="421958"/>
                      <a:pt x="-7858" y="339090"/>
                      <a:pt x="23574" y="283845"/>
                    </a:cubicBezTo>
                    <a:lnTo>
                      <a:pt x="132159" y="96203"/>
                    </a:lnTo>
                    <a:cubicBezTo>
                      <a:pt x="163592" y="40958"/>
                      <a:pt x="235029" y="0"/>
                      <a:pt x="298847" y="0"/>
                    </a:cubicBezTo>
                    <a:close/>
                  </a:path>
                </a:pathLst>
              </a:custGeom>
              <a:solidFill>
                <a:schemeClr val="bg1"/>
              </a:solidFill>
              <a:ln>
                <a:noFill/>
              </a:ln>
              <a:effectLst>
                <a:outerShdw blurRad="457200" dist="76200" dir="5400000" sx="94000" sy="94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lt1"/>
                  </a:solidFill>
                  <a:latin typeface="+mj-lt"/>
                  <a:ea typeface="+mj-ea"/>
                  <a:cs typeface="Poppins Black"/>
                </a:endParaRPr>
              </a:p>
            </p:txBody>
          </p:sp>
          <p:sp>
            <p:nvSpPr>
              <p:cNvPr id="183" name="TextBox 182"/>
              <p:cNvSpPr txBox="1"/>
              <p:nvPr/>
            </p:nvSpPr>
            <p:spPr>
              <a:xfrm>
                <a:off x="7817463" y="2343580"/>
                <a:ext cx="2557466" cy="338554"/>
              </a:xfrm>
              <a:prstGeom prst="rect">
                <a:avLst/>
              </a:prstGeom>
              <a:noFill/>
            </p:spPr>
            <p:txBody>
              <a:bodyPr wrap="square">
                <a:spAutoFit/>
              </a:bodyPr>
              <a:lstStyle/>
              <a:p>
                <a:pPr lvl="0">
                  <a:defRPr/>
                </a:pPr>
                <a:r>
                  <a:rPr lang="ko-KR" altLang="en-US" sz="1600" b="1" dirty="0">
                    <a:solidFill>
                      <a:schemeClr val="tx1">
                        <a:lumMod val="85000"/>
                        <a:lumOff val="15000"/>
                      </a:schemeClr>
                    </a:solidFill>
                    <a:latin typeface="+mj-lt"/>
                    <a:ea typeface="+mj-ea"/>
                    <a:cs typeface="Poppins Black"/>
                  </a:rPr>
                  <a:t>주소지 기준 해당 지역구 </a:t>
                </a:r>
                <a:endParaRPr lang="en-US" altLang="ko-KR" sz="1600" b="1" dirty="0">
                  <a:solidFill>
                    <a:schemeClr val="tx1">
                      <a:lumMod val="85000"/>
                      <a:lumOff val="15000"/>
                    </a:schemeClr>
                  </a:solidFill>
                  <a:latin typeface="+mj-lt"/>
                  <a:ea typeface="+mj-ea"/>
                  <a:cs typeface="Poppins Black"/>
                </a:endParaRPr>
              </a:p>
            </p:txBody>
          </p:sp>
        </p:grpSp>
        <p:sp>
          <p:nvSpPr>
            <p:cNvPr id="114" name="Freeform: Shape 113"/>
            <p:cNvSpPr/>
            <p:nvPr/>
          </p:nvSpPr>
          <p:spPr>
            <a:xfrm>
              <a:off x="7068740" y="2199485"/>
              <a:ext cx="679608" cy="625792"/>
            </a:xfrm>
            <a:custGeom>
              <a:avLst/>
              <a:gdLst>
                <a:gd name="connsiteX0" fmla="*/ 231219 w 679608"/>
                <a:gd name="connsiteY0" fmla="*/ 625793 h 625792"/>
                <a:gd name="connsiteX1" fmla="*/ 122634 w 679608"/>
                <a:gd name="connsiteY1" fmla="*/ 562928 h 625792"/>
                <a:gd name="connsiteX2" fmla="*/ 15002 w 679608"/>
                <a:gd name="connsiteY2" fmla="*/ 375285 h 625792"/>
                <a:gd name="connsiteX3" fmla="*/ 15002 w 679608"/>
                <a:gd name="connsiteY3" fmla="*/ 250508 h 625792"/>
                <a:gd name="connsiteX4" fmla="*/ 122634 w 679608"/>
                <a:gd name="connsiteY4" fmla="*/ 62865 h 625792"/>
                <a:gd name="connsiteX5" fmla="*/ 231219 w 679608"/>
                <a:gd name="connsiteY5" fmla="*/ 0 h 625792"/>
                <a:gd name="connsiteX6" fmla="*/ 447437 w 679608"/>
                <a:gd name="connsiteY6" fmla="*/ 0 h 625792"/>
                <a:gd name="connsiteX7" fmla="*/ 556022 w 679608"/>
                <a:gd name="connsiteY7" fmla="*/ 62865 h 625792"/>
                <a:gd name="connsiteX8" fmla="*/ 664607 w 679608"/>
                <a:gd name="connsiteY8" fmla="*/ 250508 h 625792"/>
                <a:gd name="connsiteX9" fmla="*/ 664607 w 679608"/>
                <a:gd name="connsiteY9" fmla="*/ 375285 h 625792"/>
                <a:gd name="connsiteX10" fmla="*/ 556022 w 679608"/>
                <a:gd name="connsiteY10" fmla="*/ 562928 h 625792"/>
                <a:gd name="connsiteX11" fmla="*/ 447437 w 679608"/>
                <a:gd name="connsiteY11" fmla="*/ 625793 h 625792"/>
                <a:gd name="connsiteX12" fmla="*/ 231219 w 679608"/>
                <a:gd name="connsiteY12" fmla="*/ 625793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9608" h="625792">
                  <a:moveTo>
                    <a:pt x="231219" y="625793"/>
                  </a:moveTo>
                  <a:cubicBezTo>
                    <a:pt x="191214" y="625793"/>
                    <a:pt x="142637" y="598170"/>
                    <a:pt x="122634" y="562928"/>
                  </a:cubicBezTo>
                  <a:lnTo>
                    <a:pt x="15002" y="375285"/>
                  </a:lnTo>
                  <a:cubicBezTo>
                    <a:pt x="-5001" y="340995"/>
                    <a:pt x="-5001" y="284798"/>
                    <a:pt x="15002" y="250508"/>
                  </a:cubicBezTo>
                  <a:lnTo>
                    <a:pt x="122634" y="62865"/>
                  </a:lnTo>
                  <a:cubicBezTo>
                    <a:pt x="142637" y="28575"/>
                    <a:pt x="191214" y="0"/>
                    <a:pt x="231219" y="0"/>
                  </a:cubicBezTo>
                  <a:lnTo>
                    <a:pt x="447437" y="0"/>
                  </a:lnTo>
                  <a:cubicBezTo>
                    <a:pt x="487442" y="0"/>
                    <a:pt x="536020" y="27622"/>
                    <a:pt x="556022" y="62865"/>
                  </a:cubicBezTo>
                  <a:lnTo>
                    <a:pt x="664607" y="250508"/>
                  </a:lnTo>
                  <a:cubicBezTo>
                    <a:pt x="684609" y="284798"/>
                    <a:pt x="684609" y="340995"/>
                    <a:pt x="664607" y="375285"/>
                  </a:cubicBezTo>
                  <a:lnTo>
                    <a:pt x="556022" y="562928"/>
                  </a:lnTo>
                  <a:cubicBezTo>
                    <a:pt x="536020" y="597218"/>
                    <a:pt x="487442" y="625793"/>
                    <a:pt x="447437" y="625793"/>
                  </a:cubicBezTo>
                  <a:lnTo>
                    <a:pt x="231219" y="625793"/>
                  </a:lnTo>
                  <a:close/>
                </a:path>
              </a:pathLst>
            </a:custGeom>
            <a:solidFill>
              <a:schemeClr val="tx2">
                <a:lumMod val="20000"/>
                <a:lumOff val="80000"/>
              </a:schemeClr>
            </a:solidFill>
            <a:ln w="9525" cap="flat">
              <a:noFill/>
              <a:prstDash val="solid"/>
              <a:miter/>
            </a:ln>
          </p:spPr>
          <p:txBody>
            <a:bodyPr anchor="ctr"/>
            <a:lstStyle/>
            <a:p>
              <a:pPr lvl="0">
                <a:defRPr/>
              </a:pPr>
              <a:endParaRPr lang="en-US">
                <a:latin typeface="+mj-lt"/>
                <a:ea typeface="+mj-ea"/>
              </a:endParaRPr>
            </a:p>
          </p:txBody>
        </p:sp>
      </p:grpSp>
      <p:grpSp>
        <p:nvGrpSpPr>
          <p:cNvPr id="22" name="Group 21"/>
          <p:cNvGrpSpPr/>
          <p:nvPr/>
        </p:nvGrpSpPr>
        <p:grpSpPr>
          <a:xfrm>
            <a:off x="7477362" y="3192942"/>
            <a:ext cx="3426143" cy="760095"/>
            <a:chOff x="7477362" y="3192942"/>
            <a:chExt cx="3426143" cy="760095"/>
          </a:xfrm>
        </p:grpSpPr>
        <p:grpSp>
          <p:nvGrpSpPr>
            <p:cNvPr id="17" name="Group 16"/>
            <p:cNvGrpSpPr/>
            <p:nvPr/>
          </p:nvGrpSpPr>
          <p:grpSpPr>
            <a:xfrm>
              <a:off x="7477362" y="3192942"/>
              <a:ext cx="3426143" cy="760095"/>
              <a:chOff x="7477363" y="3192942"/>
              <a:chExt cx="3426143" cy="760095"/>
            </a:xfrm>
          </p:grpSpPr>
          <p:sp>
            <p:nvSpPr>
              <p:cNvPr id="134" name="Freeform: Shape 133"/>
              <p:cNvSpPr/>
              <p:nvPr/>
            </p:nvSpPr>
            <p:spPr>
              <a:xfrm>
                <a:off x="7477363" y="3192942"/>
                <a:ext cx="3426143" cy="760095"/>
              </a:xfrm>
              <a:custGeom>
                <a:avLst/>
                <a:gdLst>
                  <a:gd name="connsiteX0" fmla="*/ 297894 w 3426143"/>
                  <a:gd name="connsiteY0" fmla="*/ 0 h 760095"/>
                  <a:gd name="connsiteX1" fmla="*/ 1554719 w 3426143"/>
                  <a:gd name="connsiteY1" fmla="*/ 0 h 760095"/>
                  <a:gd name="connsiteX2" fmla="*/ 1871424 w 3426143"/>
                  <a:gd name="connsiteY2" fmla="*/ 0 h 760095"/>
                  <a:gd name="connsiteX3" fmla="*/ 3128249 w 3426143"/>
                  <a:gd name="connsiteY3" fmla="*/ 0 h 760095"/>
                  <a:gd name="connsiteX4" fmla="*/ 3294937 w 3426143"/>
                  <a:gd name="connsiteY4" fmla="*/ 96202 h 760095"/>
                  <a:gd name="connsiteX5" fmla="*/ 3402569 w 3426143"/>
                  <a:gd name="connsiteY5" fmla="*/ 283845 h 760095"/>
                  <a:gd name="connsiteX6" fmla="*/ 3402569 w 3426143"/>
                  <a:gd name="connsiteY6" fmla="*/ 476250 h 760095"/>
                  <a:gd name="connsiteX7" fmla="*/ 3294937 w 3426143"/>
                  <a:gd name="connsiteY7" fmla="*/ 663893 h 760095"/>
                  <a:gd name="connsiteX8" fmla="*/ 3128249 w 3426143"/>
                  <a:gd name="connsiteY8" fmla="*/ 760095 h 760095"/>
                  <a:gd name="connsiteX9" fmla="*/ 1871424 w 3426143"/>
                  <a:gd name="connsiteY9" fmla="*/ 760095 h 760095"/>
                  <a:gd name="connsiteX10" fmla="*/ 1554719 w 3426143"/>
                  <a:gd name="connsiteY10" fmla="*/ 760095 h 760095"/>
                  <a:gd name="connsiteX11" fmla="*/ 297894 w 3426143"/>
                  <a:gd name="connsiteY11" fmla="*/ 760095 h 760095"/>
                  <a:gd name="connsiteX12" fmla="*/ 131207 w 3426143"/>
                  <a:gd name="connsiteY12" fmla="*/ 663893 h 760095"/>
                  <a:gd name="connsiteX13" fmla="*/ 23574 w 3426143"/>
                  <a:gd name="connsiteY13" fmla="*/ 476250 h 760095"/>
                  <a:gd name="connsiteX14" fmla="*/ 23574 w 3426143"/>
                  <a:gd name="connsiteY14" fmla="*/ 283845 h 760095"/>
                  <a:gd name="connsiteX15" fmla="*/ 131207 w 3426143"/>
                  <a:gd name="connsiteY15" fmla="*/ 96202 h 760095"/>
                  <a:gd name="connsiteX16" fmla="*/ 297894 w 3426143"/>
                  <a:gd name="connsiteY16" fmla="*/ 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6143" h="760095">
                    <a:moveTo>
                      <a:pt x="297894" y="0"/>
                    </a:moveTo>
                    <a:lnTo>
                      <a:pt x="1554719" y="0"/>
                    </a:lnTo>
                    <a:lnTo>
                      <a:pt x="1871424" y="0"/>
                    </a:lnTo>
                    <a:lnTo>
                      <a:pt x="3128249" y="0"/>
                    </a:lnTo>
                    <a:cubicBezTo>
                      <a:pt x="3191114" y="0"/>
                      <a:pt x="3263504" y="40957"/>
                      <a:pt x="3294937" y="96202"/>
                    </a:cubicBezTo>
                    <a:lnTo>
                      <a:pt x="3402569" y="283845"/>
                    </a:lnTo>
                    <a:cubicBezTo>
                      <a:pt x="3434002" y="338138"/>
                      <a:pt x="3434002" y="421005"/>
                      <a:pt x="3402569" y="476250"/>
                    </a:cubicBezTo>
                    <a:lnTo>
                      <a:pt x="3294937" y="663893"/>
                    </a:lnTo>
                    <a:cubicBezTo>
                      <a:pt x="3263504" y="719138"/>
                      <a:pt x="3192067" y="760095"/>
                      <a:pt x="3128249" y="760095"/>
                    </a:cubicBezTo>
                    <a:lnTo>
                      <a:pt x="1871424" y="760095"/>
                    </a:lnTo>
                    <a:lnTo>
                      <a:pt x="1554719" y="760095"/>
                    </a:lnTo>
                    <a:lnTo>
                      <a:pt x="297894" y="760095"/>
                    </a:lnTo>
                    <a:cubicBezTo>
                      <a:pt x="235029" y="760095"/>
                      <a:pt x="162639" y="719138"/>
                      <a:pt x="131207" y="663893"/>
                    </a:cubicBezTo>
                    <a:lnTo>
                      <a:pt x="23574" y="476250"/>
                    </a:lnTo>
                    <a:cubicBezTo>
                      <a:pt x="-7858" y="421958"/>
                      <a:pt x="-7858" y="339090"/>
                      <a:pt x="23574" y="283845"/>
                    </a:cubicBezTo>
                    <a:lnTo>
                      <a:pt x="131207" y="96202"/>
                    </a:lnTo>
                    <a:cubicBezTo>
                      <a:pt x="162639" y="40957"/>
                      <a:pt x="234077" y="0"/>
                      <a:pt x="297894" y="0"/>
                    </a:cubicBezTo>
                    <a:close/>
                  </a:path>
                </a:pathLst>
              </a:custGeom>
              <a:solidFill>
                <a:schemeClr val="bg1"/>
              </a:solidFill>
              <a:ln>
                <a:noFill/>
              </a:ln>
              <a:effectLst>
                <a:outerShdw blurRad="457200" dist="76200" dir="5400000" sx="94000" sy="94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lt1"/>
                  </a:solidFill>
                  <a:latin typeface="+mj-lt"/>
                  <a:ea typeface="+mj-ea"/>
                  <a:cs typeface="Poppins Black"/>
                </a:endParaRPr>
              </a:p>
            </p:txBody>
          </p:sp>
          <p:sp>
            <p:nvSpPr>
              <p:cNvPr id="180" name="TextBox 179"/>
              <p:cNvSpPr txBox="1"/>
              <p:nvPr/>
            </p:nvSpPr>
            <p:spPr>
              <a:xfrm>
                <a:off x="8293713" y="3403712"/>
                <a:ext cx="2424116" cy="337708"/>
              </a:xfrm>
              <a:prstGeom prst="rect">
                <a:avLst/>
              </a:prstGeom>
              <a:noFill/>
            </p:spPr>
            <p:txBody>
              <a:bodyPr wrap="square">
                <a:spAutoFit/>
              </a:bodyPr>
              <a:lstStyle/>
              <a:p>
                <a:pPr lvl="0">
                  <a:defRPr/>
                </a:pPr>
                <a:r>
                  <a:rPr lang="en-US" altLang="ko-KR" sz="1600" b="1" dirty="0">
                    <a:solidFill>
                      <a:schemeClr val="tx1">
                        <a:lumMod val="85000"/>
                        <a:lumOff val="15000"/>
                      </a:schemeClr>
                    </a:solidFill>
                    <a:latin typeface="+mj-lt"/>
                    <a:ea typeface="+mj-ea"/>
                    <a:cs typeface="Poppins Black"/>
                  </a:rPr>
                  <a:t>CSV</a:t>
                </a:r>
                <a:r>
                  <a:rPr lang="ko-KR" altLang="en-US" sz="1600" b="1" dirty="0">
                    <a:solidFill>
                      <a:schemeClr val="tx1">
                        <a:lumMod val="85000"/>
                        <a:lumOff val="15000"/>
                      </a:schemeClr>
                    </a:solidFill>
                    <a:latin typeface="+mj-lt"/>
                    <a:ea typeface="+mj-ea"/>
                    <a:cs typeface="Poppins Black"/>
                  </a:rPr>
                  <a:t>에 저장된 좌표 비교</a:t>
                </a:r>
                <a:endParaRPr lang="en-US" altLang="ko-KR" sz="1600" b="1" dirty="0">
                  <a:solidFill>
                    <a:schemeClr val="tx1">
                      <a:lumMod val="85000"/>
                      <a:lumOff val="15000"/>
                    </a:schemeClr>
                  </a:solidFill>
                  <a:latin typeface="+mj-lt"/>
                  <a:ea typeface="+mj-ea"/>
                  <a:cs typeface="Poppins Black"/>
                </a:endParaRPr>
              </a:p>
            </p:txBody>
          </p:sp>
        </p:grpSp>
        <p:sp>
          <p:nvSpPr>
            <p:cNvPr id="116" name="Freeform: Shape 115"/>
            <p:cNvSpPr/>
            <p:nvPr/>
          </p:nvSpPr>
          <p:spPr>
            <a:xfrm>
              <a:off x="7544038" y="3259617"/>
              <a:ext cx="679608" cy="625792"/>
            </a:xfrm>
            <a:custGeom>
              <a:avLst/>
              <a:gdLst>
                <a:gd name="connsiteX0" fmla="*/ 231219 w 679608"/>
                <a:gd name="connsiteY0" fmla="*/ 625793 h 625792"/>
                <a:gd name="connsiteX1" fmla="*/ 122635 w 679608"/>
                <a:gd name="connsiteY1" fmla="*/ 562927 h 625792"/>
                <a:gd name="connsiteX2" fmla="*/ 15002 w 679608"/>
                <a:gd name="connsiteY2" fmla="*/ 375285 h 625792"/>
                <a:gd name="connsiteX3" fmla="*/ 15002 w 679608"/>
                <a:gd name="connsiteY3" fmla="*/ 250508 h 625792"/>
                <a:gd name="connsiteX4" fmla="*/ 122635 w 679608"/>
                <a:gd name="connsiteY4" fmla="*/ 62865 h 625792"/>
                <a:gd name="connsiteX5" fmla="*/ 231219 w 679608"/>
                <a:gd name="connsiteY5" fmla="*/ 0 h 625792"/>
                <a:gd name="connsiteX6" fmla="*/ 447437 w 679608"/>
                <a:gd name="connsiteY6" fmla="*/ 0 h 625792"/>
                <a:gd name="connsiteX7" fmla="*/ 556022 w 679608"/>
                <a:gd name="connsiteY7" fmla="*/ 62865 h 625792"/>
                <a:gd name="connsiteX8" fmla="*/ 664607 w 679608"/>
                <a:gd name="connsiteY8" fmla="*/ 250508 h 625792"/>
                <a:gd name="connsiteX9" fmla="*/ 664607 w 679608"/>
                <a:gd name="connsiteY9" fmla="*/ 375285 h 625792"/>
                <a:gd name="connsiteX10" fmla="*/ 556022 w 679608"/>
                <a:gd name="connsiteY10" fmla="*/ 562927 h 625792"/>
                <a:gd name="connsiteX11" fmla="*/ 447437 w 679608"/>
                <a:gd name="connsiteY11" fmla="*/ 625793 h 625792"/>
                <a:gd name="connsiteX12" fmla="*/ 231219 w 679608"/>
                <a:gd name="connsiteY12" fmla="*/ 625793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9608" h="625792">
                  <a:moveTo>
                    <a:pt x="231219" y="625793"/>
                  </a:moveTo>
                  <a:cubicBezTo>
                    <a:pt x="191214" y="625793"/>
                    <a:pt x="142637" y="598170"/>
                    <a:pt x="122635" y="562927"/>
                  </a:cubicBezTo>
                  <a:lnTo>
                    <a:pt x="15002" y="375285"/>
                  </a:lnTo>
                  <a:cubicBezTo>
                    <a:pt x="-5001" y="340995"/>
                    <a:pt x="-5001" y="284797"/>
                    <a:pt x="15002" y="250508"/>
                  </a:cubicBezTo>
                  <a:lnTo>
                    <a:pt x="122635" y="62865"/>
                  </a:lnTo>
                  <a:cubicBezTo>
                    <a:pt x="142637" y="28575"/>
                    <a:pt x="191214" y="0"/>
                    <a:pt x="231219" y="0"/>
                  </a:cubicBezTo>
                  <a:lnTo>
                    <a:pt x="447437" y="0"/>
                  </a:lnTo>
                  <a:cubicBezTo>
                    <a:pt x="487442" y="0"/>
                    <a:pt x="536019" y="27622"/>
                    <a:pt x="556022" y="62865"/>
                  </a:cubicBezTo>
                  <a:lnTo>
                    <a:pt x="664607" y="250508"/>
                  </a:lnTo>
                  <a:cubicBezTo>
                    <a:pt x="684610" y="284797"/>
                    <a:pt x="684610" y="340995"/>
                    <a:pt x="664607" y="375285"/>
                  </a:cubicBezTo>
                  <a:lnTo>
                    <a:pt x="556022" y="562927"/>
                  </a:lnTo>
                  <a:cubicBezTo>
                    <a:pt x="536019" y="597218"/>
                    <a:pt x="487442" y="625793"/>
                    <a:pt x="447437" y="625793"/>
                  </a:cubicBezTo>
                  <a:lnTo>
                    <a:pt x="231219" y="625793"/>
                  </a:lnTo>
                  <a:close/>
                </a:path>
              </a:pathLst>
            </a:custGeom>
            <a:solidFill>
              <a:schemeClr val="tx2">
                <a:lumMod val="40000"/>
                <a:lumOff val="60000"/>
              </a:schemeClr>
            </a:solidFill>
            <a:ln w="9525" cap="flat">
              <a:noFill/>
              <a:prstDash val="solid"/>
              <a:miter/>
            </a:ln>
          </p:spPr>
          <p:txBody>
            <a:bodyPr anchor="ctr"/>
            <a:lstStyle/>
            <a:p>
              <a:pPr lvl="0">
                <a:defRPr/>
              </a:pPr>
              <a:endParaRPr lang="en-US">
                <a:latin typeface="+mj-lt"/>
                <a:ea typeface="+mj-ea"/>
              </a:endParaRPr>
            </a:p>
          </p:txBody>
        </p:sp>
      </p:grpSp>
      <p:grpSp>
        <p:nvGrpSpPr>
          <p:cNvPr id="23" name="Group 22"/>
          <p:cNvGrpSpPr/>
          <p:nvPr/>
        </p:nvGrpSpPr>
        <p:grpSpPr>
          <a:xfrm>
            <a:off x="7477362" y="4253074"/>
            <a:ext cx="3426143" cy="760095"/>
            <a:chOff x="7477362" y="4253074"/>
            <a:chExt cx="3426143" cy="760095"/>
          </a:xfrm>
        </p:grpSpPr>
        <p:grpSp>
          <p:nvGrpSpPr>
            <p:cNvPr id="16" name="Group 15"/>
            <p:cNvGrpSpPr/>
            <p:nvPr/>
          </p:nvGrpSpPr>
          <p:grpSpPr>
            <a:xfrm>
              <a:off x="7477362" y="4253074"/>
              <a:ext cx="3426143" cy="760095"/>
              <a:chOff x="7477363" y="4253074"/>
              <a:chExt cx="3426143" cy="760095"/>
            </a:xfrm>
          </p:grpSpPr>
          <p:sp>
            <p:nvSpPr>
              <p:cNvPr id="135" name="Freeform: Shape 134"/>
              <p:cNvSpPr/>
              <p:nvPr/>
            </p:nvSpPr>
            <p:spPr>
              <a:xfrm>
                <a:off x="7477363" y="4253074"/>
                <a:ext cx="3426143" cy="760095"/>
              </a:xfrm>
              <a:custGeom>
                <a:avLst/>
                <a:gdLst>
                  <a:gd name="connsiteX0" fmla="*/ 297894 w 3426143"/>
                  <a:gd name="connsiteY0" fmla="*/ 0 h 760095"/>
                  <a:gd name="connsiteX1" fmla="*/ 1554719 w 3426143"/>
                  <a:gd name="connsiteY1" fmla="*/ 0 h 760095"/>
                  <a:gd name="connsiteX2" fmla="*/ 1871424 w 3426143"/>
                  <a:gd name="connsiteY2" fmla="*/ 0 h 760095"/>
                  <a:gd name="connsiteX3" fmla="*/ 3128249 w 3426143"/>
                  <a:gd name="connsiteY3" fmla="*/ 0 h 760095"/>
                  <a:gd name="connsiteX4" fmla="*/ 3294937 w 3426143"/>
                  <a:gd name="connsiteY4" fmla="*/ 96202 h 760095"/>
                  <a:gd name="connsiteX5" fmla="*/ 3402569 w 3426143"/>
                  <a:gd name="connsiteY5" fmla="*/ 283845 h 760095"/>
                  <a:gd name="connsiteX6" fmla="*/ 3402569 w 3426143"/>
                  <a:gd name="connsiteY6" fmla="*/ 476250 h 760095"/>
                  <a:gd name="connsiteX7" fmla="*/ 3294937 w 3426143"/>
                  <a:gd name="connsiteY7" fmla="*/ 663892 h 760095"/>
                  <a:gd name="connsiteX8" fmla="*/ 3128249 w 3426143"/>
                  <a:gd name="connsiteY8" fmla="*/ 760095 h 760095"/>
                  <a:gd name="connsiteX9" fmla="*/ 1871424 w 3426143"/>
                  <a:gd name="connsiteY9" fmla="*/ 760095 h 760095"/>
                  <a:gd name="connsiteX10" fmla="*/ 1554719 w 3426143"/>
                  <a:gd name="connsiteY10" fmla="*/ 760095 h 760095"/>
                  <a:gd name="connsiteX11" fmla="*/ 297894 w 3426143"/>
                  <a:gd name="connsiteY11" fmla="*/ 760095 h 760095"/>
                  <a:gd name="connsiteX12" fmla="*/ 131207 w 3426143"/>
                  <a:gd name="connsiteY12" fmla="*/ 663892 h 760095"/>
                  <a:gd name="connsiteX13" fmla="*/ 23574 w 3426143"/>
                  <a:gd name="connsiteY13" fmla="*/ 476250 h 760095"/>
                  <a:gd name="connsiteX14" fmla="*/ 23574 w 3426143"/>
                  <a:gd name="connsiteY14" fmla="*/ 283845 h 760095"/>
                  <a:gd name="connsiteX15" fmla="*/ 131207 w 3426143"/>
                  <a:gd name="connsiteY15" fmla="*/ 96202 h 760095"/>
                  <a:gd name="connsiteX16" fmla="*/ 297894 w 3426143"/>
                  <a:gd name="connsiteY16" fmla="*/ 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6143" h="760095">
                    <a:moveTo>
                      <a:pt x="297894" y="0"/>
                    </a:moveTo>
                    <a:lnTo>
                      <a:pt x="1554719" y="0"/>
                    </a:lnTo>
                    <a:lnTo>
                      <a:pt x="1871424" y="0"/>
                    </a:lnTo>
                    <a:lnTo>
                      <a:pt x="3128249" y="0"/>
                    </a:lnTo>
                    <a:cubicBezTo>
                      <a:pt x="3191114" y="0"/>
                      <a:pt x="3263504" y="40957"/>
                      <a:pt x="3294937" y="96202"/>
                    </a:cubicBezTo>
                    <a:lnTo>
                      <a:pt x="3402569" y="283845"/>
                    </a:lnTo>
                    <a:cubicBezTo>
                      <a:pt x="3434002" y="338138"/>
                      <a:pt x="3434002" y="421005"/>
                      <a:pt x="3402569" y="476250"/>
                    </a:cubicBezTo>
                    <a:lnTo>
                      <a:pt x="3294937" y="663892"/>
                    </a:lnTo>
                    <a:cubicBezTo>
                      <a:pt x="3263504" y="719138"/>
                      <a:pt x="3192067" y="760095"/>
                      <a:pt x="3128249" y="760095"/>
                    </a:cubicBezTo>
                    <a:lnTo>
                      <a:pt x="1871424" y="760095"/>
                    </a:lnTo>
                    <a:lnTo>
                      <a:pt x="1554719" y="760095"/>
                    </a:lnTo>
                    <a:lnTo>
                      <a:pt x="297894" y="760095"/>
                    </a:lnTo>
                    <a:cubicBezTo>
                      <a:pt x="235029" y="760095"/>
                      <a:pt x="162639" y="719138"/>
                      <a:pt x="131207" y="663892"/>
                    </a:cubicBezTo>
                    <a:lnTo>
                      <a:pt x="23574" y="476250"/>
                    </a:lnTo>
                    <a:cubicBezTo>
                      <a:pt x="-7858" y="421957"/>
                      <a:pt x="-7858" y="339090"/>
                      <a:pt x="23574" y="283845"/>
                    </a:cubicBezTo>
                    <a:lnTo>
                      <a:pt x="131207" y="96202"/>
                    </a:lnTo>
                    <a:cubicBezTo>
                      <a:pt x="162639" y="40957"/>
                      <a:pt x="234077" y="0"/>
                      <a:pt x="297894" y="0"/>
                    </a:cubicBezTo>
                    <a:close/>
                  </a:path>
                </a:pathLst>
              </a:custGeom>
              <a:solidFill>
                <a:schemeClr val="bg1"/>
              </a:solidFill>
              <a:ln>
                <a:noFill/>
              </a:ln>
              <a:effectLst>
                <a:outerShdw blurRad="457200" dist="76200" dir="5400000" sx="94000" sy="94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lt1"/>
                  </a:solidFill>
                  <a:latin typeface="+mj-lt"/>
                  <a:ea typeface="+mj-ea"/>
                  <a:cs typeface="Poppins Black"/>
                </a:endParaRPr>
              </a:p>
            </p:txBody>
          </p:sp>
          <p:sp>
            <p:nvSpPr>
              <p:cNvPr id="181" name="TextBox 180"/>
              <p:cNvSpPr txBox="1"/>
              <p:nvPr/>
            </p:nvSpPr>
            <p:spPr>
              <a:xfrm>
                <a:off x="8293713" y="4463844"/>
                <a:ext cx="2462216" cy="338554"/>
              </a:xfrm>
              <a:prstGeom prst="rect">
                <a:avLst/>
              </a:prstGeom>
              <a:noFill/>
            </p:spPr>
            <p:txBody>
              <a:bodyPr wrap="square">
                <a:spAutoFit/>
              </a:bodyPr>
              <a:lstStyle/>
              <a:p>
                <a:pPr lvl="0">
                  <a:defRPr/>
                </a:pPr>
                <a:r>
                  <a:rPr lang="en-US" altLang="ko-KR" sz="1600" b="1" dirty="0">
                    <a:solidFill>
                      <a:schemeClr val="tx1">
                        <a:lumMod val="85000"/>
                        <a:lumOff val="15000"/>
                      </a:schemeClr>
                    </a:solidFill>
                    <a:latin typeface="+mj-lt"/>
                    <a:ea typeface="+mj-ea"/>
                    <a:cs typeface="Poppins Black"/>
                  </a:rPr>
                  <a:t>DB</a:t>
                </a:r>
                <a:r>
                  <a:rPr lang="ko-KR" altLang="en-US" sz="1600" b="1" dirty="0">
                    <a:solidFill>
                      <a:schemeClr val="tx1">
                        <a:lumMod val="85000"/>
                        <a:lumOff val="15000"/>
                      </a:schemeClr>
                    </a:solidFill>
                    <a:latin typeface="+mj-lt"/>
                    <a:ea typeface="+mj-ea"/>
                    <a:cs typeface="Poppins Black"/>
                  </a:rPr>
                  <a:t>에 저장된 데이터 비교</a:t>
                </a:r>
              </a:p>
            </p:txBody>
          </p:sp>
        </p:grpSp>
        <p:sp>
          <p:nvSpPr>
            <p:cNvPr id="118" name="Freeform: Shape 117"/>
            <p:cNvSpPr/>
            <p:nvPr/>
          </p:nvSpPr>
          <p:spPr>
            <a:xfrm>
              <a:off x="7544038" y="4319750"/>
              <a:ext cx="679608" cy="625792"/>
            </a:xfrm>
            <a:custGeom>
              <a:avLst/>
              <a:gdLst>
                <a:gd name="connsiteX0" fmla="*/ 231219 w 679608"/>
                <a:gd name="connsiteY0" fmla="*/ 625792 h 625792"/>
                <a:gd name="connsiteX1" fmla="*/ 122635 w 679608"/>
                <a:gd name="connsiteY1" fmla="*/ 562928 h 625792"/>
                <a:gd name="connsiteX2" fmla="*/ 15002 w 679608"/>
                <a:gd name="connsiteY2" fmla="*/ 375285 h 625792"/>
                <a:gd name="connsiteX3" fmla="*/ 15002 w 679608"/>
                <a:gd name="connsiteY3" fmla="*/ 250507 h 625792"/>
                <a:gd name="connsiteX4" fmla="*/ 122635 w 679608"/>
                <a:gd name="connsiteY4" fmla="*/ 62865 h 625792"/>
                <a:gd name="connsiteX5" fmla="*/ 231219 w 679608"/>
                <a:gd name="connsiteY5" fmla="*/ 0 h 625792"/>
                <a:gd name="connsiteX6" fmla="*/ 447437 w 679608"/>
                <a:gd name="connsiteY6" fmla="*/ 0 h 625792"/>
                <a:gd name="connsiteX7" fmla="*/ 556022 w 679608"/>
                <a:gd name="connsiteY7" fmla="*/ 62865 h 625792"/>
                <a:gd name="connsiteX8" fmla="*/ 664607 w 679608"/>
                <a:gd name="connsiteY8" fmla="*/ 250507 h 625792"/>
                <a:gd name="connsiteX9" fmla="*/ 664607 w 679608"/>
                <a:gd name="connsiteY9" fmla="*/ 375285 h 625792"/>
                <a:gd name="connsiteX10" fmla="*/ 556022 w 679608"/>
                <a:gd name="connsiteY10" fmla="*/ 562928 h 625792"/>
                <a:gd name="connsiteX11" fmla="*/ 447437 w 679608"/>
                <a:gd name="connsiteY11" fmla="*/ 625792 h 625792"/>
                <a:gd name="connsiteX12" fmla="*/ 231219 w 679608"/>
                <a:gd name="connsiteY12" fmla="*/ 625792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9608" h="625792">
                  <a:moveTo>
                    <a:pt x="231219" y="625792"/>
                  </a:moveTo>
                  <a:cubicBezTo>
                    <a:pt x="191214" y="625792"/>
                    <a:pt x="142637" y="598170"/>
                    <a:pt x="122635" y="562928"/>
                  </a:cubicBezTo>
                  <a:lnTo>
                    <a:pt x="15002" y="375285"/>
                  </a:lnTo>
                  <a:cubicBezTo>
                    <a:pt x="-5001" y="340995"/>
                    <a:pt x="-5001" y="284797"/>
                    <a:pt x="15002" y="250507"/>
                  </a:cubicBezTo>
                  <a:lnTo>
                    <a:pt x="122635" y="62865"/>
                  </a:lnTo>
                  <a:cubicBezTo>
                    <a:pt x="142637" y="28575"/>
                    <a:pt x="191214" y="0"/>
                    <a:pt x="231219" y="0"/>
                  </a:cubicBezTo>
                  <a:lnTo>
                    <a:pt x="447437" y="0"/>
                  </a:lnTo>
                  <a:cubicBezTo>
                    <a:pt x="487442" y="0"/>
                    <a:pt x="536019" y="27622"/>
                    <a:pt x="556022" y="62865"/>
                  </a:cubicBezTo>
                  <a:lnTo>
                    <a:pt x="664607" y="250507"/>
                  </a:lnTo>
                  <a:cubicBezTo>
                    <a:pt x="684610" y="284797"/>
                    <a:pt x="684610" y="340995"/>
                    <a:pt x="664607" y="375285"/>
                  </a:cubicBezTo>
                  <a:lnTo>
                    <a:pt x="556022" y="562928"/>
                  </a:lnTo>
                  <a:cubicBezTo>
                    <a:pt x="536019" y="597217"/>
                    <a:pt x="487442" y="625792"/>
                    <a:pt x="447437" y="625792"/>
                  </a:cubicBezTo>
                  <a:lnTo>
                    <a:pt x="231219" y="625792"/>
                  </a:lnTo>
                  <a:close/>
                </a:path>
              </a:pathLst>
            </a:custGeom>
            <a:solidFill>
              <a:schemeClr val="tx2">
                <a:lumMod val="60000"/>
                <a:lumOff val="40000"/>
              </a:schemeClr>
            </a:solidFill>
            <a:ln w="9525" cap="flat">
              <a:noFill/>
              <a:prstDash val="solid"/>
              <a:miter/>
            </a:ln>
          </p:spPr>
          <p:txBody>
            <a:bodyPr anchor="ctr"/>
            <a:lstStyle/>
            <a:p>
              <a:pPr lvl="0">
                <a:defRPr/>
              </a:pPr>
              <a:endParaRPr lang="en-US">
                <a:latin typeface="+mj-lt"/>
                <a:ea typeface="+mj-ea"/>
              </a:endParaRPr>
            </a:p>
          </p:txBody>
        </p:sp>
      </p:grpSp>
      <p:grpSp>
        <p:nvGrpSpPr>
          <p:cNvPr id="24" name="Group 23"/>
          <p:cNvGrpSpPr/>
          <p:nvPr/>
        </p:nvGrpSpPr>
        <p:grpSpPr>
          <a:xfrm>
            <a:off x="7001113" y="5313207"/>
            <a:ext cx="3430966" cy="760095"/>
            <a:chOff x="7001113" y="5313207"/>
            <a:chExt cx="3430966" cy="760095"/>
          </a:xfrm>
        </p:grpSpPr>
        <p:grpSp>
          <p:nvGrpSpPr>
            <p:cNvPr id="15" name="Group 14"/>
            <p:cNvGrpSpPr/>
            <p:nvPr/>
          </p:nvGrpSpPr>
          <p:grpSpPr>
            <a:xfrm>
              <a:off x="7001113" y="5313207"/>
              <a:ext cx="3430966" cy="760095"/>
              <a:chOff x="7001113" y="5313207"/>
              <a:chExt cx="3430966" cy="760095"/>
            </a:xfrm>
          </p:grpSpPr>
          <p:sp>
            <p:nvSpPr>
              <p:cNvPr id="136" name="Freeform: Shape 135"/>
              <p:cNvSpPr/>
              <p:nvPr/>
            </p:nvSpPr>
            <p:spPr>
              <a:xfrm>
                <a:off x="7001113" y="5313207"/>
                <a:ext cx="3427810" cy="760095"/>
              </a:xfrm>
              <a:custGeom>
                <a:avLst/>
                <a:gdLst>
                  <a:gd name="connsiteX0" fmla="*/ 298847 w 3427810"/>
                  <a:gd name="connsiteY0" fmla="*/ 0 h 760095"/>
                  <a:gd name="connsiteX1" fmla="*/ 1555672 w 3427810"/>
                  <a:gd name="connsiteY1" fmla="*/ 0 h 760095"/>
                  <a:gd name="connsiteX2" fmla="*/ 1872377 w 3427810"/>
                  <a:gd name="connsiteY2" fmla="*/ 0 h 760095"/>
                  <a:gd name="connsiteX3" fmla="*/ 3129202 w 3427810"/>
                  <a:gd name="connsiteY3" fmla="*/ 0 h 760095"/>
                  <a:gd name="connsiteX4" fmla="*/ 3295889 w 3427810"/>
                  <a:gd name="connsiteY4" fmla="*/ 96203 h 760095"/>
                  <a:gd name="connsiteX5" fmla="*/ 3403522 w 3427810"/>
                  <a:gd name="connsiteY5" fmla="*/ 283845 h 760095"/>
                  <a:gd name="connsiteX6" fmla="*/ 3403522 w 3427810"/>
                  <a:gd name="connsiteY6" fmla="*/ 476250 h 760095"/>
                  <a:gd name="connsiteX7" fmla="*/ 3295889 w 3427810"/>
                  <a:gd name="connsiteY7" fmla="*/ 663893 h 760095"/>
                  <a:gd name="connsiteX8" fmla="*/ 3129202 w 3427810"/>
                  <a:gd name="connsiteY8" fmla="*/ 760095 h 760095"/>
                  <a:gd name="connsiteX9" fmla="*/ 1872377 w 3427810"/>
                  <a:gd name="connsiteY9" fmla="*/ 760095 h 760095"/>
                  <a:gd name="connsiteX10" fmla="*/ 1555672 w 3427810"/>
                  <a:gd name="connsiteY10" fmla="*/ 760095 h 760095"/>
                  <a:gd name="connsiteX11" fmla="*/ 298847 w 3427810"/>
                  <a:gd name="connsiteY11" fmla="*/ 760095 h 760095"/>
                  <a:gd name="connsiteX12" fmla="*/ 132159 w 3427810"/>
                  <a:gd name="connsiteY12" fmla="*/ 663893 h 760095"/>
                  <a:gd name="connsiteX13" fmla="*/ 23574 w 3427810"/>
                  <a:gd name="connsiteY13" fmla="*/ 476250 h 760095"/>
                  <a:gd name="connsiteX14" fmla="*/ 23574 w 3427810"/>
                  <a:gd name="connsiteY14" fmla="*/ 283845 h 760095"/>
                  <a:gd name="connsiteX15" fmla="*/ 132159 w 3427810"/>
                  <a:gd name="connsiteY15" fmla="*/ 96203 h 760095"/>
                  <a:gd name="connsiteX16" fmla="*/ 298847 w 3427810"/>
                  <a:gd name="connsiteY16" fmla="*/ 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7810" h="760095">
                    <a:moveTo>
                      <a:pt x="298847" y="0"/>
                    </a:moveTo>
                    <a:lnTo>
                      <a:pt x="1555672" y="0"/>
                    </a:lnTo>
                    <a:lnTo>
                      <a:pt x="1872377" y="0"/>
                    </a:lnTo>
                    <a:lnTo>
                      <a:pt x="3129202" y="0"/>
                    </a:lnTo>
                    <a:cubicBezTo>
                      <a:pt x="3192067" y="0"/>
                      <a:pt x="3264457" y="40958"/>
                      <a:pt x="3295889" y="96203"/>
                    </a:cubicBezTo>
                    <a:lnTo>
                      <a:pt x="3403522" y="283845"/>
                    </a:lnTo>
                    <a:cubicBezTo>
                      <a:pt x="3435907" y="338138"/>
                      <a:pt x="3435907" y="421005"/>
                      <a:pt x="3403522" y="476250"/>
                    </a:cubicBezTo>
                    <a:lnTo>
                      <a:pt x="3295889" y="663893"/>
                    </a:lnTo>
                    <a:cubicBezTo>
                      <a:pt x="3264457" y="719138"/>
                      <a:pt x="3193019" y="760095"/>
                      <a:pt x="3129202" y="760095"/>
                    </a:cubicBezTo>
                    <a:lnTo>
                      <a:pt x="1872377" y="760095"/>
                    </a:lnTo>
                    <a:lnTo>
                      <a:pt x="1555672" y="760095"/>
                    </a:lnTo>
                    <a:lnTo>
                      <a:pt x="298847" y="760095"/>
                    </a:lnTo>
                    <a:cubicBezTo>
                      <a:pt x="235982" y="760095"/>
                      <a:pt x="163592" y="719138"/>
                      <a:pt x="132159" y="663893"/>
                    </a:cubicBezTo>
                    <a:lnTo>
                      <a:pt x="23574" y="476250"/>
                    </a:lnTo>
                    <a:cubicBezTo>
                      <a:pt x="-7858" y="421958"/>
                      <a:pt x="-7858" y="339090"/>
                      <a:pt x="23574" y="283845"/>
                    </a:cubicBezTo>
                    <a:lnTo>
                      <a:pt x="132159" y="96203"/>
                    </a:lnTo>
                    <a:cubicBezTo>
                      <a:pt x="163592" y="40958"/>
                      <a:pt x="235029" y="0"/>
                      <a:pt x="298847" y="0"/>
                    </a:cubicBezTo>
                    <a:close/>
                  </a:path>
                </a:pathLst>
              </a:custGeom>
              <a:solidFill>
                <a:schemeClr val="bg1"/>
              </a:solidFill>
              <a:ln>
                <a:noFill/>
              </a:ln>
              <a:effectLst>
                <a:outerShdw blurRad="457200" dist="76200" dir="5400000" sx="94000" sy="94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lt1"/>
                  </a:solidFill>
                  <a:latin typeface="+mj-lt"/>
                  <a:ea typeface="+mj-ea"/>
                  <a:cs typeface="Poppins Black"/>
                </a:endParaRPr>
              </a:p>
            </p:txBody>
          </p:sp>
          <p:sp>
            <p:nvSpPr>
              <p:cNvPr id="182" name="TextBox 181"/>
              <p:cNvSpPr txBox="1"/>
              <p:nvPr/>
            </p:nvSpPr>
            <p:spPr>
              <a:xfrm>
                <a:off x="7817463" y="5523977"/>
                <a:ext cx="2614616" cy="338554"/>
              </a:xfrm>
              <a:prstGeom prst="rect">
                <a:avLst/>
              </a:prstGeom>
              <a:noFill/>
            </p:spPr>
            <p:txBody>
              <a:bodyPr wrap="square">
                <a:spAutoFit/>
              </a:bodyPr>
              <a:lstStyle/>
              <a:p>
                <a:pPr lvl="0">
                  <a:defRPr/>
                </a:pPr>
                <a:r>
                  <a:rPr lang="ko-KR" altLang="en-US" sz="1600" b="1" dirty="0">
                    <a:solidFill>
                      <a:schemeClr val="tx1">
                        <a:lumMod val="85000"/>
                        <a:lumOff val="15000"/>
                      </a:schemeClr>
                    </a:solidFill>
                    <a:latin typeface="+mj-lt"/>
                    <a:ea typeface="+mj-ea"/>
                    <a:cs typeface="Poppins Black"/>
                  </a:rPr>
                  <a:t>주소지 기준 반경 시설물</a:t>
                </a:r>
              </a:p>
            </p:txBody>
          </p:sp>
        </p:grpSp>
        <p:sp>
          <p:nvSpPr>
            <p:cNvPr id="120" name="Freeform: Shape 119"/>
            <p:cNvSpPr/>
            <p:nvPr/>
          </p:nvSpPr>
          <p:spPr>
            <a:xfrm>
              <a:off x="7068740" y="5379882"/>
              <a:ext cx="679608" cy="625792"/>
            </a:xfrm>
            <a:custGeom>
              <a:avLst/>
              <a:gdLst>
                <a:gd name="connsiteX0" fmla="*/ 231219 w 679608"/>
                <a:gd name="connsiteY0" fmla="*/ 625793 h 625792"/>
                <a:gd name="connsiteX1" fmla="*/ 122634 w 679608"/>
                <a:gd name="connsiteY1" fmla="*/ 562928 h 625792"/>
                <a:gd name="connsiteX2" fmla="*/ 15002 w 679608"/>
                <a:gd name="connsiteY2" fmla="*/ 375285 h 625792"/>
                <a:gd name="connsiteX3" fmla="*/ 15002 w 679608"/>
                <a:gd name="connsiteY3" fmla="*/ 250508 h 625792"/>
                <a:gd name="connsiteX4" fmla="*/ 122634 w 679608"/>
                <a:gd name="connsiteY4" fmla="*/ 62865 h 625792"/>
                <a:gd name="connsiteX5" fmla="*/ 231219 w 679608"/>
                <a:gd name="connsiteY5" fmla="*/ 0 h 625792"/>
                <a:gd name="connsiteX6" fmla="*/ 447437 w 679608"/>
                <a:gd name="connsiteY6" fmla="*/ 0 h 625792"/>
                <a:gd name="connsiteX7" fmla="*/ 556022 w 679608"/>
                <a:gd name="connsiteY7" fmla="*/ 62865 h 625792"/>
                <a:gd name="connsiteX8" fmla="*/ 664607 w 679608"/>
                <a:gd name="connsiteY8" fmla="*/ 250508 h 625792"/>
                <a:gd name="connsiteX9" fmla="*/ 664607 w 679608"/>
                <a:gd name="connsiteY9" fmla="*/ 375285 h 625792"/>
                <a:gd name="connsiteX10" fmla="*/ 556022 w 679608"/>
                <a:gd name="connsiteY10" fmla="*/ 562928 h 625792"/>
                <a:gd name="connsiteX11" fmla="*/ 447437 w 679608"/>
                <a:gd name="connsiteY11" fmla="*/ 625793 h 625792"/>
                <a:gd name="connsiteX12" fmla="*/ 231219 w 679608"/>
                <a:gd name="connsiteY12" fmla="*/ 625793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9608" h="625792">
                  <a:moveTo>
                    <a:pt x="231219" y="625793"/>
                  </a:moveTo>
                  <a:cubicBezTo>
                    <a:pt x="191214" y="625793"/>
                    <a:pt x="142637" y="598170"/>
                    <a:pt x="122634" y="562928"/>
                  </a:cubicBezTo>
                  <a:lnTo>
                    <a:pt x="15002" y="375285"/>
                  </a:lnTo>
                  <a:cubicBezTo>
                    <a:pt x="-5001" y="340995"/>
                    <a:pt x="-5001" y="284797"/>
                    <a:pt x="15002" y="250508"/>
                  </a:cubicBezTo>
                  <a:lnTo>
                    <a:pt x="122634" y="62865"/>
                  </a:lnTo>
                  <a:cubicBezTo>
                    <a:pt x="142637" y="28575"/>
                    <a:pt x="191214" y="0"/>
                    <a:pt x="231219" y="0"/>
                  </a:cubicBezTo>
                  <a:lnTo>
                    <a:pt x="447437" y="0"/>
                  </a:lnTo>
                  <a:cubicBezTo>
                    <a:pt x="487442" y="0"/>
                    <a:pt x="536020" y="27622"/>
                    <a:pt x="556022" y="62865"/>
                  </a:cubicBezTo>
                  <a:lnTo>
                    <a:pt x="664607" y="250508"/>
                  </a:lnTo>
                  <a:cubicBezTo>
                    <a:pt x="684609" y="284797"/>
                    <a:pt x="684609" y="340995"/>
                    <a:pt x="664607" y="375285"/>
                  </a:cubicBezTo>
                  <a:lnTo>
                    <a:pt x="556022" y="562928"/>
                  </a:lnTo>
                  <a:cubicBezTo>
                    <a:pt x="536020" y="597218"/>
                    <a:pt x="487442" y="625793"/>
                    <a:pt x="447437" y="625793"/>
                  </a:cubicBezTo>
                  <a:lnTo>
                    <a:pt x="231219" y="625793"/>
                  </a:lnTo>
                  <a:close/>
                </a:path>
              </a:pathLst>
            </a:custGeom>
            <a:solidFill>
              <a:schemeClr val="tx2">
                <a:lumMod val="60000"/>
                <a:lumOff val="40000"/>
              </a:schemeClr>
            </a:solidFill>
            <a:ln w="9525" cap="flat">
              <a:noFill/>
              <a:prstDash val="solid"/>
              <a:miter/>
            </a:ln>
          </p:spPr>
          <p:txBody>
            <a:bodyPr anchor="ctr"/>
            <a:lstStyle/>
            <a:p>
              <a:pPr lvl="0">
                <a:defRPr/>
              </a:pPr>
              <a:endParaRPr lang="en-US">
                <a:latin typeface="+mj-lt"/>
                <a:ea typeface="+mj-ea"/>
              </a:endParaRPr>
            </a:p>
          </p:txBody>
        </p:sp>
      </p:grpSp>
      <p:grpSp>
        <p:nvGrpSpPr>
          <p:cNvPr id="11" name="Group 10"/>
          <p:cNvGrpSpPr/>
          <p:nvPr/>
        </p:nvGrpSpPr>
        <p:grpSpPr>
          <a:xfrm>
            <a:off x="1415175" y="2620490"/>
            <a:ext cx="3424000" cy="758190"/>
            <a:chOff x="1415175" y="2620490"/>
            <a:chExt cx="3424000" cy="758190"/>
          </a:xfrm>
        </p:grpSpPr>
        <p:grpSp>
          <p:nvGrpSpPr>
            <p:cNvPr id="12" name="Group 11"/>
            <p:cNvGrpSpPr/>
            <p:nvPr/>
          </p:nvGrpSpPr>
          <p:grpSpPr>
            <a:xfrm>
              <a:off x="1415175" y="2620490"/>
              <a:ext cx="3424000" cy="758190"/>
              <a:chOff x="1415175" y="2620490"/>
              <a:chExt cx="3424000" cy="758190"/>
            </a:xfrm>
          </p:grpSpPr>
          <p:sp>
            <p:nvSpPr>
              <p:cNvPr id="139" name="Freeform: Shape 138"/>
              <p:cNvSpPr/>
              <p:nvPr/>
            </p:nvSpPr>
            <p:spPr>
              <a:xfrm>
                <a:off x="1415175" y="2620490"/>
                <a:ext cx="3424000" cy="758190"/>
              </a:xfrm>
              <a:custGeom>
                <a:avLst/>
                <a:gdLst>
                  <a:gd name="connsiteX0" fmla="*/ 297894 w 3424000"/>
                  <a:gd name="connsiteY0" fmla="*/ 0 h 758190"/>
                  <a:gd name="connsiteX1" fmla="*/ 1554719 w 3424000"/>
                  <a:gd name="connsiteY1" fmla="*/ 0 h 758190"/>
                  <a:gd name="connsiteX2" fmla="*/ 1868567 w 3424000"/>
                  <a:gd name="connsiteY2" fmla="*/ 0 h 758190"/>
                  <a:gd name="connsiteX3" fmla="*/ 3125392 w 3424000"/>
                  <a:gd name="connsiteY3" fmla="*/ 0 h 758190"/>
                  <a:gd name="connsiteX4" fmla="*/ 3292079 w 3424000"/>
                  <a:gd name="connsiteY4" fmla="*/ 96202 h 758190"/>
                  <a:gd name="connsiteX5" fmla="*/ 3399712 w 3424000"/>
                  <a:gd name="connsiteY5" fmla="*/ 282893 h 758190"/>
                  <a:gd name="connsiteX6" fmla="*/ 3399712 w 3424000"/>
                  <a:gd name="connsiteY6" fmla="*/ 475297 h 758190"/>
                  <a:gd name="connsiteX7" fmla="*/ 3292079 w 3424000"/>
                  <a:gd name="connsiteY7" fmla="*/ 661987 h 758190"/>
                  <a:gd name="connsiteX8" fmla="*/ 3125392 w 3424000"/>
                  <a:gd name="connsiteY8" fmla="*/ 758190 h 758190"/>
                  <a:gd name="connsiteX9" fmla="*/ 1868567 w 3424000"/>
                  <a:gd name="connsiteY9" fmla="*/ 758190 h 758190"/>
                  <a:gd name="connsiteX10" fmla="*/ 1554719 w 3424000"/>
                  <a:gd name="connsiteY10" fmla="*/ 758190 h 758190"/>
                  <a:gd name="connsiteX11" fmla="*/ 297894 w 3424000"/>
                  <a:gd name="connsiteY11" fmla="*/ 758190 h 758190"/>
                  <a:gd name="connsiteX12" fmla="*/ 131207 w 3424000"/>
                  <a:gd name="connsiteY12" fmla="*/ 661987 h 758190"/>
                  <a:gd name="connsiteX13" fmla="*/ 23574 w 3424000"/>
                  <a:gd name="connsiteY13" fmla="*/ 475297 h 758190"/>
                  <a:gd name="connsiteX14" fmla="*/ 23574 w 3424000"/>
                  <a:gd name="connsiteY14" fmla="*/ 282893 h 758190"/>
                  <a:gd name="connsiteX15" fmla="*/ 131207 w 3424000"/>
                  <a:gd name="connsiteY15" fmla="*/ 96202 h 758190"/>
                  <a:gd name="connsiteX16" fmla="*/ 297894 w 3424000"/>
                  <a:gd name="connsiteY16" fmla="*/ 0 h 7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4000" h="758190">
                    <a:moveTo>
                      <a:pt x="297894" y="0"/>
                    </a:moveTo>
                    <a:lnTo>
                      <a:pt x="1554719" y="0"/>
                    </a:lnTo>
                    <a:lnTo>
                      <a:pt x="1868567" y="0"/>
                    </a:lnTo>
                    <a:lnTo>
                      <a:pt x="3125392" y="0"/>
                    </a:lnTo>
                    <a:cubicBezTo>
                      <a:pt x="3189209" y="0"/>
                      <a:pt x="3260647" y="40957"/>
                      <a:pt x="3292079" y="96202"/>
                    </a:cubicBezTo>
                    <a:lnTo>
                      <a:pt x="3399712" y="282893"/>
                    </a:lnTo>
                    <a:cubicBezTo>
                      <a:pt x="3432097" y="337185"/>
                      <a:pt x="3432097" y="420053"/>
                      <a:pt x="3399712" y="475297"/>
                    </a:cubicBezTo>
                    <a:lnTo>
                      <a:pt x="3292079" y="661987"/>
                    </a:lnTo>
                    <a:cubicBezTo>
                      <a:pt x="3260647" y="717233"/>
                      <a:pt x="3188257" y="758190"/>
                      <a:pt x="3125392" y="758190"/>
                    </a:cubicBezTo>
                    <a:lnTo>
                      <a:pt x="1868567" y="758190"/>
                    </a:lnTo>
                    <a:lnTo>
                      <a:pt x="1554719" y="758190"/>
                    </a:lnTo>
                    <a:lnTo>
                      <a:pt x="297894" y="758190"/>
                    </a:lnTo>
                    <a:cubicBezTo>
                      <a:pt x="234077" y="758190"/>
                      <a:pt x="162639" y="717233"/>
                      <a:pt x="131207" y="661987"/>
                    </a:cubicBezTo>
                    <a:lnTo>
                      <a:pt x="23574" y="475297"/>
                    </a:lnTo>
                    <a:cubicBezTo>
                      <a:pt x="-7858" y="420053"/>
                      <a:pt x="-7858" y="338137"/>
                      <a:pt x="23574" y="282893"/>
                    </a:cubicBezTo>
                    <a:lnTo>
                      <a:pt x="131207" y="96202"/>
                    </a:lnTo>
                    <a:cubicBezTo>
                      <a:pt x="162639" y="40957"/>
                      <a:pt x="235029" y="0"/>
                      <a:pt x="297894" y="0"/>
                    </a:cubicBezTo>
                    <a:close/>
                  </a:path>
                </a:pathLst>
              </a:custGeom>
              <a:solidFill>
                <a:schemeClr val="bg1"/>
              </a:solidFill>
              <a:ln>
                <a:noFill/>
              </a:ln>
              <a:effectLst>
                <a:outerShdw blurRad="457200" dist="76200" dir="5400000" sx="94000" sy="94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lt1"/>
                  </a:solidFill>
                  <a:latin typeface="+mj-ea"/>
                  <a:ea typeface="+mj-ea"/>
                  <a:cs typeface="Poppins Black"/>
                </a:endParaRPr>
              </a:p>
            </p:txBody>
          </p:sp>
          <p:sp>
            <p:nvSpPr>
              <p:cNvPr id="177" name="TextBox 176"/>
              <p:cNvSpPr txBox="1"/>
              <p:nvPr/>
            </p:nvSpPr>
            <p:spPr>
              <a:xfrm>
                <a:off x="2231525" y="2830308"/>
                <a:ext cx="2376492" cy="338554"/>
              </a:xfrm>
              <a:prstGeom prst="rect">
                <a:avLst/>
              </a:prstGeom>
              <a:noFill/>
            </p:spPr>
            <p:txBody>
              <a:bodyPr wrap="square">
                <a:spAutoFit/>
              </a:bodyPr>
              <a:lstStyle/>
              <a:p>
                <a:pPr lvl="0">
                  <a:defRPr/>
                </a:pPr>
                <a:r>
                  <a:rPr lang="ko-KR" altLang="en-US" sz="1600" b="1">
                    <a:solidFill>
                      <a:schemeClr val="tx1">
                        <a:lumMod val="85000"/>
                        <a:lumOff val="15000"/>
                      </a:schemeClr>
                    </a:solidFill>
                    <a:latin typeface="+mj-ea"/>
                    <a:ea typeface="+mj-ea"/>
                    <a:cs typeface="Poppins Black"/>
                  </a:rPr>
                  <a:t>도로명 주소지 입력</a:t>
                </a:r>
              </a:p>
            </p:txBody>
          </p:sp>
        </p:grpSp>
        <p:sp>
          <p:nvSpPr>
            <p:cNvPr id="126" name="Freeform: Shape 125"/>
            <p:cNvSpPr/>
            <p:nvPr/>
          </p:nvSpPr>
          <p:spPr>
            <a:xfrm>
              <a:off x="1480420" y="2688117"/>
              <a:ext cx="676751" cy="622934"/>
            </a:xfrm>
            <a:custGeom>
              <a:avLst/>
              <a:gdLst>
                <a:gd name="connsiteX0" fmla="*/ 231219 w 676751"/>
                <a:gd name="connsiteY0" fmla="*/ 622935 h 622934"/>
                <a:gd name="connsiteX1" fmla="*/ 123587 w 676751"/>
                <a:gd name="connsiteY1" fmla="*/ 561023 h 622934"/>
                <a:gd name="connsiteX2" fmla="*/ 15002 w 676751"/>
                <a:gd name="connsiteY2" fmla="*/ 373380 h 622934"/>
                <a:gd name="connsiteX3" fmla="*/ 15002 w 676751"/>
                <a:gd name="connsiteY3" fmla="*/ 248603 h 622934"/>
                <a:gd name="connsiteX4" fmla="*/ 122634 w 676751"/>
                <a:gd name="connsiteY4" fmla="*/ 61913 h 622934"/>
                <a:gd name="connsiteX5" fmla="*/ 230267 w 676751"/>
                <a:gd name="connsiteY5" fmla="*/ 0 h 622934"/>
                <a:gd name="connsiteX6" fmla="*/ 446484 w 676751"/>
                <a:gd name="connsiteY6" fmla="*/ 0 h 622934"/>
                <a:gd name="connsiteX7" fmla="*/ 554117 w 676751"/>
                <a:gd name="connsiteY7" fmla="*/ 61913 h 622934"/>
                <a:gd name="connsiteX8" fmla="*/ 661749 w 676751"/>
                <a:gd name="connsiteY8" fmla="*/ 248603 h 622934"/>
                <a:gd name="connsiteX9" fmla="*/ 661749 w 676751"/>
                <a:gd name="connsiteY9" fmla="*/ 373380 h 622934"/>
                <a:gd name="connsiteX10" fmla="*/ 554117 w 676751"/>
                <a:gd name="connsiteY10" fmla="*/ 560070 h 622934"/>
                <a:gd name="connsiteX11" fmla="*/ 446484 w 676751"/>
                <a:gd name="connsiteY11" fmla="*/ 621983 h 622934"/>
                <a:gd name="connsiteX12" fmla="*/ 231219 w 676751"/>
                <a:gd name="connsiteY12" fmla="*/ 621983 h 62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751" h="622934">
                  <a:moveTo>
                    <a:pt x="231219" y="622935"/>
                  </a:moveTo>
                  <a:cubicBezTo>
                    <a:pt x="191214" y="622935"/>
                    <a:pt x="142637" y="595313"/>
                    <a:pt x="123587" y="561023"/>
                  </a:cubicBezTo>
                  <a:lnTo>
                    <a:pt x="15002" y="373380"/>
                  </a:lnTo>
                  <a:cubicBezTo>
                    <a:pt x="-5001" y="339090"/>
                    <a:pt x="-5001" y="282893"/>
                    <a:pt x="15002" y="248603"/>
                  </a:cubicBezTo>
                  <a:lnTo>
                    <a:pt x="122634" y="61913"/>
                  </a:lnTo>
                  <a:cubicBezTo>
                    <a:pt x="142637" y="27623"/>
                    <a:pt x="191214" y="0"/>
                    <a:pt x="230267" y="0"/>
                  </a:cubicBezTo>
                  <a:lnTo>
                    <a:pt x="446484" y="0"/>
                  </a:lnTo>
                  <a:cubicBezTo>
                    <a:pt x="486489" y="0"/>
                    <a:pt x="535067" y="27623"/>
                    <a:pt x="554117" y="61913"/>
                  </a:cubicBezTo>
                  <a:lnTo>
                    <a:pt x="661749" y="248603"/>
                  </a:lnTo>
                  <a:cubicBezTo>
                    <a:pt x="681752" y="282893"/>
                    <a:pt x="681752" y="339090"/>
                    <a:pt x="661749" y="373380"/>
                  </a:cubicBezTo>
                  <a:lnTo>
                    <a:pt x="554117" y="560070"/>
                  </a:lnTo>
                  <a:cubicBezTo>
                    <a:pt x="534114" y="594360"/>
                    <a:pt x="485537" y="621983"/>
                    <a:pt x="446484" y="621983"/>
                  </a:cubicBezTo>
                  <a:lnTo>
                    <a:pt x="231219" y="621983"/>
                  </a:lnTo>
                  <a:close/>
                </a:path>
              </a:pathLst>
            </a:custGeom>
            <a:solidFill>
              <a:schemeClr val="bg1">
                <a:lumMod val="75000"/>
              </a:schemeClr>
            </a:solidFill>
            <a:ln w="9525" cap="flat">
              <a:noFill/>
              <a:prstDash val="solid"/>
              <a:miter/>
            </a:ln>
          </p:spPr>
          <p:txBody>
            <a:bodyPr anchor="ctr"/>
            <a:lstStyle/>
            <a:p>
              <a:pPr lvl="0">
                <a:defRPr/>
              </a:pPr>
              <a:endParaRPr lang="en-US">
                <a:latin typeface="+mj-ea"/>
                <a:ea typeface="+mj-ea"/>
              </a:endParaRPr>
            </a:p>
          </p:txBody>
        </p:sp>
      </p:grpSp>
      <p:grpSp>
        <p:nvGrpSpPr>
          <p:cNvPr id="20" name="Group 19"/>
          <p:cNvGrpSpPr/>
          <p:nvPr/>
        </p:nvGrpSpPr>
        <p:grpSpPr>
          <a:xfrm>
            <a:off x="1415175" y="4779807"/>
            <a:ext cx="3424000" cy="758190"/>
            <a:chOff x="1415175" y="4779807"/>
            <a:chExt cx="3424000" cy="758190"/>
          </a:xfrm>
        </p:grpSpPr>
        <p:grpSp>
          <p:nvGrpSpPr>
            <p:cNvPr id="14" name="Group 13"/>
            <p:cNvGrpSpPr/>
            <p:nvPr/>
          </p:nvGrpSpPr>
          <p:grpSpPr>
            <a:xfrm>
              <a:off x="1415175" y="4779807"/>
              <a:ext cx="3424000" cy="758190"/>
              <a:chOff x="1415175" y="4779807"/>
              <a:chExt cx="3424000" cy="758190"/>
            </a:xfrm>
          </p:grpSpPr>
          <p:sp>
            <p:nvSpPr>
              <p:cNvPr id="137" name="Freeform: Shape 136"/>
              <p:cNvSpPr/>
              <p:nvPr/>
            </p:nvSpPr>
            <p:spPr>
              <a:xfrm>
                <a:off x="1415175" y="4779807"/>
                <a:ext cx="3424000" cy="758190"/>
              </a:xfrm>
              <a:custGeom>
                <a:avLst/>
                <a:gdLst>
                  <a:gd name="connsiteX0" fmla="*/ 297894 w 3424000"/>
                  <a:gd name="connsiteY0" fmla="*/ 0 h 758190"/>
                  <a:gd name="connsiteX1" fmla="*/ 1554719 w 3424000"/>
                  <a:gd name="connsiteY1" fmla="*/ 0 h 758190"/>
                  <a:gd name="connsiteX2" fmla="*/ 1868567 w 3424000"/>
                  <a:gd name="connsiteY2" fmla="*/ 0 h 758190"/>
                  <a:gd name="connsiteX3" fmla="*/ 3125392 w 3424000"/>
                  <a:gd name="connsiteY3" fmla="*/ 0 h 758190"/>
                  <a:gd name="connsiteX4" fmla="*/ 3292079 w 3424000"/>
                  <a:gd name="connsiteY4" fmla="*/ 96203 h 758190"/>
                  <a:gd name="connsiteX5" fmla="*/ 3399712 w 3424000"/>
                  <a:gd name="connsiteY5" fmla="*/ 282893 h 758190"/>
                  <a:gd name="connsiteX6" fmla="*/ 3399712 w 3424000"/>
                  <a:gd name="connsiteY6" fmla="*/ 475297 h 758190"/>
                  <a:gd name="connsiteX7" fmla="*/ 3292079 w 3424000"/>
                  <a:gd name="connsiteY7" fmla="*/ 661988 h 758190"/>
                  <a:gd name="connsiteX8" fmla="*/ 3125392 w 3424000"/>
                  <a:gd name="connsiteY8" fmla="*/ 758190 h 758190"/>
                  <a:gd name="connsiteX9" fmla="*/ 1868567 w 3424000"/>
                  <a:gd name="connsiteY9" fmla="*/ 758190 h 758190"/>
                  <a:gd name="connsiteX10" fmla="*/ 1554719 w 3424000"/>
                  <a:gd name="connsiteY10" fmla="*/ 758190 h 758190"/>
                  <a:gd name="connsiteX11" fmla="*/ 297894 w 3424000"/>
                  <a:gd name="connsiteY11" fmla="*/ 758190 h 758190"/>
                  <a:gd name="connsiteX12" fmla="*/ 131207 w 3424000"/>
                  <a:gd name="connsiteY12" fmla="*/ 661988 h 758190"/>
                  <a:gd name="connsiteX13" fmla="*/ 23574 w 3424000"/>
                  <a:gd name="connsiteY13" fmla="*/ 475297 h 758190"/>
                  <a:gd name="connsiteX14" fmla="*/ 23574 w 3424000"/>
                  <a:gd name="connsiteY14" fmla="*/ 282893 h 758190"/>
                  <a:gd name="connsiteX15" fmla="*/ 131207 w 3424000"/>
                  <a:gd name="connsiteY15" fmla="*/ 96203 h 758190"/>
                  <a:gd name="connsiteX16" fmla="*/ 297894 w 3424000"/>
                  <a:gd name="connsiteY16" fmla="*/ 0 h 7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4000" h="758190">
                    <a:moveTo>
                      <a:pt x="297894" y="0"/>
                    </a:moveTo>
                    <a:lnTo>
                      <a:pt x="1554719" y="0"/>
                    </a:lnTo>
                    <a:lnTo>
                      <a:pt x="1868567" y="0"/>
                    </a:lnTo>
                    <a:lnTo>
                      <a:pt x="3125392" y="0"/>
                    </a:lnTo>
                    <a:cubicBezTo>
                      <a:pt x="3189209" y="0"/>
                      <a:pt x="3260647" y="40958"/>
                      <a:pt x="3292079" y="96203"/>
                    </a:cubicBezTo>
                    <a:lnTo>
                      <a:pt x="3399712" y="282893"/>
                    </a:lnTo>
                    <a:cubicBezTo>
                      <a:pt x="3432097" y="338138"/>
                      <a:pt x="3432097" y="421005"/>
                      <a:pt x="3399712" y="475297"/>
                    </a:cubicBezTo>
                    <a:lnTo>
                      <a:pt x="3292079" y="661988"/>
                    </a:lnTo>
                    <a:cubicBezTo>
                      <a:pt x="3260647" y="717233"/>
                      <a:pt x="3188257" y="758190"/>
                      <a:pt x="3125392" y="758190"/>
                    </a:cubicBezTo>
                    <a:lnTo>
                      <a:pt x="1868567" y="758190"/>
                    </a:lnTo>
                    <a:lnTo>
                      <a:pt x="1554719" y="758190"/>
                    </a:lnTo>
                    <a:lnTo>
                      <a:pt x="297894" y="758190"/>
                    </a:lnTo>
                    <a:cubicBezTo>
                      <a:pt x="234077" y="758190"/>
                      <a:pt x="162639" y="717233"/>
                      <a:pt x="131207" y="661988"/>
                    </a:cubicBezTo>
                    <a:lnTo>
                      <a:pt x="23574" y="475297"/>
                    </a:lnTo>
                    <a:cubicBezTo>
                      <a:pt x="-7858" y="420053"/>
                      <a:pt x="-7858" y="338138"/>
                      <a:pt x="23574" y="282893"/>
                    </a:cubicBezTo>
                    <a:lnTo>
                      <a:pt x="131207" y="96203"/>
                    </a:lnTo>
                    <a:cubicBezTo>
                      <a:pt x="162639" y="40958"/>
                      <a:pt x="235029" y="0"/>
                      <a:pt x="297894" y="0"/>
                    </a:cubicBezTo>
                    <a:close/>
                  </a:path>
                </a:pathLst>
              </a:custGeom>
              <a:solidFill>
                <a:schemeClr val="bg1"/>
              </a:solidFill>
              <a:ln>
                <a:noFill/>
              </a:ln>
              <a:effectLst>
                <a:outerShdw blurRad="457200" dist="76200" dir="5400000" sx="94000" sy="94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lt1"/>
                  </a:solidFill>
                  <a:latin typeface="+mj-ea"/>
                  <a:ea typeface="+mj-ea"/>
                  <a:cs typeface="Poppins Black"/>
                </a:endParaRPr>
              </a:p>
            </p:txBody>
          </p:sp>
          <p:sp>
            <p:nvSpPr>
              <p:cNvPr id="179" name="TextBox 178"/>
              <p:cNvSpPr txBox="1"/>
              <p:nvPr/>
            </p:nvSpPr>
            <p:spPr>
              <a:xfrm>
                <a:off x="2231525" y="4989625"/>
                <a:ext cx="2376492" cy="338554"/>
              </a:xfrm>
              <a:prstGeom prst="rect">
                <a:avLst/>
              </a:prstGeom>
              <a:noFill/>
            </p:spPr>
            <p:txBody>
              <a:bodyPr wrap="square">
                <a:spAutoFit/>
              </a:bodyPr>
              <a:lstStyle/>
              <a:p>
                <a:pPr lvl="0">
                  <a:defRPr/>
                </a:pPr>
                <a:r>
                  <a:rPr lang="ko-KR" altLang="en-US" sz="1600" b="1">
                    <a:solidFill>
                      <a:schemeClr val="tx1">
                        <a:lumMod val="85000"/>
                        <a:lumOff val="15000"/>
                      </a:schemeClr>
                    </a:solidFill>
                    <a:latin typeface="+mj-ea"/>
                    <a:ea typeface="+mj-ea"/>
                    <a:cs typeface="Poppins Black"/>
                  </a:rPr>
                  <a:t>분석할 시간대 입력</a:t>
                </a:r>
              </a:p>
            </p:txBody>
          </p:sp>
        </p:grpSp>
        <p:sp>
          <p:nvSpPr>
            <p:cNvPr id="122" name="Freeform: Shape 121"/>
            <p:cNvSpPr/>
            <p:nvPr/>
          </p:nvSpPr>
          <p:spPr>
            <a:xfrm>
              <a:off x="1481373" y="4848387"/>
              <a:ext cx="676751" cy="621982"/>
            </a:xfrm>
            <a:custGeom>
              <a:avLst/>
              <a:gdLst>
                <a:gd name="connsiteX0" fmla="*/ 230267 w 676751"/>
                <a:gd name="connsiteY0" fmla="*/ 621982 h 621982"/>
                <a:gd name="connsiteX1" fmla="*/ 122634 w 676751"/>
                <a:gd name="connsiteY1" fmla="*/ 560070 h 621982"/>
                <a:gd name="connsiteX2" fmla="*/ 15002 w 676751"/>
                <a:gd name="connsiteY2" fmla="*/ 373380 h 621982"/>
                <a:gd name="connsiteX3" fmla="*/ 15002 w 676751"/>
                <a:gd name="connsiteY3" fmla="*/ 248603 h 621982"/>
                <a:gd name="connsiteX4" fmla="*/ 122634 w 676751"/>
                <a:gd name="connsiteY4" fmla="*/ 61913 h 621982"/>
                <a:gd name="connsiteX5" fmla="*/ 230267 w 676751"/>
                <a:gd name="connsiteY5" fmla="*/ 0 h 621982"/>
                <a:gd name="connsiteX6" fmla="*/ 446484 w 676751"/>
                <a:gd name="connsiteY6" fmla="*/ 0 h 621982"/>
                <a:gd name="connsiteX7" fmla="*/ 554117 w 676751"/>
                <a:gd name="connsiteY7" fmla="*/ 61913 h 621982"/>
                <a:gd name="connsiteX8" fmla="*/ 661749 w 676751"/>
                <a:gd name="connsiteY8" fmla="*/ 248603 h 621982"/>
                <a:gd name="connsiteX9" fmla="*/ 661749 w 676751"/>
                <a:gd name="connsiteY9" fmla="*/ 373380 h 621982"/>
                <a:gd name="connsiteX10" fmla="*/ 554117 w 676751"/>
                <a:gd name="connsiteY10" fmla="*/ 560070 h 621982"/>
                <a:gd name="connsiteX11" fmla="*/ 446484 w 676751"/>
                <a:gd name="connsiteY11" fmla="*/ 621982 h 621982"/>
                <a:gd name="connsiteX12" fmla="*/ 230267 w 676751"/>
                <a:gd name="connsiteY12" fmla="*/ 621982 h 621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751" h="621982">
                  <a:moveTo>
                    <a:pt x="230267" y="621982"/>
                  </a:moveTo>
                  <a:cubicBezTo>
                    <a:pt x="190262" y="621982"/>
                    <a:pt x="141684" y="594360"/>
                    <a:pt x="122634" y="560070"/>
                  </a:cubicBezTo>
                  <a:lnTo>
                    <a:pt x="15002" y="373380"/>
                  </a:lnTo>
                  <a:cubicBezTo>
                    <a:pt x="-5001" y="339090"/>
                    <a:pt x="-5001" y="282892"/>
                    <a:pt x="15002" y="248603"/>
                  </a:cubicBezTo>
                  <a:lnTo>
                    <a:pt x="122634" y="61913"/>
                  </a:lnTo>
                  <a:cubicBezTo>
                    <a:pt x="142637" y="27622"/>
                    <a:pt x="191214" y="0"/>
                    <a:pt x="230267" y="0"/>
                  </a:cubicBezTo>
                  <a:lnTo>
                    <a:pt x="446484" y="0"/>
                  </a:lnTo>
                  <a:cubicBezTo>
                    <a:pt x="486489" y="0"/>
                    <a:pt x="535067" y="27622"/>
                    <a:pt x="554117" y="61913"/>
                  </a:cubicBezTo>
                  <a:lnTo>
                    <a:pt x="661749" y="248603"/>
                  </a:lnTo>
                  <a:cubicBezTo>
                    <a:pt x="681752" y="282892"/>
                    <a:pt x="681752" y="339090"/>
                    <a:pt x="661749" y="373380"/>
                  </a:cubicBezTo>
                  <a:lnTo>
                    <a:pt x="554117" y="560070"/>
                  </a:lnTo>
                  <a:cubicBezTo>
                    <a:pt x="534114" y="594360"/>
                    <a:pt x="485537" y="621982"/>
                    <a:pt x="446484" y="621982"/>
                  </a:cubicBezTo>
                  <a:lnTo>
                    <a:pt x="230267" y="621982"/>
                  </a:lnTo>
                  <a:close/>
                </a:path>
              </a:pathLst>
            </a:custGeom>
            <a:solidFill>
              <a:schemeClr val="bg1">
                <a:lumMod val="50000"/>
              </a:schemeClr>
            </a:solidFill>
            <a:ln w="9525" cap="flat">
              <a:noFill/>
              <a:prstDash val="solid"/>
              <a:miter/>
            </a:ln>
          </p:spPr>
          <p:txBody>
            <a:bodyPr anchor="ctr"/>
            <a:lstStyle/>
            <a:p>
              <a:pPr lvl="0">
                <a:defRPr/>
              </a:pPr>
              <a:endParaRPr lang="en-US">
                <a:latin typeface="+mj-ea"/>
                <a:ea typeface="+mj-ea"/>
              </a:endParaRPr>
            </a:p>
          </p:txBody>
        </p:sp>
      </p:grpSp>
      <p:grpSp>
        <p:nvGrpSpPr>
          <p:cNvPr id="19" name="Group 18"/>
          <p:cNvGrpSpPr/>
          <p:nvPr/>
        </p:nvGrpSpPr>
        <p:grpSpPr>
          <a:xfrm>
            <a:off x="1191337" y="3699672"/>
            <a:ext cx="3424121" cy="758190"/>
            <a:chOff x="1191337" y="3699672"/>
            <a:chExt cx="3424121" cy="758190"/>
          </a:xfrm>
        </p:grpSpPr>
        <p:grpSp>
          <p:nvGrpSpPr>
            <p:cNvPr id="13" name="Group 12"/>
            <p:cNvGrpSpPr/>
            <p:nvPr/>
          </p:nvGrpSpPr>
          <p:grpSpPr>
            <a:xfrm>
              <a:off x="1191337" y="3699672"/>
              <a:ext cx="3424121" cy="758190"/>
              <a:chOff x="1191337" y="3699672"/>
              <a:chExt cx="3424121" cy="758190"/>
            </a:xfrm>
          </p:grpSpPr>
          <p:sp>
            <p:nvSpPr>
              <p:cNvPr id="138" name="Freeform: Shape 137"/>
              <p:cNvSpPr/>
              <p:nvPr/>
            </p:nvSpPr>
            <p:spPr>
              <a:xfrm>
                <a:off x="1191337" y="3699672"/>
                <a:ext cx="3424121" cy="758190"/>
              </a:xfrm>
              <a:custGeom>
                <a:avLst/>
                <a:gdLst>
                  <a:gd name="connsiteX0" fmla="*/ 298847 w 3424121"/>
                  <a:gd name="connsiteY0" fmla="*/ 0 h 758190"/>
                  <a:gd name="connsiteX1" fmla="*/ 1555672 w 3424121"/>
                  <a:gd name="connsiteY1" fmla="*/ 0 h 758190"/>
                  <a:gd name="connsiteX2" fmla="*/ 1869519 w 3424121"/>
                  <a:gd name="connsiteY2" fmla="*/ 0 h 758190"/>
                  <a:gd name="connsiteX3" fmla="*/ 3126344 w 3424121"/>
                  <a:gd name="connsiteY3" fmla="*/ 0 h 758190"/>
                  <a:gd name="connsiteX4" fmla="*/ 3293032 w 3424121"/>
                  <a:gd name="connsiteY4" fmla="*/ 96203 h 758190"/>
                  <a:gd name="connsiteX5" fmla="*/ 3400665 w 3424121"/>
                  <a:gd name="connsiteY5" fmla="*/ 282892 h 758190"/>
                  <a:gd name="connsiteX6" fmla="*/ 3399712 w 3424121"/>
                  <a:gd name="connsiteY6" fmla="*/ 475297 h 758190"/>
                  <a:gd name="connsiteX7" fmla="*/ 3292079 w 3424121"/>
                  <a:gd name="connsiteY7" fmla="*/ 661988 h 758190"/>
                  <a:gd name="connsiteX8" fmla="*/ 3125392 w 3424121"/>
                  <a:gd name="connsiteY8" fmla="*/ 758190 h 758190"/>
                  <a:gd name="connsiteX9" fmla="*/ 1868567 w 3424121"/>
                  <a:gd name="connsiteY9" fmla="*/ 758190 h 758190"/>
                  <a:gd name="connsiteX10" fmla="*/ 1554719 w 3424121"/>
                  <a:gd name="connsiteY10" fmla="*/ 758190 h 758190"/>
                  <a:gd name="connsiteX11" fmla="*/ 297894 w 3424121"/>
                  <a:gd name="connsiteY11" fmla="*/ 758190 h 758190"/>
                  <a:gd name="connsiteX12" fmla="*/ 131207 w 3424121"/>
                  <a:gd name="connsiteY12" fmla="*/ 661988 h 758190"/>
                  <a:gd name="connsiteX13" fmla="*/ 23574 w 3424121"/>
                  <a:gd name="connsiteY13" fmla="*/ 475297 h 758190"/>
                  <a:gd name="connsiteX14" fmla="*/ 23574 w 3424121"/>
                  <a:gd name="connsiteY14" fmla="*/ 282892 h 758190"/>
                  <a:gd name="connsiteX15" fmla="*/ 132159 w 3424121"/>
                  <a:gd name="connsiteY15" fmla="*/ 96203 h 758190"/>
                  <a:gd name="connsiteX16" fmla="*/ 298847 w 3424121"/>
                  <a:gd name="connsiteY16" fmla="*/ 0 h 7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4121" h="758190">
                    <a:moveTo>
                      <a:pt x="298847" y="0"/>
                    </a:moveTo>
                    <a:lnTo>
                      <a:pt x="1555672" y="0"/>
                    </a:lnTo>
                    <a:lnTo>
                      <a:pt x="1869519" y="0"/>
                    </a:lnTo>
                    <a:lnTo>
                      <a:pt x="3126344" y="0"/>
                    </a:lnTo>
                    <a:cubicBezTo>
                      <a:pt x="3190162" y="0"/>
                      <a:pt x="3261599" y="40958"/>
                      <a:pt x="3293032" y="96203"/>
                    </a:cubicBezTo>
                    <a:lnTo>
                      <a:pt x="3400665" y="282892"/>
                    </a:lnTo>
                    <a:cubicBezTo>
                      <a:pt x="3432097" y="338138"/>
                      <a:pt x="3432097" y="421005"/>
                      <a:pt x="3399712" y="475297"/>
                    </a:cubicBezTo>
                    <a:lnTo>
                      <a:pt x="3292079" y="661988"/>
                    </a:lnTo>
                    <a:cubicBezTo>
                      <a:pt x="3260647" y="717233"/>
                      <a:pt x="3188257" y="758190"/>
                      <a:pt x="3125392" y="758190"/>
                    </a:cubicBezTo>
                    <a:lnTo>
                      <a:pt x="1868567" y="758190"/>
                    </a:lnTo>
                    <a:lnTo>
                      <a:pt x="1554719" y="758190"/>
                    </a:lnTo>
                    <a:lnTo>
                      <a:pt x="297894" y="758190"/>
                    </a:lnTo>
                    <a:cubicBezTo>
                      <a:pt x="234077" y="758190"/>
                      <a:pt x="162639" y="717233"/>
                      <a:pt x="131207" y="661988"/>
                    </a:cubicBezTo>
                    <a:lnTo>
                      <a:pt x="23574" y="475297"/>
                    </a:lnTo>
                    <a:cubicBezTo>
                      <a:pt x="-7858" y="420053"/>
                      <a:pt x="-7858" y="338138"/>
                      <a:pt x="23574" y="282892"/>
                    </a:cubicBezTo>
                    <a:lnTo>
                      <a:pt x="132159" y="96203"/>
                    </a:lnTo>
                    <a:cubicBezTo>
                      <a:pt x="163592" y="40958"/>
                      <a:pt x="235982" y="0"/>
                      <a:pt x="298847" y="0"/>
                    </a:cubicBezTo>
                    <a:close/>
                  </a:path>
                </a:pathLst>
              </a:custGeom>
              <a:solidFill>
                <a:schemeClr val="bg1"/>
              </a:solidFill>
              <a:ln>
                <a:noFill/>
              </a:ln>
              <a:effectLst>
                <a:outerShdw blurRad="457200" dist="76200" dir="5400000" sx="94000" sy="94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lt1"/>
                  </a:solidFill>
                  <a:latin typeface="+mj-ea"/>
                  <a:ea typeface="+mj-ea"/>
                  <a:cs typeface="Poppins Black"/>
                </a:endParaRPr>
              </a:p>
            </p:txBody>
          </p:sp>
          <p:sp>
            <p:nvSpPr>
              <p:cNvPr id="178" name="TextBox 177"/>
              <p:cNvSpPr txBox="1"/>
              <p:nvPr/>
            </p:nvSpPr>
            <p:spPr>
              <a:xfrm>
                <a:off x="2007687" y="3909490"/>
                <a:ext cx="2376492" cy="338554"/>
              </a:xfrm>
              <a:prstGeom prst="rect">
                <a:avLst/>
              </a:prstGeom>
              <a:noFill/>
            </p:spPr>
            <p:txBody>
              <a:bodyPr wrap="square">
                <a:spAutoFit/>
              </a:bodyPr>
              <a:lstStyle/>
              <a:p>
                <a:pPr lvl="0">
                  <a:defRPr/>
                </a:pPr>
                <a:r>
                  <a:rPr lang="ko-KR" altLang="en-US" sz="1600" b="1">
                    <a:solidFill>
                      <a:schemeClr val="tx1">
                        <a:lumMod val="85000"/>
                        <a:lumOff val="15000"/>
                      </a:schemeClr>
                    </a:solidFill>
                    <a:latin typeface="+mj-ea"/>
                    <a:ea typeface="+mj-ea"/>
                    <a:cs typeface="Poppins Black"/>
                  </a:rPr>
                  <a:t>주소지 기준 반경 입력</a:t>
                </a:r>
              </a:p>
            </p:txBody>
          </p:sp>
        </p:grpSp>
        <p:sp>
          <p:nvSpPr>
            <p:cNvPr id="124" name="Freeform: Shape 123"/>
            <p:cNvSpPr/>
            <p:nvPr/>
          </p:nvSpPr>
          <p:spPr>
            <a:xfrm>
              <a:off x="1257535" y="3768252"/>
              <a:ext cx="676751" cy="622935"/>
            </a:xfrm>
            <a:custGeom>
              <a:avLst/>
              <a:gdLst>
                <a:gd name="connsiteX0" fmla="*/ 230267 w 676751"/>
                <a:gd name="connsiteY0" fmla="*/ 622935 h 622935"/>
                <a:gd name="connsiteX1" fmla="*/ 122634 w 676751"/>
                <a:gd name="connsiteY1" fmla="*/ 561023 h 622935"/>
                <a:gd name="connsiteX2" fmla="*/ 15002 w 676751"/>
                <a:gd name="connsiteY2" fmla="*/ 373380 h 622935"/>
                <a:gd name="connsiteX3" fmla="*/ 15002 w 676751"/>
                <a:gd name="connsiteY3" fmla="*/ 248603 h 622935"/>
                <a:gd name="connsiteX4" fmla="*/ 122634 w 676751"/>
                <a:gd name="connsiteY4" fmla="*/ 61913 h 622935"/>
                <a:gd name="connsiteX5" fmla="*/ 230267 w 676751"/>
                <a:gd name="connsiteY5" fmla="*/ 0 h 622935"/>
                <a:gd name="connsiteX6" fmla="*/ 446484 w 676751"/>
                <a:gd name="connsiteY6" fmla="*/ 0 h 622935"/>
                <a:gd name="connsiteX7" fmla="*/ 554117 w 676751"/>
                <a:gd name="connsiteY7" fmla="*/ 61913 h 622935"/>
                <a:gd name="connsiteX8" fmla="*/ 661749 w 676751"/>
                <a:gd name="connsiteY8" fmla="*/ 248603 h 622935"/>
                <a:gd name="connsiteX9" fmla="*/ 661749 w 676751"/>
                <a:gd name="connsiteY9" fmla="*/ 373380 h 622935"/>
                <a:gd name="connsiteX10" fmla="*/ 554117 w 676751"/>
                <a:gd name="connsiteY10" fmla="*/ 560070 h 622935"/>
                <a:gd name="connsiteX11" fmla="*/ 446484 w 676751"/>
                <a:gd name="connsiteY11" fmla="*/ 621983 h 622935"/>
                <a:gd name="connsiteX12" fmla="*/ 230267 w 676751"/>
                <a:gd name="connsiteY12" fmla="*/ 621983 h 62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751" h="622935">
                  <a:moveTo>
                    <a:pt x="230267" y="622935"/>
                  </a:moveTo>
                  <a:cubicBezTo>
                    <a:pt x="190262" y="622935"/>
                    <a:pt x="141684" y="595313"/>
                    <a:pt x="122634" y="561023"/>
                  </a:cubicBezTo>
                  <a:lnTo>
                    <a:pt x="15002" y="373380"/>
                  </a:lnTo>
                  <a:cubicBezTo>
                    <a:pt x="-5001" y="339090"/>
                    <a:pt x="-5001" y="282892"/>
                    <a:pt x="15002" y="248603"/>
                  </a:cubicBezTo>
                  <a:lnTo>
                    <a:pt x="122634" y="61913"/>
                  </a:lnTo>
                  <a:cubicBezTo>
                    <a:pt x="142637" y="27623"/>
                    <a:pt x="191214" y="0"/>
                    <a:pt x="230267" y="0"/>
                  </a:cubicBezTo>
                  <a:lnTo>
                    <a:pt x="446484" y="0"/>
                  </a:lnTo>
                  <a:cubicBezTo>
                    <a:pt x="486489" y="0"/>
                    <a:pt x="535067" y="27623"/>
                    <a:pt x="554117" y="61913"/>
                  </a:cubicBezTo>
                  <a:lnTo>
                    <a:pt x="661749" y="248603"/>
                  </a:lnTo>
                  <a:cubicBezTo>
                    <a:pt x="681752" y="282892"/>
                    <a:pt x="681752" y="339090"/>
                    <a:pt x="661749" y="373380"/>
                  </a:cubicBezTo>
                  <a:lnTo>
                    <a:pt x="554117" y="560070"/>
                  </a:lnTo>
                  <a:cubicBezTo>
                    <a:pt x="534114" y="594360"/>
                    <a:pt x="485537" y="621983"/>
                    <a:pt x="446484" y="621983"/>
                  </a:cubicBezTo>
                  <a:lnTo>
                    <a:pt x="230267" y="621983"/>
                  </a:lnTo>
                  <a:close/>
                </a:path>
              </a:pathLst>
            </a:custGeom>
            <a:solidFill>
              <a:schemeClr val="bg1">
                <a:lumMod val="65000"/>
              </a:schemeClr>
            </a:solidFill>
            <a:ln w="9525" cap="flat">
              <a:noFill/>
              <a:prstDash val="solid"/>
              <a:miter/>
            </a:ln>
          </p:spPr>
          <p:txBody>
            <a:bodyPr anchor="ctr"/>
            <a:lstStyle/>
            <a:p>
              <a:pPr lvl="0">
                <a:defRPr/>
              </a:pPr>
              <a:endParaRPr lang="en-US">
                <a:latin typeface="+mj-ea"/>
                <a:ea typeface="+mj-ea"/>
              </a:endParaRPr>
            </a:p>
          </p:txBody>
        </p:sp>
      </p:grpSp>
      <p:sp>
        <p:nvSpPr>
          <p:cNvPr id="242"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243"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244"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245"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pic>
        <p:nvPicPr>
          <p:cNvPr id="96" name="그림 95"/>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1397954" y="3880811"/>
            <a:ext cx="395912" cy="395912"/>
          </a:xfrm>
          <a:prstGeom prst="rect">
            <a:avLst/>
          </a:prstGeom>
          <a:noFill/>
          <a:ln w="63500">
            <a:noFill/>
          </a:ln>
        </p:spPr>
      </p:pic>
      <p:pic>
        <p:nvPicPr>
          <p:cNvPr id="97" name="그림 96"/>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1630241" y="2825277"/>
            <a:ext cx="369455" cy="369455"/>
          </a:xfrm>
          <a:prstGeom prst="rect">
            <a:avLst/>
          </a:prstGeom>
          <a:noFill/>
          <a:ln w="63500">
            <a:noFill/>
          </a:ln>
        </p:spPr>
      </p:pic>
      <p:pic>
        <p:nvPicPr>
          <p:cNvPr id="98" name="그림 97"/>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1652289" y="4986146"/>
            <a:ext cx="325358" cy="325358"/>
          </a:xfrm>
          <a:prstGeom prst="rect">
            <a:avLst/>
          </a:prstGeom>
          <a:noFill/>
          <a:ln w="63500">
            <a:noFill/>
          </a:ln>
        </p:spPr>
      </p:pic>
      <p:pic>
        <p:nvPicPr>
          <p:cNvPr id="99" name="그림 98"/>
          <p:cNvPicPr>
            <a:picLocks noChangeAspect="1"/>
          </p:cNvPicPr>
          <p:nvPr/>
        </p:nvPicPr>
        <p:blipFill rotWithShape="1">
          <a:blip r:embed="rId5" cstate="email">
            <a:extLst>
              <a:ext uri="{28A0092B-C50C-407E-A947-70E740481C1C}">
                <a14:useLocalDpi xmlns:a14="http://schemas.microsoft.com/office/drawing/2010/main"/>
              </a:ext>
            </a:extLst>
          </a:blip>
          <a:stretch>
            <a:fillRect/>
          </a:stretch>
        </p:blipFill>
        <p:spPr>
          <a:xfrm>
            <a:off x="7197428" y="2268915"/>
            <a:ext cx="422231" cy="422231"/>
          </a:xfrm>
          <a:prstGeom prst="rect">
            <a:avLst/>
          </a:prstGeom>
        </p:spPr>
      </p:pic>
      <p:pic>
        <p:nvPicPr>
          <p:cNvPr id="3" name="그림 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09413" y="3381320"/>
            <a:ext cx="375441" cy="375441"/>
          </a:xfrm>
          <a:prstGeom prst="rect">
            <a:avLst/>
          </a:prstGeom>
        </p:spPr>
      </p:pic>
      <p:pic>
        <p:nvPicPr>
          <p:cNvPr id="25" name="그림 2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718667" y="4451265"/>
            <a:ext cx="360008" cy="360008"/>
          </a:xfrm>
          <a:prstGeom prst="rect">
            <a:avLst/>
          </a:prstGeom>
        </p:spPr>
      </p:pic>
      <p:pic>
        <p:nvPicPr>
          <p:cNvPr id="26" name="그림 2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199007" y="5498438"/>
            <a:ext cx="394071" cy="394071"/>
          </a:xfrm>
          <a:prstGeom prst="rect">
            <a:avLst/>
          </a:prstGeom>
        </p:spPr>
      </p:pic>
      <p:sp>
        <p:nvSpPr>
          <p:cNvPr id="104"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01</a:t>
            </a:r>
          </a:p>
        </p:txBody>
      </p:sp>
      <p:pic>
        <p:nvPicPr>
          <p:cNvPr id="28" name="그림 27">
            <a:extLst>
              <a:ext uri="{FF2B5EF4-FFF2-40B4-BE49-F238E27FC236}">
                <a16:creationId xmlns:a16="http://schemas.microsoft.com/office/drawing/2014/main" id="{024E5E6A-9782-DE58-3888-1D8FFE7CEB6D}"/>
              </a:ext>
            </a:extLst>
          </p:cNvPr>
          <p:cNvPicPr>
            <a:picLocks noChangeAspect="1"/>
          </p:cNvPicPr>
          <p:nvPr/>
        </p:nvPicPr>
        <p:blipFill>
          <a:blip r:embed="rId9" cstate="email">
            <a:alphaModFix amt="49000"/>
            <a:extLst>
              <a:ext uri="{28A0092B-C50C-407E-A947-70E740481C1C}">
                <a14:useLocalDpi xmlns:a14="http://schemas.microsoft.com/office/drawing/2010/main"/>
              </a:ext>
            </a:extLst>
          </a:blip>
          <a:stretch>
            <a:fillRect/>
          </a:stretch>
        </p:blipFill>
        <p:spPr>
          <a:xfrm rot="5400000">
            <a:off x="5580221" y="3539557"/>
            <a:ext cx="1077218" cy="1077218"/>
          </a:xfrm>
          <a:prstGeom prst="rect">
            <a:avLst/>
          </a:prstGeom>
        </p:spPr>
      </p:pic>
    </p:spTree>
  </p:cSld>
  <p:clrMapOvr>
    <a:masterClrMapping/>
  </p:clrMapOvr>
  <mc:AlternateContent xmlns:mc="http://schemas.openxmlformats.org/markup-compatibility/2006" xmlns:p14="http://schemas.microsoft.com/office/powerpoint/2010/main">
    <mc:Choice xmlns:hp="http://schemas.haansoft.com/office/presentation/8.0" xmlns:dsp="http://schemas.microsoft.com/office/drawing/2008/diagram" xmlns:dgm="http://schemas.openxmlformats.org/drawingml/2006/diagram" xmlns:c="http://schemas.openxmlformats.org/drawingml/2006/chart" xmlns="" Requires="hp">
      <p:transition xmlns:mc="http://schemas.openxmlformats.org/markup-compatibility/2006" xmlns:hp="http://schemas.haansoft.com/office/presentation/8.0" mc:Ignorable="hp" hp:hslDur="750">
        <hp:hncExtTransition type="reveal" attr="SubType=softright"/>
      </p:transition>
    </mc:Choice>
    <mc:Choice Requires="p14">
      <p:transition spd="med">
        <p14:reveal/>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mc:Ignorable="hp" hp:hslDur="7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132"/>
                                        </p:tgtEl>
                                        <p:attrNameLst>
                                          <p:attrName>style.visibility</p:attrName>
                                        </p:attrNameLst>
                                      </p:cBhvr>
                                      <p:to>
                                        <p:strVal val="visible"/>
                                      </p:to>
                                    </p:set>
                                    <p:anim calcmode="lin" valueType="num">
                                      <p:cBhvr additive="base">
                                        <p:cTn id="10" dur="750" fill="hold"/>
                                        <p:tgtEl>
                                          <p:spTgt spid="132"/>
                                        </p:tgtEl>
                                        <p:attrNameLst>
                                          <p:attrName>ppt_x</p:attrName>
                                        </p:attrNameLst>
                                      </p:cBhvr>
                                      <p:tavLst>
                                        <p:tav tm="0">
                                          <p:val>
                                            <p:strVal val="0-#ppt_w/2"/>
                                          </p:val>
                                        </p:tav>
                                        <p:tav tm="100000">
                                          <p:val>
                                            <p:strVal val="#ppt_x"/>
                                          </p:val>
                                        </p:tav>
                                      </p:tavLst>
                                    </p:anim>
                                    <p:anim calcmode="lin" valueType="num">
                                      <p:cBhvr additive="base">
                                        <p:cTn id="11" dur="750" fill="hold"/>
                                        <p:tgtEl>
                                          <p:spTgt spid="132"/>
                                        </p:tgtEl>
                                        <p:attrNameLst>
                                          <p:attrName>ppt_y</p:attrName>
                                        </p:attrNameLst>
                                      </p:cBhvr>
                                      <p:tavLst>
                                        <p:tav tm="0">
                                          <p:val>
                                            <p:strVal val="#ppt_y"/>
                                          </p:val>
                                        </p:tav>
                                        <p:tav tm="100000">
                                          <p:val>
                                            <p:strVal val="#ppt_y"/>
                                          </p:val>
                                        </p:tav>
                                      </p:tavLst>
                                    </p:anim>
                                  </p:childTnLst>
                                </p:cTn>
                              </p:par>
                              <p:par>
                                <p:cTn id="12" presetID="22" presetClass="entr" presetSubtype="2" fill="hold" grpId="1" nodeType="withEffect">
                                  <p:stCondLst>
                                    <p:cond delay="0"/>
                                  </p:stCondLst>
                                  <p:childTnLst>
                                    <p:set>
                                      <p:cBhvr>
                                        <p:cTn id="13" dur="1" fill="hold">
                                          <p:stCondLst>
                                            <p:cond delay="0"/>
                                          </p:stCondLst>
                                        </p:cTn>
                                        <p:tgtEl>
                                          <p:spTgt spid="132"/>
                                        </p:tgtEl>
                                        <p:attrNameLst>
                                          <p:attrName>style.visibility</p:attrName>
                                        </p:attrNameLst>
                                      </p:cBhvr>
                                      <p:to>
                                        <p:strVal val="visible"/>
                                      </p:to>
                                    </p:set>
                                    <p:animEffect transition="in" filter="wipe(right)">
                                      <p:cBhvr>
                                        <p:cTn id="14" dur="750"/>
                                        <p:tgtEl>
                                          <p:spTgt spid="132"/>
                                        </p:tgtEl>
                                      </p:cBhvr>
                                    </p:animEffect>
                                  </p:childTnLst>
                                </p:cTn>
                              </p:par>
                              <p:par>
                                <p:cTn id="15" presetID="10" presetClass="entr" presetSubtype="0" fill="hold" grpId="2" nodeType="withEffect">
                                  <p:stCondLst>
                                    <p:cond delay="250"/>
                                  </p:stCondLst>
                                  <p:childTnLst>
                                    <p:set>
                                      <p:cBhvr>
                                        <p:cTn id="16" dur="1" fill="hold">
                                          <p:stCondLst>
                                            <p:cond delay="0"/>
                                          </p:stCondLst>
                                        </p:cTn>
                                        <p:tgtEl>
                                          <p:spTgt spid="184"/>
                                        </p:tgtEl>
                                        <p:attrNameLst>
                                          <p:attrName>style.visibility</p:attrName>
                                        </p:attrNameLst>
                                      </p:cBhvr>
                                      <p:to>
                                        <p:strVal val="visible"/>
                                      </p:to>
                                    </p:set>
                                    <p:animEffect transition="in" filter="fade">
                                      <p:cBhvr>
                                        <p:cTn id="17" dur="250"/>
                                        <p:tgtEl>
                                          <p:spTgt spid="184"/>
                                        </p:tgtEl>
                                      </p:cBhvr>
                                    </p:animEffect>
                                  </p:childTnLst>
                                </p:cTn>
                              </p:par>
                              <p:par>
                                <p:cTn id="18" presetID="26" presetClass="emph" presetSubtype="0" fill="hold" grpId="3" nodeType="withEffect">
                                  <p:stCondLst>
                                    <p:cond delay="250"/>
                                  </p:stCondLst>
                                  <p:childTnLst>
                                    <p:animEffect transition="out" filter="fade">
                                      <p:cBhvr>
                                        <p:cTn id="19" dur="250" tmFilter="0, 0; .2, .5; .8, .5; 1, 0"/>
                                        <p:tgtEl>
                                          <p:spTgt spid="184"/>
                                        </p:tgtEl>
                                      </p:cBhvr>
                                    </p:animEffect>
                                    <p:animScale>
                                      <p:cBhvr>
                                        <p:cTn id="20" dur="125" autoRev="1" fill="hold"/>
                                        <p:tgtEl>
                                          <p:spTgt spid="184"/>
                                        </p:tgtEl>
                                      </p:cBhvr>
                                      <p:by x="105000" y="105000"/>
                                    </p:animScale>
                                  </p:childTnLst>
                                </p:cTn>
                              </p:par>
                              <p:par>
                                <p:cTn id="21" presetID="22" presetClass="entr" presetSubtype="2" fill="hold" nodeType="withEffect">
                                  <p:stCondLst>
                                    <p:cond delay="250"/>
                                  </p:stCondLst>
                                  <p:childTnLst>
                                    <p:set>
                                      <p:cBhvr>
                                        <p:cTn id="22" dur="1" fill="hold">
                                          <p:stCondLst>
                                            <p:cond delay="0"/>
                                          </p:stCondLst>
                                        </p:cTn>
                                        <p:tgtEl>
                                          <p:spTgt spid="4"/>
                                        </p:tgtEl>
                                        <p:attrNameLst>
                                          <p:attrName>style.visibility</p:attrName>
                                        </p:attrNameLst>
                                      </p:cBhvr>
                                      <p:to>
                                        <p:strVal val="visible"/>
                                      </p:to>
                                    </p:set>
                                    <p:animEffect transition="in" filter="wipe(right)">
                                      <p:cBhvr>
                                        <p:cTn id="23" dur="500"/>
                                        <p:tgtEl>
                                          <p:spTgt spid="4"/>
                                        </p:tgtEl>
                                      </p:cBhvr>
                                    </p:animEffect>
                                  </p:childTnLst>
                                </p:cTn>
                              </p:par>
                              <p:par>
                                <p:cTn id="24" presetID="22" presetClass="entr" presetSubtype="2" fill="hold" nodeType="withEffect">
                                  <p:stCondLst>
                                    <p:cond delay="500"/>
                                  </p:stCondLst>
                                  <p:childTnLst>
                                    <p:set>
                                      <p:cBhvr>
                                        <p:cTn id="25" dur="1" fill="hold">
                                          <p:stCondLst>
                                            <p:cond delay="0"/>
                                          </p:stCondLst>
                                        </p:cTn>
                                        <p:tgtEl>
                                          <p:spTgt spid="5"/>
                                        </p:tgtEl>
                                        <p:attrNameLst>
                                          <p:attrName>style.visibility</p:attrName>
                                        </p:attrNameLst>
                                      </p:cBhvr>
                                      <p:to>
                                        <p:strVal val="visible"/>
                                      </p:to>
                                    </p:set>
                                    <p:animEffect transition="in" filter="wipe(right)">
                                      <p:cBhvr>
                                        <p:cTn id="26" dur="500"/>
                                        <p:tgtEl>
                                          <p:spTgt spid="5"/>
                                        </p:tgtEl>
                                      </p:cBhvr>
                                    </p:animEffect>
                                  </p:childTnLst>
                                </p:cTn>
                              </p:par>
                              <p:par>
                                <p:cTn id="27" presetID="22" presetClass="entr" presetSubtype="2" fill="hold" nodeType="withEffect">
                                  <p:stCondLst>
                                    <p:cond delay="750"/>
                                  </p:stCondLst>
                                  <p:childTnLst>
                                    <p:set>
                                      <p:cBhvr>
                                        <p:cTn id="28" dur="1" fill="hold">
                                          <p:stCondLst>
                                            <p:cond delay="0"/>
                                          </p:stCondLst>
                                        </p:cTn>
                                        <p:tgtEl>
                                          <p:spTgt spid="6"/>
                                        </p:tgtEl>
                                        <p:attrNameLst>
                                          <p:attrName>style.visibility</p:attrName>
                                        </p:attrNameLst>
                                      </p:cBhvr>
                                      <p:to>
                                        <p:strVal val="visible"/>
                                      </p:to>
                                    </p:set>
                                    <p:animEffect transition="in" filter="wipe(right)">
                                      <p:cBhvr>
                                        <p:cTn id="29" dur="500"/>
                                        <p:tgtEl>
                                          <p:spTgt spid="6"/>
                                        </p:tgtEl>
                                      </p:cBhvr>
                                    </p:animEffect>
                                  </p:childTnLst>
                                </p:cTn>
                              </p:par>
                              <p:par>
                                <p:cTn id="30" presetID="22" presetClass="entr" presetSubtype="8" fill="hold" nodeType="with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par>
                                <p:cTn id="33" presetID="22" presetClass="entr" presetSubtype="8" fill="hold" nodeType="withEffect">
                                  <p:stCondLst>
                                    <p:cond delay="125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2" presetClass="entr" presetSubtype="8" fill="hold" nodeType="withEffect">
                                  <p:stCondLst>
                                    <p:cond delay="150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par>
                                <p:cTn id="39" presetID="22" presetClass="entr" presetSubtype="8" fill="hold" nodeType="withEffect">
                                  <p:stCondLst>
                                    <p:cond delay="175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par>
                                <p:cTn id="42" presetID="10" presetClass="entr" presetSubtype="0" fill="hold" nodeType="withEffect">
                                  <p:stCondLst>
                                    <p:cond delay="50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250"/>
                                        <p:tgtEl>
                                          <p:spTgt spid="11"/>
                                        </p:tgtEl>
                                      </p:cBhvr>
                                    </p:animEffect>
                                  </p:childTnLst>
                                </p:cTn>
                              </p:par>
                              <p:par>
                                <p:cTn id="45" presetID="26" presetClass="emph" presetSubtype="0" fill="hold" nodeType="withEffect">
                                  <p:stCondLst>
                                    <p:cond delay="500"/>
                                  </p:stCondLst>
                                  <p:childTnLst>
                                    <p:animEffect transition="out" filter="fade">
                                      <p:cBhvr>
                                        <p:cTn id="46" dur="250" tmFilter="0, 0; .2, .5; .8, .5; 1, 0"/>
                                        <p:tgtEl>
                                          <p:spTgt spid="11"/>
                                        </p:tgtEl>
                                      </p:cBhvr>
                                    </p:animEffect>
                                    <p:animScale>
                                      <p:cBhvr>
                                        <p:cTn id="47" dur="125" autoRev="1" fill="hold"/>
                                        <p:tgtEl>
                                          <p:spTgt spid="11"/>
                                        </p:tgtEl>
                                      </p:cBhvr>
                                      <p:by x="105000" y="105000"/>
                                    </p:animScale>
                                  </p:childTnLst>
                                </p:cTn>
                              </p:par>
                              <p:par>
                                <p:cTn id="48" presetID="10" presetClass="entr" presetSubtype="0" fill="hold" nodeType="withEffect">
                                  <p:stCondLst>
                                    <p:cond delay="75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250"/>
                                        <p:tgtEl>
                                          <p:spTgt spid="19"/>
                                        </p:tgtEl>
                                      </p:cBhvr>
                                    </p:animEffect>
                                  </p:childTnLst>
                                </p:cTn>
                              </p:par>
                              <p:par>
                                <p:cTn id="51" presetID="26" presetClass="emph" presetSubtype="0" fill="hold" nodeType="withEffect">
                                  <p:stCondLst>
                                    <p:cond delay="750"/>
                                  </p:stCondLst>
                                  <p:childTnLst>
                                    <p:animEffect transition="out" filter="fade">
                                      <p:cBhvr>
                                        <p:cTn id="52" dur="250" tmFilter="0, 0; .2, .5; .8, .5; 1, 0"/>
                                        <p:tgtEl>
                                          <p:spTgt spid="19"/>
                                        </p:tgtEl>
                                      </p:cBhvr>
                                    </p:animEffect>
                                    <p:animScale>
                                      <p:cBhvr>
                                        <p:cTn id="53" dur="125" autoRev="1" fill="hold"/>
                                        <p:tgtEl>
                                          <p:spTgt spid="19"/>
                                        </p:tgtEl>
                                      </p:cBhvr>
                                      <p:by x="105000" y="105000"/>
                                    </p:animScale>
                                  </p:childTnLst>
                                </p:cTn>
                              </p:par>
                              <p:par>
                                <p:cTn id="54" presetID="10" presetClass="entr" presetSubtype="0" fill="hold" nodeType="withEffect">
                                  <p:stCondLst>
                                    <p:cond delay="100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250"/>
                                        <p:tgtEl>
                                          <p:spTgt spid="20"/>
                                        </p:tgtEl>
                                      </p:cBhvr>
                                    </p:animEffect>
                                  </p:childTnLst>
                                </p:cTn>
                              </p:par>
                              <p:par>
                                <p:cTn id="57" presetID="26" presetClass="emph" presetSubtype="0" fill="hold" nodeType="withEffect">
                                  <p:stCondLst>
                                    <p:cond delay="1000"/>
                                  </p:stCondLst>
                                  <p:childTnLst>
                                    <p:animEffect transition="out" filter="fade">
                                      <p:cBhvr>
                                        <p:cTn id="58" dur="250" tmFilter="0, 0; .2, .5; .8, .5; 1, 0"/>
                                        <p:tgtEl>
                                          <p:spTgt spid="20"/>
                                        </p:tgtEl>
                                      </p:cBhvr>
                                    </p:animEffect>
                                    <p:animScale>
                                      <p:cBhvr>
                                        <p:cTn id="59" dur="125" autoRev="1" fill="hold"/>
                                        <p:tgtEl>
                                          <p:spTgt spid="20"/>
                                        </p:tgtEl>
                                      </p:cBhvr>
                                      <p:by x="105000" y="105000"/>
                                    </p:animScale>
                                  </p:childTnLst>
                                </p:cTn>
                              </p:par>
                              <p:par>
                                <p:cTn id="60" presetID="10" presetClass="entr" presetSubtype="0" fill="hold" nodeType="withEffect">
                                  <p:stCondLst>
                                    <p:cond delay="125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250"/>
                                        <p:tgtEl>
                                          <p:spTgt spid="21"/>
                                        </p:tgtEl>
                                      </p:cBhvr>
                                    </p:animEffect>
                                  </p:childTnLst>
                                </p:cTn>
                              </p:par>
                              <p:par>
                                <p:cTn id="63" presetID="26" presetClass="emph" presetSubtype="0" fill="hold" nodeType="withEffect">
                                  <p:stCondLst>
                                    <p:cond delay="1250"/>
                                  </p:stCondLst>
                                  <p:childTnLst>
                                    <p:animEffect transition="out" filter="fade">
                                      <p:cBhvr>
                                        <p:cTn id="64" dur="250" tmFilter="0, 0; .2, .5; .8, .5; 1, 0"/>
                                        <p:tgtEl>
                                          <p:spTgt spid="21"/>
                                        </p:tgtEl>
                                      </p:cBhvr>
                                    </p:animEffect>
                                    <p:animScale>
                                      <p:cBhvr>
                                        <p:cTn id="65" dur="125" autoRev="1" fill="hold"/>
                                        <p:tgtEl>
                                          <p:spTgt spid="21"/>
                                        </p:tgtEl>
                                      </p:cBhvr>
                                      <p:by x="105000" y="105000"/>
                                    </p:animScale>
                                  </p:childTnLst>
                                </p:cTn>
                              </p:par>
                              <p:par>
                                <p:cTn id="66" presetID="10" presetClass="entr" presetSubtype="0" fill="hold" nodeType="withEffect">
                                  <p:stCondLst>
                                    <p:cond delay="150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250"/>
                                        <p:tgtEl>
                                          <p:spTgt spid="22"/>
                                        </p:tgtEl>
                                      </p:cBhvr>
                                    </p:animEffect>
                                  </p:childTnLst>
                                </p:cTn>
                              </p:par>
                              <p:par>
                                <p:cTn id="69" presetID="26" presetClass="emph" presetSubtype="0" fill="hold" nodeType="withEffect">
                                  <p:stCondLst>
                                    <p:cond delay="1500"/>
                                  </p:stCondLst>
                                  <p:childTnLst>
                                    <p:animEffect transition="out" filter="fade">
                                      <p:cBhvr>
                                        <p:cTn id="70" dur="250" tmFilter="0, 0; .2, .5; .8, .5; 1, 0"/>
                                        <p:tgtEl>
                                          <p:spTgt spid="22"/>
                                        </p:tgtEl>
                                      </p:cBhvr>
                                    </p:animEffect>
                                    <p:animScale>
                                      <p:cBhvr>
                                        <p:cTn id="71" dur="125" autoRev="1" fill="hold"/>
                                        <p:tgtEl>
                                          <p:spTgt spid="22"/>
                                        </p:tgtEl>
                                      </p:cBhvr>
                                      <p:by x="105000" y="105000"/>
                                    </p:animScale>
                                  </p:childTnLst>
                                </p:cTn>
                              </p:par>
                              <p:par>
                                <p:cTn id="72" presetID="10" presetClass="entr" presetSubtype="0" fill="hold" nodeType="withEffect">
                                  <p:stCondLst>
                                    <p:cond delay="175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250"/>
                                        <p:tgtEl>
                                          <p:spTgt spid="23"/>
                                        </p:tgtEl>
                                      </p:cBhvr>
                                    </p:animEffect>
                                  </p:childTnLst>
                                </p:cTn>
                              </p:par>
                              <p:par>
                                <p:cTn id="75" presetID="26" presetClass="emph" presetSubtype="0" fill="hold" nodeType="withEffect">
                                  <p:stCondLst>
                                    <p:cond delay="1750"/>
                                  </p:stCondLst>
                                  <p:childTnLst>
                                    <p:animEffect transition="out" filter="fade">
                                      <p:cBhvr>
                                        <p:cTn id="76" dur="250" tmFilter="0, 0; .2, .5; .8, .5; 1, 0"/>
                                        <p:tgtEl>
                                          <p:spTgt spid="23"/>
                                        </p:tgtEl>
                                      </p:cBhvr>
                                    </p:animEffect>
                                    <p:animScale>
                                      <p:cBhvr>
                                        <p:cTn id="77" dur="125" autoRev="1" fill="hold"/>
                                        <p:tgtEl>
                                          <p:spTgt spid="23"/>
                                        </p:tgtEl>
                                      </p:cBhvr>
                                      <p:by x="105000" y="105000"/>
                                    </p:animScale>
                                  </p:childTnLst>
                                </p:cTn>
                              </p:par>
                              <p:par>
                                <p:cTn id="78" presetID="10" presetClass="entr" presetSubtype="0" fill="hold" nodeType="withEffect">
                                  <p:stCondLst>
                                    <p:cond delay="200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250"/>
                                        <p:tgtEl>
                                          <p:spTgt spid="24"/>
                                        </p:tgtEl>
                                      </p:cBhvr>
                                    </p:animEffect>
                                  </p:childTnLst>
                                </p:cTn>
                              </p:par>
                              <p:par>
                                <p:cTn id="81" presetID="26" presetClass="emph" presetSubtype="0" fill="hold" nodeType="withEffect">
                                  <p:stCondLst>
                                    <p:cond delay="2000"/>
                                  </p:stCondLst>
                                  <p:childTnLst>
                                    <p:animEffect transition="out" filter="fade">
                                      <p:cBhvr>
                                        <p:cTn id="82" dur="250" tmFilter="0, 0; .2, .5; .8, .5; 1, 0"/>
                                        <p:tgtEl>
                                          <p:spTgt spid="24"/>
                                        </p:tgtEl>
                                      </p:cBhvr>
                                    </p:animEffect>
                                    <p:animScale>
                                      <p:cBhvr>
                                        <p:cTn id="83" dur="125"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2" animBg="1"/>
      <p:bldP spid="184" grpId="3" animBg="1"/>
      <p:bldP spid="132" grpId="0"/>
      <p:bldP spid="132"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835650" y="1196220"/>
            <a:ext cx="2838390" cy="1200329"/>
          </a:xfrm>
          <a:prstGeom prst="rect">
            <a:avLst/>
          </a:prstGeom>
          <a:noFill/>
        </p:spPr>
        <p:txBody>
          <a:bodyPr wrap="square">
            <a:spAutoFit/>
          </a:bodyPr>
          <a:lstStyle/>
          <a:p>
            <a:pPr lvl="0">
              <a:defRPr/>
            </a:pPr>
            <a:r>
              <a:rPr lang="ko-KR" altLang="en-US" sz="3600" b="1" dirty="0">
                <a:solidFill>
                  <a:srgbClr val="647C9C"/>
                </a:solidFill>
                <a:latin typeface="+mj-ea"/>
                <a:ea typeface="+mj-ea"/>
                <a:cs typeface="Poppins Black"/>
              </a:rPr>
              <a:t>시간대별</a:t>
            </a:r>
            <a:r>
              <a:rPr lang="ko-KR" altLang="en-US" sz="3600" b="1" dirty="0">
                <a:latin typeface="+mj-ea"/>
                <a:ea typeface="+mj-ea"/>
                <a:cs typeface="Poppins Black"/>
              </a:rPr>
              <a:t> </a:t>
            </a:r>
            <a:endParaRPr lang="en-US" altLang="ko-KR" sz="3600" b="1" dirty="0">
              <a:latin typeface="+mj-ea"/>
              <a:ea typeface="+mj-ea"/>
              <a:cs typeface="Poppins Black"/>
            </a:endParaRPr>
          </a:p>
          <a:p>
            <a:pPr lvl="0">
              <a:defRPr/>
            </a:pPr>
            <a:r>
              <a:rPr lang="ko-KR" altLang="en-US" sz="3600" b="1" dirty="0">
                <a:latin typeface="+mj-ea"/>
                <a:ea typeface="+mj-ea"/>
                <a:cs typeface="Poppins Black"/>
              </a:rPr>
              <a:t>범죄 발생 비율</a:t>
            </a:r>
            <a:endParaRPr lang="en-US" altLang="ko-KR" sz="3600" b="1" dirty="0">
              <a:latin typeface="+mj-ea"/>
              <a:ea typeface="+mj-ea"/>
              <a:cs typeface="Poppins Black"/>
            </a:endParaRPr>
          </a:p>
        </p:txBody>
      </p:sp>
      <p:grpSp>
        <p:nvGrpSpPr>
          <p:cNvPr id="58" name="Group 57"/>
          <p:cNvGrpSpPr/>
          <p:nvPr/>
        </p:nvGrpSpPr>
        <p:grpSpPr>
          <a:xfrm>
            <a:off x="981958" y="909619"/>
            <a:ext cx="390643" cy="183323"/>
            <a:chOff x="1411986" y="714210"/>
            <a:chExt cx="649759" cy="309372"/>
          </a:xfrm>
          <a:solidFill>
            <a:schemeClr val="accent4"/>
          </a:solidFill>
        </p:grpSpPr>
        <p:sp>
          <p:nvSpPr>
            <p:cNvPr id="59" name="Isosceles Triangle 58"/>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60" name="Isosceles Triangle 59"/>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grpSp>
      <p:sp>
        <p:nvSpPr>
          <p:cNvPr id="22" name="Oval 21"/>
          <p:cNvSpPr/>
          <p:nvPr/>
        </p:nvSpPr>
        <p:spPr>
          <a:xfrm>
            <a:off x="933608" y="2664522"/>
            <a:ext cx="879399" cy="86674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dirty="0">
                <a:solidFill>
                  <a:schemeClr val="bg1"/>
                </a:solidFill>
                <a:latin typeface="+mn-ea"/>
              </a:rPr>
              <a:t>5</a:t>
            </a:r>
            <a:r>
              <a:rPr lang="id-ID" sz="1600" dirty="0">
                <a:solidFill>
                  <a:schemeClr val="bg1"/>
                </a:solidFill>
                <a:latin typeface="+mn-ea"/>
              </a:rPr>
              <a:t>%</a:t>
            </a:r>
          </a:p>
        </p:txBody>
      </p:sp>
      <p:sp>
        <p:nvSpPr>
          <p:cNvPr id="24" name="Rectangle 23"/>
          <p:cNvSpPr/>
          <p:nvPr/>
        </p:nvSpPr>
        <p:spPr>
          <a:xfrm>
            <a:off x="1910532" y="2845019"/>
            <a:ext cx="2371012" cy="400110"/>
          </a:xfrm>
          <a:prstGeom prst="rect">
            <a:avLst/>
          </a:prstGeom>
          <a:effectLst/>
        </p:spPr>
        <p:txBody>
          <a:bodyPr wrap="square">
            <a:spAutoFit/>
          </a:bodyPr>
          <a:lstStyle/>
          <a:p>
            <a:pPr lvl="0">
              <a:defRPr/>
            </a:pPr>
            <a:r>
              <a:rPr lang="ko-KR" altLang="en-US" sz="2000" b="1" dirty="0">
                <a:solidFill>
                  <a:schemeClr val="accent1"/>
                </a:solidFill>
                <a:latin typeface="+mn-ea"/>
                <a:cs typeface="Poppins Light"/>
              </a:rPr>
              <a:t>아침 시간대</a:t>
            </a:r>
          </a:p>
        </p:txBody>
      </p:sp>
      <p:sp>
        <p:nvSpPr>
          <p:cNvPr id="33" name="Oval 32"/>
          <p:cNvSpPr/>
          <p:nvPr/>
        </p:nvSpPr>
        <p:spPr>
          <a:xfrm>
            <a:off x="933608" y="3927463"/>
            <a:ext cx="879399" cy="86674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dirty="0">
                <a:solidFill>
                  <a:schemeClr val="bg1"/>
                </a:solidFill>
                <a:latin typeface="+mn-ea"/>
              </a:rPr>
              <a:t>25</a:t>
            </a:r>
            <a:r>
              <a:rPr lang="id-ID" sz="1600" dirty="0">
                <a:solidFill>
                  <a:schemeClr val="bg1"/>
                </a:solidFill>
                <a:latin typeface="+mn-ea"/>
              </a:rPr>
              <a:t>%</a:t>
            </a:r>
          </a:p>
        </p:txBody>
      </p:sp>
      <p:sp>
        <p:nvSpPr>
          <p:cNvPr id="36" name="Rectangle 35"/>
          <p:cNvSpPr/>
          <p:nvPr/>
        </p:nvSpPr>
        <p:spPr>
          <a:xfrm>
            <a:off x="1910532" y="4134922"/>
            <a:ext cx="2371012" cy="400110"/>
          </a:xfrm>
          <a:prstGeom prst="rect">
            <a:avLst/>
          </a:prstGeom>
          <a:effectLst/>
        </p:spPr>
        <p:txBody>
          <a:bodyPr wrap="square">
            <a:spAutoFit/>
          </a:bodyPr>
          <a:lstStyle/>
          <a:p>
            <a:pPr lvl="0">
              <a:defRPr/>
            </a:pPr>
            <a:r>
              <a:rPr lang="ko-KR" altLang="en-US" sz="2000" b="1">
                <a:solidFill>
                  <a:schemeClr val="accent2"/>
                </a:solidFill>
                <a:latin typeface="+mn-ea"/>
                <a:cs typeface="Poppins Light"/>
              </a:rPr>
              <a:t>오후 시간대</a:t>
            </a:r>
          </a:p>
        </p:txBody>
      </p:sp>
      <p:sp>
        <p:nvSpPr>
          <p:cNvPr id="37" name="Oval 36"/>
          <p:cNvSpPr/>
          <p:nvPr/>
        </p:nvSpPr>
        <p:spPr>
          <a:xfrm>
            <a:off x="933608" y="5190404"/>
            <a:ext cx="879399" cy="866749"/>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dirty="0">
                <a:solidFill>
                  <a:schemeClr val="bg1"/>
                </a:solidFill>
                <a:latin typeface="+mn-ea"/>
              </a:rPr>
              <a:t>40</a:t>
            </a:r>
            <a:r>
              <a:rPr lang="id-ID" sz="1600" dirty="0">
                <a:solidFill>
                  <a:schemeClr val="bg1"/>
                </a:solidFill>
                <a:latin typeface="+mn-ea"/>
              </a:rPr>
              <a:t>%</a:t>
            </a:r>
          </a:p>
        </p:txBody>
      </p:sp>
      <p:sp>
        <p:nvSpPr>
          <p:cNvPr id="39" name="Rectangle 38"/>
          <p:cNvSpPr/>
          <p:nvPr/>
        </p:nvSpPr>
        <p:spPr>
          <a:xfrm>
            <a:off x="1910532" y="5416849"/>
            <a:ext cx="2371012" cy="400110"/>
          </a:xfrm>
          <a:prstGeom prst="rect">
            <a:avLst/>
          </a:prstGeom>
          <a:effectLst/>
        </p:spPr>
        <p:txBody>
          <a:bodyPr wrap="square">
            <a:spAutoFit/>
          </a:bodyPr>
          <a:lstStyle/>
          <a:p>
            <a:pPr lvl="0">
              <a:defRPr/>
            </a:pPr>
            <a:r>
              <a:rPr lang="ko-KR" altLang="en-US" sz="2000" b="1">
                <a:solidFill>
                  <a:schemeClr val="accent3"/>
                </a:solidFill>
                <a:latin typeface="+mn-ea"/>
                <a:cs typeface="Poppins Light"/>
              </a:rPr>
              <a:t>밤 시간대</a:t>
            </a:r>
          </a:p>
        </p:txBody>
      </p:sp>
      <p:graphicFrame>
        <p:nvGraphicFramePr>
          <p:cNvPr id="62" name="차트 61"/>
          <p:cNvGraphicFramePr/>
          <p:nvPr>
            <p:extLst>
              <p:ext uri="{D42A27DB-BD31-4B8C-83A1-F6EECF244321}">
                <p14:modId xmlns:p14="http://schemas.microsoft.com/office/powerpoint/2010/main" val="3769174369"/>
              </p:ext>
            </p:extLst>
          </p:nvPr>
        </p:nvGraphicFramePr>
        <p:xfrm>
          <a:off x="4373010" y="1345746"/>
          <a:ext cx="7041368" cy="4805919"/>
        </p:xfrm>
        <a:graphic>
          <a:graphicData uri="http://schemas.openxmlformats.org/drawingml/2006/chart">
            <c:chart xmlns:c="http://schemas.openxmlformats.org/drawingml/2006/chart" xmlns:r="http://schemas.openxmlformats.org/officeDocument/2006/relationships" r:id="rId2"/>
          </a:graphicData>
        </a:graphic>
      </p:graphicFrame>
      <p:sp>
        <p:nvSpPr>
          <p:cNvPr id="63"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64"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65"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mn-ea"/>
                <a:cs typeface="Poppins Light"/>
              </a:rPr>
              <a:t>DROP THE BIT</a:t>
            </a:r>
            <a:endParaRPr kumimoji="0" lang="en-ID" sz="1050" b="0" i="0" u="none" strike="noStrike" kern="1200" cap="none" spc="0" normalizeH="0" baseline="0">
              <a:solidFill>
                <a:srgbClr val="A6A6A6"/>
              </a:solidFill>
              <a:latin typeface="+mn-ea"/>
              <a:cs typeface="Poppins Light"/>
            </a:endParaRPr>
          </a:p>
        </p:txBody>
      </p:sp>
      <p:sp>
        <p:nvSpPr>
          <p:cNvPr id="66"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5"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02</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p:cNvSpPr txBox="1"/>
          <p:nvPr/>
        </p:nvSpPr>
        <p:spPr>
          <a:xfrm>
            <a:off x="550864" y="728663"/>
            <a:ext cx="11090274" cy="744428"/>
          </a:xfrm>
          <a:prstGeom prst="rect">
            <a:avLst/>
          </a:prstGeom>
        </p:spPr>
        <p:txBody>
          <a:bodyPr vert="horz" lIns="0" tIns="0" rIns="0" bIns="0" anchor="t">
            <a:normAutofit/>
          </a:bodyPr>
          <a:lstStyle>
            <a:lvl1pPr algn="l" defTabSz="914400" rtl="0" eaLnBrk="1" latinLnBrk="0" hangingPunct="1">
              <a:lnSpc>
                <a:spcPct val="90000"/>
              </a:lnSpc>
              <a:spcBef>
                <a:spcPct val="0"/>
              </a:spcBef>
              <a:buNone/>
              <a:defRPr lang="en-US" sz="3200" b="1" kern="1200" spc="300" dirty="0">
                <a:solidFill>
                  <a:schemeClr val="tx1">
                    <a:lumMod val="75000"/>
                    <a:lumOff val="25000"/>
                  </a:schemeClr>
                </a:solidFill>
                <a:latin typeface="Segoe UI"/>
                <a:ea typeface="+mj-ea"/>
                <a:cs typeface="Segoe UI"/>
              </a:defRPr>
            </a:lvl1pPr>
          </a:lstStyle>
          <a:p>
            <a:pPr algn="ctr">
              <a:defRPr/>
            </a:pPr>
            <a:r>
              <a:rPr lang="en-US" altLang="ko-KR" spc="0" dirty="0">
                <a:solidFill>
                  <a:srgbClr val="44546A"/>
                </a:solidFill>
                <a:latin typeface="+mn-ea"/>
                <a:ea typeface="+mn-ea"/>
              </a:rPr>
              <a:t>+ </a:t>
            </a:r>
            <a:r>
              <a:rPr lang="ko-KR" altLang="en-US" spc="0" dirty="0">
                <a:solidFill>
                  <a:srgbClr val="44546A"/>
                </a:solidFill>
                <a:latin typeface="+mn-ea"/>
                <a:ea typeface="+mn-ea"/>
              </a:rPr>
              <a:t>안전지수</a:t>
            </a:r>
            <a:r>
              <a:rPr lang="ko-KR" altLang="en-US" spc="0" dirty="0">
                <a:solidFill>
                  <a:schemeClr val="accent1"/>
                </a:solidFill>
                <a:latin typeface="+mn-ea"/>
                <a:ea typeface="+mn-ea"/>
              </a:rPr>
              <a:t>반영</a:t>
            </a:r>
            <a:r>
              <a:rPr lang="en-ID" spc="0" dirty="0">
                <a:solidFill>
                  <a:schemeClr val="accent5"/>
                </a:solidFill>
                <a:latin typeface="+mn-ea"/>
                <a:ea typeface="+mn-ea"/>
              </a:rPr>
              <a:t> </a:t>
            </a:r>
            <a:endParaRPr lang="ko-KR" altLang="en-US" spc="0" dirty="0">
              <a:solidFill>
                <a:schemeClr val="tx1"/>
              </a:solidFill>
              <a:latin typeface="+mn-ea"/>
              <a:ea typeface="+mn-ea"/>
            </a:endParaRPr>
          </a:p>
        </p:txBody>
      </p:sp>
      <p:sp>
        <p:nvSpPr>
          <p:cNvPr id="99" name="Freeform: Shape 98"/>
          <p:cNvSpPr/>
          <p:nvPr/>
        </p:nvSpPr>
        <p:spPr>
          <a:xfrm>
            <a:off x="758695" y="3861522"/>
            <a:ext cx="2974972" cy="1046473"/>
          </a:xfrm>
          <a:custGeom>
            <a:avLst/>
            <a:gdLst>
              <a:gd name="connsiteX0" fmla="*/ 0 w 2974972"/>
              <a:gd name="connsiteY0" fmla="*/ 0 h 1046473"/>
              <a:gd name="connsiteX1" fmla="*/ 2566546 w 2974972"/>
              <a:gd name="connsiteY1" fmla="*/ 0 h 1046473"/>
              <a:gd name="connsiteX2" fmla="*/ 2566546 w 2974972"/>
              <a:gd name="connsiteY2" fmla="*/ 114810 h 1046473"/>
              <a:gd name="connsiteX3" fmla="*/ 2974972 w 2974972"/>
              <a:gd name="connsiteY3" fmla="*/ 523236 h 1046473"/>
              <a:gd name="connsiteX4" fmla="*/ 2566546 w 2974972"/>
              <a:gd name="connsiteY4" fmla="*/ 931662 h 1046473"/>
              <a:gd name="connsiteX5" fmla="*/ 2566546 w 2974972"/>
              <a:gd name="connsiteY5" fmla="*/ 1046473 h 1046473"/>
              <a:gd name="connsiteX6" fmla="*/ 0 w 2974972"/>
              <a:gd name="connsiteY6" fmla="*/ 1046473 h 1046473"/>
              <a:gd name="connsiteX7" fmla="*/ 0 w 2974972"/>
              <a:gd name="connsiteY7" fmla="*/ 931662 h 1046473"/>
              <a:gd name="connsiteX8" fmla="*/ 408426 w 2974972"/>
              <a:gd name="connsiteY8" fmla="*/ 523236 h 1046473"/>
              <a:gd name="connsiteX9" fmla="*/ 0 w 2974972"/>
              <a:gd name="connsiteY9" fmla="*/ 114810 h 104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4972" h="1046473">
                <a:moveTo>
                  <a:pt x="0" y="0"/>
                </a:moveTo>
                <a:lnTo>
                  <a:pt x="2566546" y="0"/>
                </a:lnTo>
                <a:lnTo>
                  <a:pt x="2566546" y="114810"/>
                </a:lnTo>
                <a:cubicBezTo>
                  <a:pt x="2792113" y="114810"/>
                  <a:pt x="2974972" y="297669"/>
                  <a:pt x="2974972" y="523236"/>
                </a:cubicBezTo>
                <a:cubicBezTo>
                  <a:pt x="2974972" y="748803"/>
                  <a:pt x="2792113" y="931662"/>
                  <a:pt x="2566546" y="931662"/>
                </a:cubicBezTo>
                <a:lnTo>
                  <a:pt x="2566546" y="1046473"/>
                </a:lnTo>
                <a:lnTo>
                  <a:pt x="0" y="1046473"/>
                </a:lnTo>
                <a:lnTo>
                  <a:pt x="0" y="931662"/>
                </a:lnTo>
                <a:cubicBezTo>
                  <a:pt x="225567" y="931662"/>
                  <a:pt x="408426" y="748803"/>
                  <a:pt x="408426" y="523236"/>
                </a:cubicBezTo>
                <a:cubicBezTo>
                  <a:pt x="408426" y="297669"/>
                  <a:pt x="225567" y="114810"/>
                  <a:pt x="0" y="114810"/>
                </a:cubicBezTo>
                <a:close/>
              </a:path>
            </a:pathLst>
          </a:custGeom>
          <a:solidFill>
            <a:srgbClr val="44546A"/>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lvl="0">
              <a:defRPr/>
            </a:pPr>
            <a:endParaRPr lang="en-US">
              <a:solidFill>
                <a:srgbClr val="44546A"/>
              </a:solidFill>
              <a:latin typeface="+mn-ea"/>
            </a:endParaRPr>
          </a:p>
        </p:txBody>
      </p:sp>
      <p:sp>
        <p:nvSpPr>
          <p:cNvPr id="100" name="Freeform: Shape 99"/>
          <p:cNvSpPr/>
          <p:nvPr/>
        </p:nvSpPr>
        <p:spPr>
          <a:xfrm>
            <a:off x="3325241" y="3861522"/>
            <a:ext cx="2974972" cy="1046473"/>
          </a:xfrm>
          <a:custGeom>
            <a:avLst/>
            <a:gdLst>
              <a:gd name="connsiteX0" fmla="*/ 0 w 2974972"/>
              <a:gd name="connsiteY0" fmla="*/ 0 h 1046473"/>
              <a:gd name="connsiteX1" fmla="*/ 2566546 w 2974972"/>
              <a:gd name="connsiteY1" fmla="*/ 0 h 1046473"/>
              <a:gd name="connsiteX2" fmla="*/ 2566546 w 2974972"/>
              <a:gd name="connsiteY2" fmla="*/ 114810 h 1046473"/>
              <a:gd name="connsiteX3" fmla="*/ 2974972 w 2974972"/>
              <a:gd name="connsiteY3" fmla="*/ 523236 h 1046473"/>
              <a:gd name="connsiteX4" fmla="*/ 2566546 w 2974972"/>
              <a:gd name="connsiteY4" fmla="*/ 931662 h 1046473"/>
              <a:gd name="connsiteX5" fmla="*/ 2566546 w 2974972"/>
              <a:gd name="connsiteY5" fmla="*/ 1046473 h 1046473"/>
              <a:gd name="connsiteX6" fmla="*/ 0 w 2974972"/>
              <a:gd name="connsiteY6" fmla="*/ 1046473 h 1046473"/>
              <a:gd name="connsiteX7" fmla="*/ 0 w 2974972"/>
              <a:gd name="connsiteY7" fmla="*/ 931662 h 1046473"/>
              <a:gd name="connsiteX8" fmla="*/ 408426 w 2974972"/>
              <a:gd name="connsiteY8" fmla="*/ 523236 h 1046473"/>
              <a:gd name="connsiteX9" fmla="*/ 0 w 2974972"/>
              <a:gd name="connsiteY9" fmla="*/ 114810 h 104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4972" h="1046473">
                <a:moveTo>
                  <a:pt x="0" y="0"/>
                </a:moveTo>
                <a:lnTo>
                  <a:pt x="2566546" y="0"/>
                </a:lnTo>
                <a:lnTo>
                  <a:pt x="2566546" y="114810"/>
                </a:lnTo>
                <a:cubicBezTo>
                  <a:pt x="2792113" y="114810"/>
                  <a:pt x="2974972" y="297669"/>
                  <a:pt x="2974972" y="523236"/>
                </a:cubicBezTo>
                <a:cubicBezTo>
                  <a:pt x="2974972" y="748803"/>
                  <a:pt x="2792113" y="931662"/>
                  <a:pt x="2566546" y="931662"/>
                </a:cubicBezTo>
                <a:lnTo>
                  <a:pt x="2566546" y="1046473"/>
                </a:lnTo>
                <a:lnTo>
                  <a:pt x="0" y="1046473"/>
                </a:lnTo>
                <a:lnTo>
                  <a:pt x="0" y="931662"/>
                </a:lnTo>
                <a:cubicBezTo>
                  <a:pt x="225567" y="931662"/>
                  <a:pt x="408426" y="748803"/>
                  <a:pt x="408426" y="523236"/>
                </a:cubicBezTo>
                <a:cubicBezTo>
                  <a:pt x="408426" y="297669"/>
                  <a:pt x="225567" y="114810"/>
                  <a:pt x="0" y="114810"/>
                </a:cubicBezTo>
                <a:close/>
              </a:path>
            </a:pathLst>
          </a:custGeom>
          <a:solidFill>
            <a:schemeClr val="accent1">
              <a:lumMod val="40000"/>
              <a:lumOff val="60000"/>
            </a:schemeClr>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en-US">
              <a:latin typeface="+mn-ea"/>
            </a:endParaRPr>
          </a:p>
        </p:txBody>
      </p:sp>
      <p:sp>
        <p:nvSpPr>
          <p:cNvPr id="101" name="Freeform: Shape 100"/>
          <p:cNvSpPr/>
          <p:nvPr/>
        </p:nvSpPr>
        <p:spPr>
          <a:xfrm>
            <a:off x="5891787" y="3861522"/>
            <a:ext cx="2974972" cy="1046473"/>
          </a:xfrm>
          <a:custGeom>
            <a:avLst/>
            <a:gdLst>
              <a:gd name="connsiteX0" fmla="*/ 0 w 2974972"/>
              <a:gd name="connsiteY0" fmla="*/ 0 h 1046473"/>
              <a:gd name="connsiteX1" fmla="*/ 2566546 w 2974972"/>
              <a:gd name="connsiteY1" fmla="*/ 0 h 1046473"/>
              <a:gd name="connsiteX2" fmla="*/ 2566546 w 2974972"/>
              <a:gd name="connsiteY2" fmla="*/ 114810 h 1046473"/>
              <a:gd name="connsiteX3" fmla="*/ 2974972 w 2974972"/>
              <a:gd name="connsiteY3" fmla="*/ 523236 h 1046473"/>
              <a:gd name="connsiteX4" fmla="*/ 2566546 w 2974972"/>
              <a:gd name="connsiteY4" fmla="*/ 931662 h 1046473"/>
              <a:gd name="connsiteX5" fmla="*/ 2566546 w 2974972"/>
              <a:gd name="connsiteY5" fmla="*/ 1046473 h 1046473"/>
              <a:gd name="connsiteX6" fmla="*/ 0 w 2974972"/>
              <a:gd name="connsiteY6" fmla="*/ 1046473 h 1046473"/>
              <a:gd name="connsiteX7" fmla="*/ 0 w 2974972"/>
              <a:gd name="connsiteY7" fmla="*/ 931662 h 1046473"/>
              <a:gd name="connsiteX8" fmla="*/ 408426 w 2974972"/>
              <a:gd name="connsiteY8" fmla="*/ 523236 h 1046473"/>
              <a:gd name="connsiteX9" fmla="*/ 0 w 2974972"/>
              <a:gd name="connsiteY9" fmla="*/ 114810 h 104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4972" h="1046473">
                <a:moveTo>
                  <a:pt x="0" y="0"/>
                </a:moveTo>
                <a:lnTo>
                  <a:pt x="2566546" y="0"/>
                </a:lnTo>
                <a:lnTo>
                  <a:pt x="2566546" y="114810"/>
                </a:lnTo>
                <a:cubicBezTo>
                  <a:pt x="2792113" y="114810"/>
                  <a:pt x="2974972" y="297669"/>
                  <a:pt x="2974972" y="523236"/>
                </a:cubicBezTo>
                <a:cubicBezTo>
                  <a:pt x="2974972" y="748803"/>
                  <a:pt x="2792113" y="931662"/>
                  <a:pt x="2566546" y="931662"/>
                </a:cubicBezTo>
                <a:lnTo>
                  <a:pt x="2566546" y="1046473"/>
                </a:lnTo>
                <a:lnTo>
                  <a:pt x="0" y="1046473"/>
                </a:lnTo>
                <a:lnTo>
                  <a:pt x="0" y="931662"/>
                </a:lnTo>
                <a:cubicBezTo>
                  <a:pt x="225567" y="931662"/>
                  <a:pt x="408426" y="748803"/>
                  <a:pt x="408426" y="523236"/>
                </a:cubicBezTo>
                <a:cubicBezTo>
                  <a:pt x="408426" y="297669"/>
                  <a:pt x="225567" y="114810"/>
                  <a:pt x="0" y="114810"/>
                </a:cubicBezTo>
                <a:close/>
              </a:path>
            </a:pathLst>
          </a:custGeom>
          <a:solidFill>
            <a:srgbClr val="647C9C"/>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en-US">
              <a:latin typeface="+mn-ea"/>
            </a:endParaRPr>
          </a:p>
        </p:txBody>
      </p:sp>
      <p:sp>
        <p:nvSpPr>
          <p:cNvPr id="102" name="Freeform: Shape 101"/>
          <p:cNvSpPr/>
          <p:nvPr/>
        </p:nvSpPr>
        <p:spPr>
          <a:xfrm>
            <a:off x="8458333" y="3861522"/>
            <a:ext cx="2974972" cy="1046473"/>
          </a:xfrm>
          <a:custGeom>
            <a:avLst/>
            <a:gdLst>
              <a:gd name="connsiteX0" fmla="*/ 0 w 2974972"/>
              <a:gd name="connsiteY0" fmla="*/ 0 h 1046473"/>
              <a:gd name="connsiteX1" fmla="*/ 2566546 w 2974972"/>
              <a:gd name="connsiteY1" fmla="*/ 0 h 1046473"/>
              <a:gd name="connsiteX2" fmla="*/ 2566546 w 2974972"/>
              <a:gd name="connsiteY2" fmla="*/ 114810 h 1046473"/>
              <a:gd name="connsiteX3" fmla="*/ 2974972 w 2974972"/>
              <a:gd name="connsiteY3" fmla="*/ 523236 h 1046473"/>
              <a:gd name="connsiteX4" fmla="*/ 2566546 w 2974972"/>
              <a:gd name="connsiteY4" fmla="*/ 931662 h 1046473"/>
              <a:gd name="connsiteX5" fmla="*/ 2566546 w 2974972"/>
              <a:gd name="connsiteY5" fmla="*/ 1046473 h 1046473"/>
              <a:gd name="connsiteX6" fmla="*/ 0 w 2974972"/>
              <a:gd name="connsiteY6" fmla="*/ 1046473 h 1046473"/>
              <a:gd name="connsiteX7" fmla="*/ 0 w 2974972"/>
              <a:gd name="connsiteY7" fmla="*/ 931662 h 1046473"/>
              <a:gd name="connsiteX8" fmla="*/ 408426 w 2974972"/>
              <a:gd name="connsiteY8" fmla="*/ 523236 h 1046473"/>
              <a:gd name="connsiteX9" fmla="*/ 0 w 2974972"/>
              <a:gd name="connsiteY9" fmla="*/ 114810 h 104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4972" h="1046473">
                <a:moveTo>
                  <a:pt x="0" y="0"/>
                </a:moveTo>
                <a:lnTo>
                  <a:pt x="2566546" y="0"/>
                </a:lnTo>
                <a:lnTo>
                  <a:pt x="2566546" y="114810"/>
                </a:lnTo>
                <a:cubicBezTo>
                  <a:pt x="2792113" y="114810"/>
                  <a:pt x="2974972" y="297669"/>
                  <a:pt x="2974972" y="523236"/>
                </a:cubicBezTo>
                <a:cubicBezTo>
                  <a:pt x="2974972" y="748803"/>
                  <a:pt x="2792113" y="931662"/>
                  <a:pt x="2566546" y="931662"/>
                </a:cubicBezTo>
                <a:lnTo>
                  <a:pt x="2566546" y="1046473"/>
                </a:lnTo>
                <a:lnTo>
                  <a:pt x="0" y="1046473"/>
                </a:lnTo>
                <a:lnTo>
                  <a:pt x="0" y="931662"/>
                </a:lnTo>
                <a:cubicBezTo>
                  <a:pt x="225567" y="931662"/>
                  <a:pt x="408426" y="748803"/>
                  <a:pt x="408426" y="523236"/>
                </a:cubicBezTo>
                <a:cubicBezTo>
                  <a:pt x="408426" y="297669"/>
                  <a:pt x="225567" y="114810"/>
                  <a:pt x="0" y="114810"/>
                </a:cubicBezTo>
                <a:close/>
              </a:path>
            </a:pathLst>
          </a:custGeom>
          <a:solidFill>
            <a:schemeClr val="accent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en-US">
              <a:latin typeface="+mn-ea"/>
            </a:endParaRPr>
          </a:p>
        </p:txBody>
      </p:sp>
      <p:sp>
        <p:nvSpPr>
          <p:cNvPr id="117" name="TextBox 116"/>
          <p:cNvSpPr txBox="1"/>
          <p:nvPr/>
        </p:nvSpPr>
        <p:spPr>
          <a:xfrm>
            <a:off x="1977656" y="5059663"/>
            <a:ext cx="2437922" cy="276999"/>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lvl="0">
              <a:defRPr/>
            </a:pPr>
            <a:r>
              <a:rPr lang="ko-KR" altLang="en-US" b="1" dirty="0">
                <a:solidFill>
                  <a:schemeClr val="accent1"/>
                </a:solidFill>
                <a:latin typeface="+mn-ea"/>
                <a:cs typeface="Open Sans"/>
              </a:rPr>
              <a:t>경찰서</a:t>
            </a:r>
          </a:p>
        </p:txBody>
      </p:sp>
      <p:sp>
        <p:nvSpPr>
          <p:cNvPr id="118" name="TextBox 117"/>
          <p:cNvSpPr txBox="1"/>
          <p:nvPr/>
        </p:nvSpPr>
        <p:spPr>
          <a:xfrm>
            <a:off x="4415578" y="5059663"/>
            <a:ext cx="2437922" cy="276999"/>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lvl="0">
              <a:defRPr/>
            </a:pPr>
            <a:r>
              <a:rPr lang="en-US" altLang="ko-KR" b="1">
                <a:solidFill>
                  <a:schemeClr val="accent2"/>
                </a:solidFill>
                <a:latin typeface="+mn-ea"/>
                <a:cs typeface="Open Sans"/>
              </a:rPr>
              <a:t>CCTV</a:t>
            </a:r>
          </a:p>
        </p:txBody>
      </p:sp>
      <p:sp>
        <p:nvSpPr>
          <p:cNvPr id="119" name="TextBox 118"/>
          <p:cNvSpPr txBox="1"/>
          <p:nvPr/>
        </p:nvSpPr>
        <p:spPr>
          <a:xfrm>
            <a:off x="7079237" y="5059663"/>
            <a:ext cx="2437922" cy="276999"/>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lvl="0">
              <a:defRPr/>
            </a:pPr>
            <a:r>
              <a:rPr lang="ko-KR" altLang="en-US" b="1">
                <a:solidFill>
                  <a:schemeClr val="accent1"/>
                </a:solidFill>
                <a:latin typeface="+mn-ea"/>
                <a:cs typeface="Open Sans"/>
              </a:rPr>
              <a:t>편의점</a:t>
            </a:r>
          </a:p>
        </p:txBody>
      </p:sp>
      <p:sp>
        <p:nvSpPr>
          <p:cNvPr id="120" name="TextBox 119"/>
          <p:cNvSpPr txBox="1"/>
          <p:nvPr/>
        </p:nvSpPr>
        <p:spPr>
          <a:xfrm>
            <a:off x="9601333" y="5059663"/>
            <a:ext cx="2437922" cy="27433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marL="0" lvl="0" indent="0" algn="l" defTabSz="914400" rtl="0" eaLnBrk="1" latinLnBrk="0" hangingPunct="1">
              <a:lnSpc>
                <a:spcPct val="100000"/>
              </a:lnSpc>
              <a:spcBef>
                <a:spcPct val="0"/>
              </a:spcBef>
              <a:spcAft>
                <a:spcPts val="0"/>
              </a:spcAft>
              <a:buNone/>
              <a:defRPr/>
            </a:pPr>
            <a:r>
              <a:rPr lang="ko-KR" altLang="en-US" b="1">
                <a:solidFill>
                  <a:schemeClr val="accent2"/>
                </a:solidFill>
                <a:latin typeface="+mn-ea"/>
                <a:cs typeface="Open Sans"/>
              </a:rPr>
              <a:t>지킴이집</a:t>
            </a:r>
          </a:p>
        </p:txBody>
      </p:sp>
      <p:sp>
        <p:nvSpPr>
          <p:cNvPr id="130" name="TextBox 129"/>
          <p:cNvSpPr txBox="1"/>
          <p:nvPr/>
        </p:nvSpPr>
        <p:spPr>
          <a:xfrm>
            <a:off x="1542292" y="4169315"/>
            <a:ext cx="1407778" cy="43088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algn="ctr">
              <a:defRPr/>
            </a:pPr>
            <a:r>
              <a:rPr lang="en-US" sz="2800" b="1">
                <a:solidFill>
                  <a:schemeClr val="bg1"/>
                </a:solidFill>
                <a:latin typeface="+mn-ea"/>
                <a:cs typeface="Open Sans"/>
              </a:rPr>
              <a:t>01</a:t>
            </a:r>
          </a:p>
        </p:txBody>
      </p:sp>
      <p:sp>
        <p:nvSpPr>
          <p:cNvPr id="131" name="TextBox 130"/>
          <p:cNvSpPr txBox="1"/>
          <p:nvPr/>
        </p:nvSpPr>
        <p:spPr>
          <a:xfrm>
            <a:off x="4040050" y="4169315"/>
            <a:ext cx="1407778" cy="43088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algn="ctr">
              <a:defRPr/>
            </a:pPr>
            <a:r>
              <a:rPr lang="en-US" sz="2800" b="1">
                <a:solidFill>
                  <a:schemeClr val="bg1"/>
                </a:solidFill>
                <a:latin typeface="+mn-ea"/>
                <a:cs typeface="Open Sans"/>
              </a:rPr>
              <a:t>02</a:t>
            </a:r>
          </a:p>
        </p:txBody>
      </p:sp>
      <p:sp>
        <p:nvSpPr>
          <p:cNvPr id="132" name="TextBox 131"/>
          <p:cNvSpPr txBox="1"/>
          <p:nvPr/>
        </p:nvSpPr>
        <p:spPr>
          <a:xfrm>
            <a:off x="6675384" y="4169315"/>
            <a:ext cx="1407778" cy="43088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algn="ctr">
              <a:defRPr/>
            </a:pPr>
            <a:r>
              <a:rPr lang="en-US" sz="2800" b="1">
                <a:solidFill>
                  <a:schemeClr val="bg1"/>
                </a:solidFill>
                <a:latin typeface="+mn-ea"/>
                <a:cs typeface="Open Sans"/>
              </a:rPr>
              <a:t>03</a:t>
            </a:r>
          </a:p>
        </p:txBody>
      </p:sp>
      <p:sp>
        <p:nvSpPr>
          <p:cNvPr id="135" name="TextBox 134"/>
          <p:cNvSpPr txBox="1"/>
          <p:nvPr/>
        </p:nvSpPr>
        <p:spPr>
          <a:xfrm>
            <a:off x="9241930" y="4169315"/>
            <a:ext cx="1407778" cy="43088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algn="ctr">
              <a:defRPr/>
            </a:pPr>
            <a:r>
              <a:rPr lang="en-US" sz="2800" b="1">
                <a:solidFill>
                  <a:schemeClr val="bg1"/>
                </a:solidFill>
                <a:latin typeface="+mn-ea"/>
                <a:cs typeface="Open Sans"/>
              </a:rPr>
              <a:t>04</a:t>
            </a:r>
          </a:p>
        </p:txBody>
      </p:sp>
      <p:cxnSp>
        <p:nvCxnSpPr>
          <p:cNvPr id="136" name="Straight Connector 135"/>
          <p:cNvCxnSpPr/>
          <p:nvPr/>
        </p:nvCxnSpPr>
        <p:spPr>
          <a:xfrm>
            <a:off x="2246181" y="3025140"/>
            <a:ext cx="0" cy="836382"/>
          </a:xfrm>
          <a:prstGeom prst="line">
            <a:avLst/>
          </a:prstGeom>
          <a:ln w="22225">
            <a:prstDash val="dash"/>
            <a:headEnd type="oval" w="lg" len="lg"/>
            <a:tailEnd w="lg" len="lg"/>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4812727" y="3025140"/>
            <a:ext cx="0" cy="836382"/>
          </a:xfrm>
          <a:prstGeom prst="line">
            <a:avLst/>
          </a:prstGeom>
          <a:ln w="22225">
            <a:solidFill>
              <a:schemeClr val="accent2"/>
            </a:solidFill>
            <a:prstDash val="dash"/>
            <a:headEnd type="oval" w="lg" len="lg"/>
            <a:tailEnd w="lg" len="lg"/>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7379273" y="3025140"/>
            <a:ext cx="0" cy="836382"/>
          </a:xfrm>
          <a:prstGeom prst="line">
            <a:avLst/>
          </a:prstGeom>
          <a:ln w="22225">
            <a:prstDash val="dash"/>
            <a:headEnd type="oval" w="lg" len="lg"/>
            <a:tailEnd w="lg" len="lg"/>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9945819" y="3025140"/>
            <a:ext cx="0" cy="836382"/>
          </a:xfrm>
          <a:prstGeom prst="line">
            <a:avLst/>
          </a:prstGeom>
          <a:ln w="22225">
            <a:solidFill>
              <a:schemeClr val="accent2"/>
            </a:solidFill>
            <a:prstDash val="dash"/>
            <a:headEnd type="oval" w="lg" len="lg"/>
            <a:tailEnd w="lg" len="lg"/>
          </a:ln>
        </p:spPr>
        <p:style>
          <a:lnRef idx="1">
            <a:schemeClr val="accent1"/>
          </a:lnRef>
          <a:fillRef idx="0">
            <a:schemeClr val="accent1"/>
          </a:fillRef>
          <a:effectRef idx="0">
            <a:schemeClr val="accent1"/>
          </a:effectRef>
          <a:fontRef idx="minor">
            <a:schemeClr val="tx1"/>
          </a:fontRef>
        </p:style>
      </p:cxnSp>
      <p:pic>
        <p:nvPicPr>
          <p:cNvPr id="204" name="그림 203"/>
          <p:cNvPicPr>
            <a:picLocks noGrp="1"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569599" y="1661583"/>
            <a:ext cx="1336322" cy="1336322"/>
          </a:xfrm>
          <a:prstGeom prst="rect">
            <a:avLst/>
          </a:prstGeom>
        </p:spPr>
      </p:pic>
      <p:pic>
        <p:nvPicPr>
          <p:cNvPr id="205" name="그림 204"/>
          <p:cNvPicPr>
            <a:picLocks noGrp="1"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4166043" y="1714500"/>
            <a:ext cx="1265766" cy="1265766"/>
          </a:xfrm>
          <a:prstGeom prst="rect">
            <a:avLst/>
          </a:prstGeom>
        </p:spPr>
      </p:pic>
      <p:pic>
        <p:nvPicPr>
          <p:cNvPr id="206" name="그림 205"/>
          <p:cNvPicPr>
            <a:picLocks noGrp="1"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a:off x="6785419" y="1767416"/>
            <a:ext cx="1159933" cy="1159933"/>
          </a:xfrm>
          <a:prstGeom prst="rect">
            <a:avLst/>
          </a:prstGeom>
        </p:spPr>
      </p:pic>
      <p:pic>
        <p:nvPicPr>
          <p:cNvPr id="207" name="그림 206"/>
          <p:cNvPicPr>
            <a:picLocks noGrp="1" noChangeAspect="1"/>
          </p:cNvPicPr>
          <p:nvPr/>
        </p:nvPicPr>
        <p:blipFill rotWithShape="1">
          <a:blip r:embed="rId5" cstate="email">
            <a:extLst>
              <a:ext uri="{28A0092B-C50C-407E-A947-70E740481C1C}">
                <a14:useLocalDpi xmlns:a14="http://schemas.microsoft.com/office/drawing/2010/main"/>
              </a:ext>
            </a:extLst>
          </a:blip>
          <a:srcRect/>
          <a:stretch>
            <a:fillRect/>
          </a:stretch>
        </p:blipFill>
        <p:spPr>
          <a:xfrm>
            <a:off x="9399504" y="1855611"/>
            <a:ext cx="1062919" cy="1062919"/>
          </a:xfrm>
          <a:prstGeom prst="rect">
            <a:avLst/>
          </a:prstGeom>
        </p:spPr>
      </p:pic>
      <p:sp>
        <p:nvSpPr>
          <p:cNvPr id="208"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09"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10"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mn-ea"/>
                <a:cs typeface="Poppins Light"/>
              </a:rPr>
              <a:t>DROP THE BIT</a:t>
            </a:r>
            <a:endParaRPr kumimoji="0" lang="en-ID" sz="1050" b="0" i="0" u="none" strike="noStrike" kern="1200" cap="none" spc="0" normalizeH="0" baseline="0">
              <a:solidFill>
                <a:srgbClr val="A6A6A6"/>
              </a:solidFill>
              <a:latin typeface="+mn-ea"/>
              <a:cs typeface="Poppins Light"/>
            </a:endParaRPr>
          </a:p>
        </p:txBody>
      </p:sp>
      <p:sp>
        <p:nvSpPr>
          <p:cNvPr id="211"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36"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5910464" y="3505200"/>
            <a:ext cx="569849"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22" name="TextBox 21"/>
          <p:cNvSpPr txBox="1"/>
          <p:nvPr/>
        </p:nvSpPr>
        <p:spPr>
          <a:xfrm>
            <a:off x="7250682" y="1852205"/>
            <a:ext cx="4091185" cy="646331"/>
          </a:xfrm>
          <a:prstGeom prst="rect">
            <a:avLst/>
          </a:prstGeom>
          <a:noFill/>
        </p:spPr>
        <p:txBody>
          <a:bodyPr wrap="none">
            <a:spAutoFit/>
          </a:bodyPr>
          <a:lstStyle/>
          <a:p>
            <a:pPr lvl="0">
              <a:defRPr/>
            </a:pPr>
            <a:r>
              <a:rPr lang="ko-KR" altLang="en-US" sz="3600" b="1" dirty="0">
                <a:latin typeface="Poppins Black"/>
                <a:cs typeface="Poppins Black"/>
              </a:rPr>
              <a:t>편의점과</a:t>
            </a:r>
            <a:r>
              <a:rPr lang="en-US" sz="3600" b="1" dirty="0">
                <a:latin typeface="Poppins Black"/>
                <a:cs typeface="Poppins Black"/>
              </a:rPr>
              <a:t> </a:t>
            </a:r>
            <a:r>
              <a:rPr lang="ko-KR" altLang="en-US" sz="3600" b="1" dirty="0">
                <a:solidFill>
                  <a:schemeClr val="accent4"/>
                </a:solidFill>
                <a:latin typeface="Poppins Black"/>
                <a:cs typeface="Poppins Black"/>
              </a:rPr>
              <a:t>안전시설</a:t>
            </a:r>
            <a:endParaRPr lang="en-ID" sz="3600" b="1" dirty="0">
              <a:solidFill>
                <a:schemeClr val="accent4"/>
              </a:solidFill>
              <a:latin typeface="Poppins Black"/>
              <a:cs typeface="Poppins Black"/>
            </a:endParaRPr>
          </a:p>
        </p:txBody>
      </p:sp>
      <p:grpSp>
        <p:nvGrpSpPr>
          <p:cNvPr id="25" name="Group 24"/>
          <p:cNvGrpSpPr/>
          <p:nvPr/>
        </p:nvGrpSpPr>
        <p:grpSpPr>
          <a:xfrm>
            <a:off x="7396991" y="1565604"/>
            <a:ext cx="385024" cy="183323"/>
            <a:chOff x="1411986" y="714210"/>
            <a:chExt cx="649759" cy="309372"/>
          </a:xfrm>
          <a:solidFill>
            <a:schemeClr val="accent4"/>
          </a:solidFill>
        </p:grpSpPr>
        <p:sp>
          <p:nvSpPr>
            <p:cNvPr id="23" name="Isosceles Triangle 22"/>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24" name="Isosceles Triangle 23"/>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sp>
        <p:nvSpPr>
          <p:cNvPr id="27" name="TextBox 26"/>
          <p:cNvSpPr txBox="1"/>
          <p:nvPr/>
        </p:nvSpPr>
        <p:spPr>
          <a:xfrm>
            <a:off x="7241861" y="3966296"/>
            <a:ext cx="4018028" cy="895886"/>
          </a:xfrm>
          <a:prstGeom prst="rect">
            <a:avLst/>
          </a:prstGeom>
          <a:noFill/>
        </p:spPr>
        <p:txBody>
          <a:bodyPr wrap="square">
            <a:spAutoFit/>
          </a:bodyPr>
          <a:lstStyle/>
          <a:p>
            <a:pPr>
              <a:lnSpc>
                <a:spcPct val="150000"/>
              </a:lnSpc>
              <a:defRPr/>
            </a:pPr>
            <a:r>
              <a:rPr lang="ko-KR" altLang="en-US" sz="1200" dirty="0">
                <a:solidFill>
                  <a:schemeClr val="tx1">
                    <a:lumMod val="95000"/>
                    <a:lumOff val="5000"/>
                  </a:schemeClr>
                </a:solidFill>
                <a:latin typeface="Poppins Light"/>
                <a:cs typeface="Poppins Light"/>
              </a:rPr>
              <a:t>최근에 편의점은 지속적으로 안전시설의 역할을 위한 활용범위를 확대시키고 있습니다</a:t>
            </a:r>
            <a:r>
              <a:rPr lang="en-US" altLang="ko-KR" sz="1200" dirty="0">
                <a:solidFill>
                  <a:schemeClr val="tx1">
                    <a:lumMod val="95000"/>
                    <a:lumOff val="5000"/>
                  </a:schemeClr>
                </a:solidFill>
                <a:latin typeface="Poppins Light"/>
                <a:cs typeface="Poppins Light"/>
              </a:rPr>
              <a:t>.’</a:t>
            </a:r>
            <a:r>
              <a:rPr lang="ko-KR" altLang="en-US" sz="1200" dirty="0">
                <a:solidFill>
                  <a:schemeClr val="tx1">
                    <a:lumMod val="95000"/>
                    <a:lumOff val="5000"/>
                  </a:schemeClr>
                </a:solidFill>
                <a:latin typeface="Poppins Light"/>
                <a:cs typeface="Poppins Light"/>
              </a:rPr>
              <a:t>아동안전지킴이집</a:t>
            </a:r>
            <a:r>
              <a:rPr lang="en-US" altLang="ko-KR" sz="1200" dirty="0">
                <a:solidFill>
                  <a:schemeClr val="tx1">
                    <a:lumMod val="95000"/>
                    <a:lumOff val="5000"/>
                  </a:schemeClr>
                </a:solidFill>
                <a:latin typeface="Poppins Light"/>
                <a:cs typeface="Poppins Light"/>
              </a:rPr>
              <a:t>＇</a:t>
            </a:r>
            <a:r>
              <a:rPr lang="ko-KR" altLang="en-US" sz="1200" dirty="0">
                <a:solidFill>
                  <a:schemeClr val="tx1">
                    <a:lumMod val="95000"/>
                    <a:lumOff val="5000"/>
                  </a:schemeClr>
                </a:solidFill>
                <a:latin typeface="Poppins Light"/>
                <a:cs typeface="Poppins Light"/>
              </a:rPr>
              <a:t>과 </a:t>
            </a:r>
            <a:r>
              <a:rPr lang="en-US" altLang="ko-KR" sz="1200" dirty="0">
                <a:solidFill>
                  <a:schemeClr val="tx1">
                    <a:lumMod val="95000"/>
                    <a:lumOff val="5000"/>
                  </a:schemeClr>
                </a:solidFill>
                <a:latin typeface="Poppins Light"/>
                <a:cs typeface="Poppins Light"/>
              </a:rPr>
              <a:t>‘</a:t>
            </a:r>
            <a:r>
              <a:rPr lang="ko-KR" altLang="en-US" sz="1200" dirty="0">
                <a:solidFill>
                  <a:schemeClr val="tx1">
                    <a:lumMod val="95000"/>
                    <a:lumOff val="5000"/>
                  </a:schemeClr>
                </a:solidFill>
                <a:latin typeface="Poppins Light"/>
                <a:cs typeface="Poppins Light"/>
              </a:rPr>
              <a:t>여성안심지킴이집</a:t>
            </a:r>
            <a:r>
              <a:rPr lang="en-US" altLang="ko-KR" sz="1200" dirty="0">
                <a:solidFill>
                  <a:schemeClr val="tx1">
                    <a:lumMod val="95000"/>
                    <a:lumOff val="5000"/>
                  </a:schemeClr>
                </a:solidFill>
                <a:latin typeface="Poppins Light"/>
                <a:cs typeface="Poppins Light"/>
              </a:rPr>
              <a:t>’ </a:t>
            </a:r>
            <a:r>
              <a:rPr lang="ko-KR" altLang="en-US" sz="1200" dirty="0">
                <a:solidFill>
                  <a:schemeClr val="tx1">
                    <a:lumMod val="95000"/>
                    <a:lumOff val="5000"/>
                  </a:schemeClr>
                </a:solidFill>
                <a:latin typeface="Poppins Light"/>
                <a:cs typeface="Poppins Light"/>
              </a:rPr>
              <a:t>을 운영 하면서</a:t>
            </a:r>
            <a:r>
              <a:rPr lang="en-US" altLang="ko-KR" sz="1200" dirty="0">
                <a:solidFill>
                  <a:schemeClr val="tx1">
                    <a:lumMod val="95000"/>
                    <a:lumOff val="5000"/>
                  </a:schemeClr>
                </a:solidFill>
                <a:latin typeface="Poppins Light"/>
                <a:cs typeface="Poppins Light"/>
              </a:rPr>
              <a:t> </a:t>
            </a:r>
            <a:r>
              <a:rPr lang="ko-KR" altLang="en-US" sz="1200" dirty="0">
                <a:solidFill>
                  <a:schemeClr val="tx1">
                    <a:lumMod val="95000"/>
                    <a:lumOff val="5000"/>
                  </a:schemeClr>
                </a:solidFill>
                <a:latin typeface="Poppins Light"/>
                <a:cs typeface="Poppins Light"/>
              </a:rPr>
              <a:t>서울의 안전에 큰 힘이 되고 있습니다</a:t>
            </a:r>
            <a:r>
              <a:rPr lang="en-US" altLang="ko-KR" sz="1200" dirty="0">
                <a:solidFill>
                  <a:schemeClr val="tx1">
                    <a:lumMod val="95000"/>
                    <a:lumOff val="5000"/>
                  </a:schemeClr>
                </a:solidFill>
                <a:latin typeface="Poppins Light"/>
                <a:cs typeface="Poppins Light"/>
              </a:rPr>
              <a:t>.</a:t>
            </a:r>
          </a:p>
        </p:txBody>
      </p:sp>
      <p:sp>
        <p:nvSpPr>
          <p:cNvPr id="28" name="TextBox 27"/>
          <p:cNvSpPr txBox="1"/>
          <p:nvPr/>
        </p:nvSpPr>
        <p:spPr>
          <a:xfrm>
            <a:off x="7237164" y="3426767"/>
            <a:ext cx="3387466" cy="461665"/>
          </a:xfrm>
          <a:prstGeom prst="rect">
            <a:avLst/>
          </a:prstGeom>
          <a:noFill/>
        </p:spPr>
        <p:txBody>
          <a:bodyPr wrap="none">
            <a:spAutoFit/>
          </a:bodyPr>
          <a:lstStyle/>
          <a:p>
            <a:pPr lvl="0">
              <a:defRPr/>
            </a:pPr>
            <a:r>
              <a:rPr lang="ko-KR" altLang="en-US" sz="2400" b="1" dirty="0">
                <a:solidFill>
                  <a:srgbClr val="5A6E8C"/>
                </a:solidFill>
                <a:latin typeface="Pretendard ExtraBold"/>
                <a:ea typeface="Pretendard ExtraBold"/>
                <a:cs typeface="Pretendard ExtraBold"/>
              </a:rPr>
              <a:t>편의점 지킴이 집 확대 사업</a:t>
            </a:r>
            <a:endParaRPr lang="en-US" sz="2400" b="1" dirty="0">
              <a:solidFill>
                <a:srgbClr val="5A6E8C"/>
              </a:solidFill>
              <a:latin typeface="Pretendard ExtraBold"/>
              <a:ea typeface="Pretendard ExtraBold"/>
              <a:cs typeface="Pretendard ExtraBold"/>
            </a:endParaRPr>
          </a:p>
        </p:txBody>
      </p:sp>
      <p:pic>
        <p:nvPicPr>
          <p:cNvPr id="18" name="그림 개체 틀 1"/>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502897" y="577485"/>
            <a:ext cx="3595206" cy="4266311"/>
          </a:xfrm>
          <a:custGeom>
            <a:avLst/>
            <a:gdLst>
              <a:gd name="connsiteX0" fmla="*/ 0 w 5448825"/>
              <a:gd name="connsiteY0" fmla="*/ 0 h 6858000"/>
              <a:gd name="connsiteX1" fmla="*/ 5448825 w 5448825"/>
              <a:gd name="connsiteY1" fmla="*/ 0 h 6858000"/>
              <a:gd name="connsiteX2" fmla="*/ 5448825 w 5448825"/>
              <a:gd name="connsiteY2" fmla="*/ 6858000 h 6858000"/>
              <a:gd name="connsiteX3" fmla="*/ 0 w 54488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8825" h="6858000">
                <a:moveTo>
                  <a:pt x="0" y="0"/>
                </a:moveTo>
                <a:lnTo>
                  <a:pt x="5448825" y="0"/>
                </a:lnTo>
                <a:lnTo>
                  <a:pt x="5448825" y="6858000"/>
                </a:lnTo>
                <a:lnTo>
                  <a:pt x="0" y="6858000"/>
                </a:lnTo>
                <a:close/>
              </a:path>
            </a:pathLst>
          </a:custGeom>
        </p:spPr>
      </p:pic>
      <p:pic>
        <p:nvPicPr>
          <p:cNvPr id="2" name="그림 개체 틀 1"/>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a:fillRect/>
          </a:stretch>
        </p:blipFill>
        <p:spPr>
          <a:xfrm>
            <a:off x="1829678" y="2019688"/>
            <a:ext cx="3595206" cy="4524998"/>
          </a:xfrm>
        </p:spPr>
      </p:pic>
      <p:sp>
        <p:nvSpPr>
          <p:cNvPr id="59"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0"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1"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62"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20"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03</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p:cNvSpPr txBox="1"/>
          <p:nvPr/>
        </p:nvSpPr>
        <p:spPr>
          <a:xfrm>
            <a:off x="550863" y="874530"/>
            <a:ext cx="11090274" cy="744428"/>
          </a:xfrm>
          <a:prstGeom prst="rect">
            <a:avLst/>
          </a:prstGeom>
        </p:spPr>
        <p:txBody>
          <a:bodyPr vert="horz" lIns="0" tIns="0" rIns="0" bIns="0" anchor="t">
            <a:normAutofit/>
          </a:bodyPr>
          <a:lstStyle>
            <a:lvl1pPr algn="l" defTabSz="914400" rtl="0" eaLnBrk="1" latinLnBrk="0" hangingPunct="1">
              <a:lnSpc>
                <a:spcPct val="90000"/>
              </a:lnSpc>
              <a:spcBef>
                <a:spcPct val="0"/>
              </a:spcBef>
              <a:buNone/>
              <a:defRPr lang="en-US" sz="3200" b="1" kern="1200" spc="300" dirty="0">
                <a:solidFill>
                  <a:schemeClr val="tx1">
                    <a:lumMod val="75000"/>
                    <a:lumOff val="25000"/>
                  </a:schemeClr>
                </a:solidFill>
                <a:latin typeface="Segoe UI"/>
                <a:ea typeface="+mj-ea"/>
                <a:cs typeface="Segoe UI"/>
              </a:defRPr>
            </a:lvl1pPr>
          </a:lstStyle>
          <a:p>
            <a:pPr algn="ctr">
              <a:defRPr/>
            </a:pPr>
            <a:r>
              <a:rPr lang="en-US" altLang="ko-KR" spc="0" dirty="0">
                <a:solidFill>
                  <a:srgbClr val="D43D39"/>
                </a:solidFill>
                <a:latin typeface="+mn-ea"/>
                <a:ea typeface="+mn-ea"/>
              </a:rPr>
              <a:t>- </a:t>
            </a:r>
            <a:r>
              <a:rPr lang="ko-KR" altLang="en-US" spc="0" dirty="0">
                <a:solidFill>
                  <a:srgbClr val="D43D39"/>
                </a:solidFill>
                <a:latin typeface="+mn-ea"/>
                <a:ea typeface="+mn-ea"/>
              </a:rPr>
              <a:t>안전지수</a:t>
            </a:r>
            <a:r>
              <a:rPr lang="ko-KR" altLang="en-US" spc="0" dirty="0">
                <a:solidFill>
                  <a:schemeClr val="accent1"/>
                </a:solidFill>
                <a:latin typeface="+mn-ea"/>
                <a:ea typeface="+mn-ea"/>
              </a:rPr>
              <a:t>반영</a:t>
            </a:r>
            <a:r>
              <a:rPr lang="en-ID" spc="0" dirty="0">
                <a:solidFill>
                  <a:schemeClr val="accent5"/>
                </a:solidFill>
                <a:latin typeface="+mn-ea"/>
                <a:ea typeface="+mn-ea"/>
              </a:rPr>
              <a:t> </a:t>
            </a:r>
            <a:endParaRPr lang="ko-KR" altLang="en-US" spc="0" dirty="0">
              <a:solidFill>
                <a:schemeClr val="tx1"/>
              </a:solidFill>
              <a:latin typeface="+mn-ea"/>
              <a:ea typeface="+mn-ea"/>
            </a:endParaRPr>
          </a:p>
        </p:txBody>
      </p:sp>
      <p:sp>
        <p:nvSpPr>
          <p:cNvPr id="99" name="Freeform: Shape 98"/>
          <p:cNvSpPr/>
          <p:nvPr/>
        </p:nvSpPr>
        <p:spPr>
          <a:xfrm>
            <a:off x="758695" y="3823422"/>
            <a:ext cx="2974972" cy="1046473"/>
          </a:xfrm>
          <a:custGeom>
            <a:avLst/>
            <a:gdLst>
              <a:gd name="connsiteX0" fmla="*/ 0 w 2974972"/>
              <a:gd name="connsiteY0" fmla="*/ 0 h 1046473"/>
              <a:gd name="connsiteX1" fmla="*/ 2566546 w 2974972"/>
              <a:gd name="connsiteY1" fmla="*/ 0 h 1046473"/>
              <a:gd name="connsiteX2" fmla="*/ 2566546 w 2974972"/>
              <a:gd name="connsiteY2" fmla="*/ 114810 h 1046473"/>
              <a:gd name="connsiteX3" fmla="*/ 2974972 w 2974972"/>
              <a:gd name="connsiteY3" fmla="*/ 523236 h 1046473"/>
              <a:gd name="connsiteX4" fmla="*/ 2566546 w 2974972"/>
              <a:gd name="connsiteY4" fmla="*/ 931662 h 1046473"/>
              <a:gd name="connsiteX5" fmla="*/ 2566546 w 2974972"/>
              <a:gd name="connsiteY5" fmla="*/ 1046473 h 1046473"/>
              <a:gd name="connsiteX6" fmla="*/ 0 w 2974972"/>
              <a:gd name="connsiteY6" fmla="*/ 1046473 h 1046473"/>
              <a:gd name="connsiteX7" fmla="*/ 0 w 2974972"/>
              <a:gd name="connsiteY7" fmla="*/ 931662 h 1046473"/>
              <a:gd name="connsiteX8" fmla="*/ 408426 w 2974972"/>
              <a:gd name="connsiteY8" fmla="*/ 523236 h 1046473"/>
              <a:gd name="connsiteX9" fmla="*/ 0 w 2974972"/>
              <a:gd name="connsiteY9" fmla="*/ 114810 h 104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4972" h="1046473">
                <a:moveTo>
                  <a:pt x="0" y="0"/>
                </a:moveTo>
                <a:lnTo>
                  <a:pt x="2566546" y="0"/>
                </a:lnTo>
                <a:lnTo>
                  <a:pt x="2566546" y="114810"/>
                </a:lnTo>
                <a:cubicBezTo>
                  <a:pt x="2792113" y="114810"/>
                  <a:pt x="2974972" y="297669"/>
                  <a:pt x="2974972" y="523236"/>
                </a:cubicBezTo>
                <a:cubicBezTo>
                  <a:pt x="2974972" y="748803"/>
                  <a:pt x="2792113" y="931662"/>
                  <a:pt x="2566546" y="931662"/>
                </a:cubicBezTo>
                <a:lnTo>
                  <a:pt x="2566546" y="1046473"/>
                </a:lnTo>
                <a:lnTo>
                  <a:pt x="0" y="1046473"/>
                </a:lnTo>
                <a:lnTo>
                  <a:pt x="0" y="931662"/>
                </a:lnTo>
                <a:cubicBezTo>
                  <a:pt x="225567" y="931662"/>
                  <a:pt x="408426" y="748803"/>
                  <a:pt x="408426" y="523236"/>
                </a:cubicBezTo>
                <a:cubicBezTo>
                  <a:pt x="408426" y="297669"/>
                  <a:pt x="225567" y="114810"/>
                  <a:pt x="0" y="114810"/>
                </a:cubicBezTo>
                <a:close/>
              </a:path>
            </a:pathLst>
          </a:custGeom>
          <a:solidFill>
            <a:srgbClr val="44546A"/>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lvl="0">
              <a:defRPr/>
            </a:pPr>
            <a:endParaRPr lang="en-US">
              <a:latin typeface="+mj-ea"/>
              <a:ea typeface="+mj-ea"/>
            </a:endParaRPr>
          </a:p>
        </p:txBody>
      </p:sp>
      <p:sp>
        <p:nvSpPr>
          <p:cNvPr id="100" name="Freeform: Shape 99"/>
          <p:cNvSpPr/>
          <p:nvPr/>
        </p:nvSpPr>
        <p:spPr>
          <a:xfrm>
            <a:off x="3325241" y="3823422"/>
            <a:ext cx="2974972" cy="1046473"/>
          </a:xfrm>
          <a:custGeom>
            <a:avLst/>
            <a:gdLst>
              <a:gd name="connsiteX0" fmla="*/ 0 w 2974972"/>
              <a:gd name="connsiteY0" fmla="*/ 0 h 1046473"/>
              <a:gd name="connsiteX1" fmla="*/ 2566546 w 2974972"/>
              <a:gd name="connsiteY1" fmla="*/ 0 h 1046473"/>
              <a:gd name="connsiteX2" fmla="*/ 2566546 w 2974972"/>
              <a:gd name="connsiteY2" fmla="*/ 114810 h 1046473"/>
              <a:gd name="connsiteX3" fmla="*/ 2974972 w 2974972"/>
              <a:gd name="connsiteY3" fmla="*/ 523236 h 1046473"/>
              <a:gd name="connsiteX4" fmla="*/ 2566546 w 2974972"/>
              <a:gd name="connsiteY4" fmla="*/ 931662 h 1046473"/>
              <a:gd name="connsiteX5" fmla="*/ 2566546 w 2974972"/>
              <a:gd name="connsiteY5" fmla="*/ 1046473 h 1046473"/>
              <a:gd name="connsiteX6" fmla="*/ 0 w 2974972"/>
              <a:gd name="connsiteY6" fmla="*/ 1046473 h 1046473"/>
              <a:gd name="connsiteX7" fmla="*/ 0 w 2974972"/>
              <a:gd name="connsiteY7" fmla="*/ 931662 h 1046473"/>
              <a:gd name="connsiteX8" fmla="*/ 408426 w 2974972"/>
              <a:gd name="connsiteY8" fmla="*/ 523236 h 1046473"/>
              <a:gd name="connsiteX9" fmla="*/ 0 w 2974972"/>
              <a:gd name="connsiteY9" fmla="*/ 114810 h 104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4972" h="1046473">
                <a:moveTo>
                  <a:pt x="0" y="0"/>
                </a:moveTo>
                <a:lnTo>
                  <a:pt x="2566546" y="0"/>
                </a:lnTo>
                <a:lnTo>
                  <a:pt x="2566546" y="114810"/>
                </a:lnTo>
                <a:cubicBezTo>
                  <a:pt x="2792113" y="114810"/>
                  <a:pt x="2974972" y="297669"/>
                  <a:pt x="2974972" y="523236"/>
                </a:cubicBezTo>
                <a:cubicBezTo>
                  <a:pt x="2974972" y="748803"/>
                  <a:pt x="2792113" y="931662"/>
                  <a:pt x="2566546" y="931662"/>
                </a:cubicBezTo>
                <a:lnTo>
                  <a:pt x="2566546" y="1046473"/>
                </a:lnTo>
                <a:lnTo>
                  <a:pt x="0" y="1046473"/>
                </a:lnTo>
                <a:lnTo>
                  <a:pt x="0" y="931662"/>
                </a:lnTo>
                <a:cubicBezTo>
                  <a:pt x="225567" y="931662"/>
                  <a:pt x="408426" y="748803"/>
                  <a:pt x="408426" y="523236"/>
                </a:cubicBezTo>
                <a:cubicBezTo>
                  <a:pt x="408426" y="297669"/>
                  <a:pt x="225567" y="114810"/>
                  <a:pt x="0" y="114810"/>
                </a:cubicBezTo>
                <a:close/>
              </a:path>
            </a:pathLst>
          </a:custGeom>
          <a:solidFill>
            <a:srgbClr val="7F7F7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en-US">
              <a:latin typeface="+mj-ea"/>
              <a:ea typeface="+mj-ea"/>
            </a:endParaRPr>
          </a:p>
        </p:txBody>
      </p:sp>
      <p:sp>
        <p:nvSpPr>
          <p:cNvPr id="101" name="Freeform: Shape 100"/>
          <p:cNvSpPr/>
          <p:nvPr/>
        </p:nvSpPr>
        <p:spPr>
          <a:xfrm>
            <a:off x="5891787" y="3823422"/>
            <a:ext cx="2974972" cy="1046473"/>
          </a:xfrm>
          <a:custGeom>
            <a:avLst/>
            <a:gdLst>
              <a:gd name="connsiteX0" fmla="*/ 0 w 2974972"/>
              <a:gd name="connsiteY0" fmla="*/ 0 h 1046473"/>
              <a:gd name="connsiteX1" fmla="*/ 2566546 w 2974972"/>
              <a:gd name="connsiteY1" fmla="*/ 0 h 1046473"/>
              <a:gd name="connsiteX2" fmla="*/ 2566546 w 2974972"/>
              <a:gd name="connsiteY2" fmla="*/ 114810 h 1046473"/>
              <a:gd name="connsiteX3" fmla="*/ 2974972 w 2974972"/>
              <a:gd name="connsiteY3" fmla="*/ 523236 h 1046473"/>
              <a:gd name="connsiteX4" fmla="*/ 2566546 w 2974972"/>
              <a:gd name="connsiteY4" fmla="*/ 931662 h 1046473"/>
              <a:gd name="connsiteX5" fmla="*/ 2566546 w 2974972"/>
              <a:gd name="connsiteY5" fmla="*/ 1046473 h 1046473"/>
              <a:gd name="connsiteX6" fmla="*/ 0 w 2974972"/>
              <a:gd name="connsiteY6" fmla="*/ 1046473 h 1046473"/>
              <a:gd name="connsiteX7" fmla="*/ 0 w 2974972"/>
              <a:gd name="connsiteY7" fmla="*/ 931662 h 1046473"/>
              <a:gd name="connsiteX8" fmla="*/ 408426 w 2974972"/>
              <a:gd name="connsiteY8" fmla="*/ 523236 h 1046473"/>
              <a:gd name="connsiteX9" fmla="*/ 0 w 2974972"/>
              <a:gd name="connsiteY9" fmla="*/ 114810 h 104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4972" h="1046473">
                <a:moveTo>
                  <a:pt x="0" y="0"/>
                </a:moveTo>
                <a:lnTo>
                  <a:pt x="2566546" y="0"/>
                </a:lnTo>
                <a:lnTo>
                  <a:pt x="2566546" y="114810"/>
                </a:lnTo>
                <a:cubicBezTo>
                  <a:pt x="2792113" y="114810"/>
                  <a:pt x="2974972" y="297669"/>
                  <a:pt x="2974972" y="523236"/>
                </a:cubicBezTo>
                <a:cubicBezTo>
                  <a:pt x="2974972" y="748803"/>
                  <a:pt x="2792113" y="931662"/>
                  <a:pt x="2566546" y="931662"/>
                </a:cubicBezTo>
                <a:lnTo>
                  <a:pt x="2566546" y="1046473"/>
                </a:lnTo>
                <a:lnTo>
                  <a:pt x="0" y="1046473"/>
                </a:lnTo>
                <a:lnTo>
                  <a:pt x="0" y="931662"/>
                </a:lnTo>
                <a:cubicBezTo>
                  <a:pt x="225567" y="931662"/>
                  <a:pt x="408426" y="748803"/>
                  <a:pt x="408426" y="523236"/>
                </a:cubicBezTo>
                <a:cubicBezTo>
                  <a:pt x="408426" y="297669"/>
                  <a:pt x="225567" y="114810"/>
                  <a:pt x="0" y="114810"/>
                </a:cubicBezTo>
                <a:close/>
              </a:path>
            </a:pathLst>
          </a:custGeom>
          <a:solidFill>
            <a:srgbClr val="647C9C"/>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en-US">
              <a:latin typeface="+mj-ea"/>
              <a:ea typeface="+mj-ea"/>
            </a:endParaRPr>
          </a:p>
        </p:txBody>
      </p:sp>
      <p:sp>
        <p:nvSpPr>
          <p:cNvPr id="102" name="Freeform: Shape 101"/>
          <p:cNvSpPr/>
          <p:nvPr/>
        </p:nvSpPr>
        <p:spPr>
          <a:xfrm>
            <a:off x="8458333" y="3823422"/>
            <a:ext cx="2974972" cy="1046473"/>
          </a:xfrm>
          <a:custGeom>
            <a:avLst/>
            <a:gdLst>
              <a:gd name="connsiteX0" fmla="*/ 0 w 2974972"/>
              <a:gd name="connsiteY0" fmla="*/ 0 h 1046473"/>
              <a:gd name="connsiteX1" fmla="*/ 2566546 w 2974972"/>
              <a:gd name="connsiteY1" fmla="*/ 0 h 1046473"/>
              <a:gd name="connsiteX2" fmla="*/ 2566546 w 2974972"/>
              <a:gd name="connsiteY2" fmla="*/ 114810 h 1046473"/>
              <a:gd name="connsiteX3" fmla="*/ 2974972 w 2974972"/>
              <a:gd name="connsiteY3" fmla="*/ 523236 h 1046473"/>
              <a:gd name="connsiteX4" fmla="*/ 2566546 w 2974972"/>
              <a:gd name="connsiteY4" fmla="*/ 931662 h 1046473"/>
              <a:gd name="connsiteX5" fmla="*/ 2566546 w 2974972"/>
              <a:gd name="connsiteY5" fmla="*/ 1046473 h 1046473"/>
              <a:gd name="connsiteX6" fmla="*/ 0 w 2974972"/>
              <a:gd name="connsiteY6" fmla="*/ 1046473 h 1046473"/>
              <a:gd name="connsiteX7" fmla="*/ 0 w 2974972"/>
              <a:gd name="connsiteY7" fmla="*/ 931662 h 1046473"/>
              <a:gd name="connsiteX8" fmla="*/ 408426 w 2974972"/>
              <a:gd name="connsiteY8" fmla="*/ 523236 h 1046473"/>
              <a:gd name="connsiteX9" fmla="*/ 0 w 2974972"/>
              <a:gd name="connsiteY9" fmla="*/ 114810 h 104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4972" h="1046473">
                <a:moveTo>
                  <a:pt x="0" y="0"/>
                </a:moveTo>
                <a:lnTo>
                  <a:pt x="2566546" y="0"/>
                </a:lnTo>
                <a:lnTo>
                  <a:pt x="2566546" y="114810"/>
                </a:lnTo>
                <a:cubicBezTo>
                  <a:pt x="2792113" y="114810"/>
                  <a:pt x="2974972" y="297669"/>
                  <a:pt x="2974972" y="523236"/>
                </a:cubicBezTo>
                <a:cubicBezTo>
                  <a:pt x="2974972" y="748803"/>
                  <a:pt x="2792113" y="931662"/>
                  <a:pt x="2566546" y="931662"/>
                </a:cubicBezTo>
                <a:lnTo>
                  <a:pt x="2566546" y="1046473"/>
                </a:lnTo>
                <a:lnTo>
                  <a:pt x="0" y="1046473"/>
                </a:lnTo>
                <a:lnTo>
                  <a:pt x="0" y="931662"/>
                </a:lnTo>
                <a:cubicBezTo>
                  <a:pt x="225567" y="931662"/>
                  <a:pt x="408426" y="748803"/>
                  <a:pt x="408426" y="523236"/>
                </a:cubicBezTo>
                <a:cubicBezTo>
                  <a:pt x="408426" y="297669"/>
                  <a:pt x="225567" y="114810"/>
                  <a:pt x="0" y="114810"/>
                </a:cubicBezTo>
                <a:close/>
              </a:path>
            </a:pathLst>
          </a:custGeom>
          <a:solidFill>
            <a:schemeClr val="tx2">
              <a:lumMod val="40000"/>
              <a:lumOff val="60000"/>
            </a:schemeClr>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en-US">
              <a:latin typeface="+mj-ea"/>
              <a:ea typeface="+mj-ea"/>
            </a:endParaRPr>
          </a:p>
        </p:txBody>
      </p:sp>
      <p:sp>
        <p:nvSpPr>
          <p:cNvPr id="117" name="TextBox 116"/>
          <p:cNvSpPr txBox="1"/>
          <p:nvPr/>
        </p:nvSpPr>
        <p:spPr>
          <a:xfrm>
            <a:off x="1934214" y="5040519"/>
            <a:ext cx="606555" cy="27433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lvl="0">
              <a:defRPr/>
            </a:pPr>
            <a:r>
              <a:rPr lang="ko-KR" altLang="en-US" b="1">
                <a:solidFill>
                  <a:schemeClr val="accent1"/>
                </a:solidFill>
                <a:latin typeface="+mj-ea"/>
                <a:ea typeface="+mj-ea"/>
                <a:cs typeface="Open Sans"/>
              </a:rPr>
              <a:t>범죄율</a:t>
            </a:r>
          </a:p>
        </p:txBody>
      </p:sp>
      <p:sp>
        <p:nvSpPr>
          <p:cNvPr id="118" name="TextBox 117"/>
          <p:cNvSpPr txBox="1"/>
          <p:nvPr/>
        </p:nvSpPr>
        <p:spPr>
          <a:xfrm>
            <a:off x="4366641" y="5015082"/>
            <a:ext cx="2437922" cy="276999"/>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lvl="0">
              <a:defRPr/>
            </a:pPr>
            <a:r>
              <a:rPr lang="ko-KR" altLang="en-US" b="1">
                <a:solidFill>
                  <a:schemeClr val="accent2"/>
                </a:solidFill>
                <a:latin typeface="+mj-ea"/>
                <a:ea typeface="+mj-ea"/>
                <a:cs typeface="Open Sans"/>
              </a:rPr>
              <a:t>생활인구</a:t>
            </a:r>
          </a:p>
        </p:txBody>
      </p:sp>
      <p:sp>
        <p:nvSpPr>
          <p:cNvPr id="119" name="TextBox 118"/>
          <p:cNvSpPr txBox="1"/>
          <p:nvPr/>
        </p:nvSpPr>
        <p:spPr>
          <a:xfrm>
            <a:off x="7022087" y="5015082"/>
            <a:ext cx="2437922" cy="276999"/>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lvl="0">
              <a:defRPr/>
            </a:pPr>
            <a:r>
              <a:rPr lang="ko-KR" altLang="en-US" b="1">
                <a:solidFill>
                  <a:schemeClr val="accent1"/>
                </a:solidFill>
                <a:latin typeface="+mj-ea"/>
                <a:ea typeface="+mj-ea"/>
                <a:cs typeface="Open Sans"/>
              </a:rPr>
              <a:t>유흥업소</a:t>
            </a:r>
          </a:p>
        </p:txBody>
      </p:sp>
      <p:sp>
        <p:nvSpPr>
          <p:cNvPr id="120" name="TextBox 119"/>
          <p:cNvSpPr txBox="1"/>
          <p:nvPr/>
        </p:nvSpPr>
        <p:spPr>
          <a:xfrm>
            <a:off x="9038825" y="5015082"/>
            <a:ext cx="2437922" cy="27433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marL="0" lvl="0" indent="0" algn="l" defTabSz="914400" rtl="0" eaLnBrk="1" latinLnBrk="0" hangingPunct="1">
              <a:lnSpc>
                <a:spcPct val="100000"/>
              </a:lnSpc>
              <a:spcBef>
                <a:spcPct val="0"/>
              </a:spcBef>
              <a:spcAft>
                <a:spcPts val="0"/>
              </a:spcAft>
              <a:buNone/>
              <a:defRPr/>
            </a:pPr>
            <a:r>
              <a:rPr lang="ko-KR" altLang="en-US" b="1">
                <a:solidFill>
                  <a:schemeClr val="accent2"/>
                </a:solidFill>
                <a:latin typeface="+mj-ea"/>
                <a:ea typeface="+mj-ea"/>
                <a:cs typeface="Open Sans"/>
              </a:rPr>
              <a:t>음주운전 다발구역</a:t>
            </a:r>
          </a:p>
        </p:txBody>
      </p:sp>
      <p:sp>
        <p:nvSpPr>
          <p:cNvPr id="130" name="TextBox 129"/>
          <p:cNvSpPr txBox="1"/>
          <p:nvPr/>
        </p:nvSpPr>
        <p:spPr>
          <a:xfrm>
            <a:off x="1542292" y="4131215"/>
            <a:ext cx="1407778" cy="43088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algn="ctr">
              <a:defRPr/>
            </a:pPr>
            <a:r>
              <a:rPr lang="en-US" sz="2800" b="1">
                <a:solidFill>
                  <a:schemeClr val="bg1"/>
                </a:solidFill>
                <a:latin typeface="+mj-ea"/>
                <a:ea typeface="+mj-ea"/>
                <a:cs typeface="Open Sans"/>
              </a:rPr>
              <a:t>01</a:t>
            </a:r>
          </a:p>
        </p:txBody>
      </p:sp>
      <p:sp>
        <p:nvSpPr>
          <p:cNvPr id="131" name="TextBox 130"/>
          <p:cNvSpPr txBox="1"/>
          <p:nvPr/>
        </p:nvSpPr>
        <p:spPr>
          <a:xfrm>
            <a:off x="4040050" y="4131215"/>
            <a:ext cx="1407778" cy="43088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algn="ctr">
              <a:defRPr/>
            </a:pPr>
            <a:r>
              <a:rPr lang="en-US" sz="2800" b="1">
                <a:solidFill>
                  <a:schemeClr val="bg1"/>
                </a:solidFill>
                <a:latin typeface="+mj-ea"/>
                <a:ea typeface="+mj-ea"/>
                <a:cs typeface="Open Sans"/>
              </a:rPr>
              <a:t>02</a:t>
            </a:r>
          </a:p>
        </p:txBody>
      </p:sp>
      <p:sp>
        <p:nvSpPr>
          <p:cNvPr id="132" name="TextBox 131"/>
          <p:cNvSpPr txBox="1"/>
          <p:nvPr/>
        </p:nvSpPr>
        <p:spPr>
          <a:xfrm>
            <a:off x="6675384" y="4131215"/>
            <a:ext cx="1407778" cy="43088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algn="ctr">
              <a:defRPr/>
            </a:pPr>
            <a:r>
              <a:rPr lang="en-US" sz="2800" b="1">
                <a:solidFill>
                  <a:schemeClr val="bg1"/>
                </a:solidFill>
                <a:latin typeface="+mj-ea"/>
                <a:ea typeface="+mj-ea"/>
                <a:cs typeface="Open Sans"/>
              </a:rPr>
              <a:t>03</a:t>
            </a:r>
          </a:p>
        </p:txBody>
      </p:sp>
      <p:sp>
        <p:nvSpPr>
          <p:cNvPr id="135" name="TextBox 134"/>
          <p:cNvSpPr txBox="1"/>
          <p:nvPr/>
        </p:nvSpPr>
        <p:spPr>
          <a:xfrm>
            <a:off x="9241930" y="4131215"/>
            <a:ext cx="1407778" cy="43088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algn="ctr">
              <a:defRPr/>
            </a:pPr>
            <a:r>
              <a:rPr lang="en-US" sz="2800" b="1">
                <a:solidFill>
                  <a:schemeClr val="bg1"/>
                </a:solidFill>
                <a:latin typeface="+mj-ea"/>
                <a:ea typeface="+mj-ea"/>
                <a:cs typeface="Open Sans"/>
              </a:rPr>
              <a:t>04</a:t>
            </a:r>
          </a:p>
        </p:txBody>
      </p:sp>
      <p:cxnSp>
        <p:nvCxnSpPr>
          <p:cNvPr id="136" name="Straight Connector 135"/>
          <p:cNvCxnSpPr/>
          <p:nvPr/>
        </p:nvCxnSpPr>
        <p:spPr>
          <a:xfrm>
            <a:off x="2246181" y="2987040"/>
            <a:ext cx="0" cy="836382"/>
          </a:xfrm>
          <a:prstGeom prst="line">
            <a:avLst/>
          </a:prstGeom>
          <a:ln w="22225">
            <a:prstDash val="dash"/>
            <a:headEnd type="oval" w="lg" len="lg"/>
            <a:tailEnd w="lg" len="lg"/>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4812727" y="2987040"/>
            <a:ext cx="0" cy="836382"/>
          </a:xfrm>
          <a:prstGeom prst="line">
            <a:avLst/>
          </a:prstGeom>
          <a:ln w="22225">
            <a:solidFill>
              <a:schemeClr val="accent2"/>
            </a:solidFill>
            <a:prstDash val="dash"/>
            <a:headEnd type="oval" w="lg" len="lg"/>
            <a:tailEnd w="lg" len="lg"/>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7379273" y="2987040"/>
            <a:ext cx="0" cy="836382"/>
          </a:xfrm>
          <a:prstGeom prst="line">
            <a:avLst/>
          </a:prstGeom>
          <a:ln w="22225">
            <a:prstDash val="dash"/>
            <a:headEnd type="oval" w="lg" len="lg"/>
            <a:tailEnd w="lg" len="lg"/>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9945819" y="2987040"/>
            <a:ext cx="0" cy="836382"/>
          </a:xfrm>
          <a:prstGeom prst="line">
            <a:avLst/>
          </a:prstGeom>
          <a:ln w="22225">
            <a:solidFill>
              <a:schemeClr val="accent2"/>
            </a:solidFill>
            <a:prstDash val="dash"/>
            <a:headEnd type="oval" w="lg" len="lg"/>
            <a:tailEnd w="lg" len="lg"/>
          </a:ln>
        </p:spPr>
        <p:style>
          <a:lnRef idx="1">
            <a:schemeClr val="accent1"/>
          </a:lnRef>
          <a:fillRef idx="0">
            <a:schemeClr val="accent1"/>
          </a:fillRef>
          <a:effectRef idx="0">
            <a:schemeClr val="accent1"/>
          </a:effectRef>
          <a:fontRef idx="minor">
            <a:schemeClr val="tx1"/>
          </a:fontRef>
        </p:style>
      </p:cxnSp>
      <p:pic>
        <p:nvPicPr>
          <p:cNvPr id="209" name="그림 208"/>
          <p:cNvPicPr>
            <a:picLocks noGrp="1"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6723682" y="1635461"/>
            <a:ext cx="1260393" cy="1306705"/>
          </a:xfrm>
          <a:prstGeom prst="rect">
            <a:avLst/>
          </a:prstGeom>
        </p:spPr>
      </p:pic>
      <p:pic>
        <p:nvPicPr>
          <p:cNvPr id="210" name="그림 209"/>
          <p:cNvPicPr>
            <a:picLocks noGrp="1"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9281322" y="1614664"/>
            <a:ext cx="1292225" cy="1336322"/>
          </a:xfrm>
          <a:prstGeom prst="rect">
            <a:avLst/>
          </a:prstGeom>
        </p:spPr>
      </p:pic>
      <p:pic>
        <p:nvPicPr>
          <p:cNvPr id="211" name="그림 210"/>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1598480" y="1608359"/>
            <a:ext cx="1278024" cy="1322121"/>
          </a:xfrm>
          <a:prstGeom prst="rect">
            <a:avLst/>
          </a:prstGeom>
        </p:spPr>
      </p:pic>
      <p:pic>
        <p:nvPicPr>
          <p:cNvPr id="212" name="그림 211"/>
          <p:cNvPicPr>
            <a:picLocks noChangeAspect="1"/>
          </p:cNvPicPr>
          <p:nvPr/>
        </p:nvPicPr>
        <p:blipFill rotWithShape="1">
          <a:blip r:embed="rId5" cstate="email">
            <a:extLst>
              <a:ext uri="{28A0092B-C50C-407E-A947-70E740481C1C}">
                <a14:useLocalDpi xmlns:a14="http://schemas.microsoft.com/office/drawing/2010/main"/>
              </a:ext>
            </a:extLst>
          </a:blip>
          <a:stretch>
            <a:fillRect/>
          </a:stretch>
        </p:blipFill>
        <p:spPr>
          <a:xfrm>
            <a:off x="4156120" y="1661277"/>
            <a:ext cx="1278023" cy="1278023"/>
          </a:xfrm>
          <a:prstGeom prst="rect">
            <a:avLst/>
          </a:prstGeom>
        </p:spPr>
      </p:pic>
      <p:sp>
        <p:nvSpPr>
          <p:cNvPr id="213"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14"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15"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mn-ea"/>
                <a:cs typeface="Poppins Light"/>
              </a:rPr>
              <a:t>DROP THE BIT</a:t>
            </a:r>
            <a:endParaRPr kumimoji="0" lang="en-ID" sz="1050" b="0" i="0" u="none" strike="noStrike" kern="1200" cap="none" spc="0" normalizeH="0" baseline="0">
              <a:solidFill>
                <a:srgbClr val="A6A6A6"/>
              </a:solidFill>
              <a:latin typeface="+mn-ea"/>
              <a:cs typeface="Poppins Light"/>
            </a:endParaRPr>
          </a:p>
        </p:txBody>
      </p:sp>
      <p:sp>
        <p:nvSpPr>
          <p:cNvPr id="216"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36"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04</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699605" y="1196220"/>
            <a:ext cx="2658100" cy="646331"/>
          </a:xfrm>
          <a:prstGeom prst="rect">
            <a:avLst/>
          </a:prstGeom>
          <a:noFill/>
        </p:spPr>
        <p:txBody>
          <a:bodyPr wrap="none">
            <a:spAutoFit/>
          </a:bodyPr>
          <a:lstStyle/>
          <a:p>
            <a:pPr lvl="0">
              <a:defRPr/>
            </a:pPr>
            <a:r>
              <a:rPr lang="ko-KR" altLang="en-US" sz="3600" b="1" dirty="0">
                <a:latin typeface="Poppins Black"/>
                <a:cs typeface="Poppins Black"/>
              </a:rPr>
              <a:t>서비스</a:t>
            </a:r>
            <a:r>
              <a:rPr lang="en-US" sz="3600" b="1" dirty="0">
                <a:latin typeface="Poppins Black"/>
                <a:cs typeface="Poppins Black"/>
              </a:rPr>
              <a:t> </a:t>
            </a:r>
            <a:r>
              <a:rPr lang="ko-KR" altLang="en-US" sz="3600" b="1" dirty="0">
                <a:solidFill>
                  <a:schemeClr val="accent4"/>
                </a:solidFill>
                <a:latin typeface="Poppins Black"/>
                <a:cs typeface="Poppins Black"/>
              </a:rPr>
              <a:t>페이지</a:t>
            </a:r>
          </a:p>
        </p:txBody>
      </p:sp>
      <p:grpSp>
        <p:nvGrpSpPr>
          <p:cNvPr id="58" name="Group 57"/>
          <p:cNvGrpSpPr/>
          <p:nvPr/>
        </p:nvGrpSpPr>
        <p:grpSpPr>
          <a:xfrm>
            <a:off x="845915" y="909619"/>
            <a:ext cx="385024" cy="183323"/>
            <a:chOff x="1411986" y="714210"/>
            <a:chExt cx="649759" cy="309372"/>
          </a:xfrm>
          <a:solidFill>
            <a:schemeClr val="accent4"/>
          </a:solidFill>
        </p:grpSpPr>
        <p:sp>
          <p:nvSpPr>
            <p:cNvPr id="59" name="Isosceles Triangle 58"/>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0" name="Isosceles Triangle 59"/>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sp>
        <p:nvSpPr>
          <p:cNvPr id="23" name="Rectangle 22"/>
          <p:cNvSpPr/>
          <p:nvPr/>
        </p:nvSpPr>
        <p:spPr>
          <a:xfrm>
            <a:off x="1774488" y="2726582"/>
            <a:ext cx="3369904" cy="743537"/>
          </a:xfrm>
          <a:prstGeom prst="rect">
            <a:avLst/>
          </a:prstGeom>
          <a:effectLst/>
        </p:spPr>
        <p:txBody>
          <a:bodyPr wrap="square">
            <a:spAutoFit/>
          </a:bodyPr>
          <a:lstStyle/>
          <a:p>
            <a:pPr>
              <a:lnSpc>
                <a:spcPct val="120000"/>
              </a:lnSpc>
              <a:defRPr/>
            </a:pPr>
            <a:r>
              <a:rPr lang="ko-KR" sz="1200" dirty="0">
                <a:solidFill>
                  <a:schemeClr val="tx1">
                    <a:lumMod val="65000"/>
                    <a:lumOff val="35000"/>
                  </a:schemeClr>
                </a:solidFill>
                <a:latin typeface="Poppins Light"/>
                <a:cs typeface="Poppins Light"/>
              </a:rPr>
              <a:t>해당 도로명 주소의 지역구가 어디인지 표시해주고, 지역구에 </a:t>
            </a:r>
            <a:r>
              <a:rPr lang="ko-KR" sz="1200" dirty="0" err="1">
                <a:solidFill>
                  <a:schemeClr val="tx1">
                    <a:lumMod val="65000"/>
                    <a:lumOff val="35000"/>
                  </a:schemeClr>
                </a:solidFill>
                <a:latin typeface="Poppins Light"/>
                <a:cs typeface="Poppins Light"/>
              </a:rPr>
              <a:t>범죄율</a:t>
            </a:r>
            <a:r>
              <a:rPr lang="ko-KR" sz="1200" dirty="0">
                <a:solidFill>
                  <a:schemeClr val="tx1">
                    <a:lumMod val="65000"/>
                    <a:lumOff val="35000"/>
                  </a:schemeClr>
                </a:solidFill>
                <a:latin typeface="Poppins Light"/>
                <a:cs typeface="Poppins Light"/>
              </a:rPr>
              <a:t> 수치와 해당 시간대의 유동인구 수치를 반영해서 보여 줍니다.</a:t>
            </a:r>
          </a:p>
        </p:txBody>
      </p:sp>
      <p:sp>
        <p:nvSpPr>
          <p:cNvPr id="24" name="Rectangle 23"/>
          <p:cNvSpPr/>
          <p:nvPr/>
        </p:nvSpPr>
        <p:spPr>
          <a:xfrm>
            <a:off x="1774488" y="2414426"/>
            <a:ext cx="2336906" cy="338554"/>
          </a:xfrm>
          <a:prstGeom prst="rect">
            <a:avLst/>
          </a:prstGeom>
          <a:effectLst/>
        </p:spPr>
        <p:txBody>
          <a:bodyPr wrap="square">
            <a:spAutoFit/>
          </a:bodyPr>
          <a:lstStyle/>
          <a:p>
            <a:pPr lvl="0">
              <a:defRPr/>
            </a:pPr>
            <a:r>
              <a:rPr lang="ko-KR" altLang="en-US" sz="1600" b="1" dirty="0">
                <a:solidFill>
                  <a:schemeClr val="accent1"/>
                </a:solidFill>
                <a:latin typeface="+mj-ea"/>
                <a:ea typeface="+mj-ea"/>
                <a:cs typeface="Poppins Light"/>
              </a:rPr>
              <a:t>지역</a:t>
            </a:r>
          </a:p>
        </p:txBody>
      </p:sp>
      <p:sp>
        <p:nvSpPr>
          <p:cNvPr id="34" name="Rectangle 33"/>
          <p:cNvSpPr/>
          <p:nvPr/>
        </p:nvSpPr>
        <p:spPr>
          <a:xfrm>
            <a:off x="1774488" y="3959543"/>
            <a:ext cx="3369904" cy="521938"/>
          </a:xfrm>
          <a:prstGeom prst="rect">
            <a:avLst/>
          </a:prstGeom>
          <a:effectLst/>
        </p:spPr>
        <p:txBody>
          <a:bodyPr wrap="square">
            <a:spAutoFit/>
          </a:bodyPr>
          <a:lstStyle/>
          <a:p>
            <a:pPr>
              <a:lnSpc>
                <a:spcPct val="120000"/>
              </a:lnSpc>
              <a:defRPr/>
            </a:pPr>
            <a:r>
              <a:rPr lang="ko-KR" sz="1200" dirty="0" err="1">
                <a:solidFill>
                  <a:schemeClr val="tx1">
                    <a:lumMod val="65000"/>
                    <a:lumOff val="35000"/>
                  </a:schemeClr>
                </a:solidFill>
                <a:latin typeface="Poppins Light"/>
                <a:cs typeface="Poppins Light"/>
              </a:rPr>
              <a:t>반경값</a:t>
            </a:r>
            <a:r>
              <a:rPr lang="ko-KR" sz="1200" dirty="0">
                <a:solidFill>
                  <a:schemeClr val="tx1">
                    <a:lumMod val="65000"/>
                    <a:lumOff val="35000"/>
                  </a:schemeClr>
                </a:solidFill>
                <a:latin typeface="Poppins Light"/>
                <a:cs typeface="Poppins Light"/>
              </a:rPr>
              <a:t> 내에 존재하는 시설의 </a:t>
            </a:r>
            <a:r>
              <a:rPr lang="ko-KR" sz="1200" dirty="0" err="1">
                <a:solidFill>
                  <a:schemeClr val="tx1">
                    <a:lumMod val="65000"/>
                    <a:lumOff val="35000"/>
                  </a:schemeClr>
                </a:solidFill>
                <a:latin typeface="Poppins Light"/>
                <a:cs typeface="Poppins Light"/>
              </a:rPr>
              <a:t>갯수를</a:t>
            </a:r>
            <a:r>
              <a:rPr lang="ko-KR" sz="1200" dirty="0">
                <a:solidFill>
                  <a:schemeClr val="tx1">
                    <a:lumMod val="65000"/>
                    <a:lumOff val="35000"/>
                  </a:schemeClr>
                </a:solidFill>
                <a:latin typeface="Poppins Light"/>
                <a:cs typeface="Poppins Light"/>
              </a:rPr>
              <a:t> </a:t>
            </a:r>
            <a:r>
              <a:rPr lang="ko-KR" sz="1200" dirty="0" err="1">
                <a:solidFill>
                  <a:schemeClr val="tx1">
                    <a:lumMod val="65000"/>
                    <a:lumOff val="35000"/>
                  </a:schemeClr>
                </a:solidFill>
                <a:latin typeface="Poppins Light"/>
                <a:cs typeface="Poppins Light"/>
              </a:rPr>
              <a:t>카운팅하고</a:t>
            </a:r>
            <a:r>
              <a:rPr lang="ko-KR" sz="1200" dirty="0">
                <a:solidFill>
                  <a:schemeClr val="tx1">
                    <a:lumMod val="65000"/>
                    <a:lumOff val="35000"/>
                  </a:schemeClr>
                </a:solidFill>
                <a:latin typeface="Poppins Light"/>
                <a:cs typeface="Poppins Light"/>
              </a:rPr>
              <a:t> 좌표 데이터로 해당위치를 </a:t>
            </a:r>
            <a:r>
              <a:rPr lang="ko-KR" sz="1200" dirty="0" err="1">
                <a:solidFill>
                  <a:schemeClr val="tx1">
                    <a:lumMod val="65000"/>
                    <a:lumOff val="35000"/>
                  </a:schemeClr>
                </a:solidFill>
                <a:latin typeface="Poppins Light"/>
                <a:cs typeface="Poppins Light"/>
              </a:rPr>
              <a:t>마킹합니다</a:t>
            </a:r>
            <a:r>
              <a:rPr lang="ko-KR" sz="1200" dirty="0">
                <a:solidFill>
                  <a:schemeClr val="tx1">
                    <a:lumMod val="65000"/>
                    <a:lumOff val="35000"/>
                  </a:schemeClr>
                </a:solidFill>
                <a:latin typeface="Poppins Light"/>
                <a:cs typeface="Poppins Light"/>
              </a:rPr>
              <a:t>.</a:t>
            </a:r>
          </a:p>
        </p:txBody>
      </p:sp>
      <p:sp>
        <p:nvSpPr>
          <p:cNvPr id="36" name="Rectangle 35"/>
          <p:cNvSpPr/>
          <p:nvPr/>
        </p:nvSpPr>
        <p:spPr>
          <a:xfrm>
            <a:off x="1774488" y="3677367"/>
            <a:ext cx="2336906" cy="338554"/>
          </a:xfrm>
          <a:prstGeom prst="rect">
            <a:avLst/>
          </a:prstGeom>
          <a:effectLst/>
        </p:spPr>
        <p:txBody>
          <a:bodyPr wrap="square">
            <a:spAutoFit/>
          </a:bodyPr>
          <a:lstStyle/>
          <a:p>
            <a:pPr lvl="0">
              <a:defRPr/>
            </a:pPr>
            <a:r>
              <a:rPr lang="ko-KR" altLang="en-US" sz="1600" b="1">
                <a:solidFill>
                  <a:schemeClr val="accent2"/>
                </a:solidFill>
                <a:latin typeface="+mj-ea"/>
                <a:ea typeface="+mj-ea"/>
                <a:cs typeface="Poppins Light"/>
              </a:rPr>
              <a:t>평가항목</a:t>
            </a:r>
          </a:p>
        </p:txBody>
      </p:sp>
      <p:sp>
        <p:nvSpPr>
          <p:cNvPr id="38" name="Rectangle 37"/>
          <p:cNvSpPr/>
          <p:nvPr/>
        </p:nvSpPr>
        <p:spPr>
          <a:xfrm>
            <a:off x="1820452" y="5329590"/>
            <a:ext cx="3369904" cy="521938"/>
          </a:xfrm>
          <a:prstGeom prst="rect">
            <a:avLst/>
          </a:prstGeom>
          <a:effectLst/>
        </p:spPr>
        <p:txBody>
          <a:bodyPr wrap="square">
            <a:spAutoFit/>
          </a:bodyPr>
          <a:lstStyle/>
          <a:p>
            <a:pPr>
              <a:lnSpc>
                <a:spcPct val="120000"/>
              </a:lnSpc>
              <a:defRPr/>
            </a:pPr>
            <a:r>
              <a:rPr lang="ko-KR" sz="1200" dirty="0" err="1">
                <a:solidFill>
                  <a:schemeClr val="tx1">
                    <a:lumMod val="65000"/>
                    <a:lumOff val="35000"/>
                  </a:schemeClr>
                </a:solidFill>
                <a:latin typeface="Poppins Light"/>
                <a:cs typeface="Poppins Light"/>
              </a:rPr>
              <a:t>반경값</a:t>
            </a:r>
            <a:r>
              <a:rPr lang="ko-KR" sz="1200" dirty="0">
                <a:solidFill>
                  <a:schemeClr val="tx1">
                    <a:lumMod val="65000"/>
                    <a:lumOff val="35000"/>
                  </a:schemeClr>
                </a:solidFill>
                <a:latin typeface="Poppins Light"/>
                <a:cs typeface="Poppins Light"/>
              </a:rPr>
              <a:t> 내에 존재하는 시설에 따라서, 안전지수에 반영하고, 최종적인 결과값이 나타납니다.</a:t>
            </a:r>
          </a:p>
        </p:txBody>
      </p:sp>
      <p:sp>
        <p:nvSpPr>
          <p:cNvPr id="39" name="Rectangle 38"/>
          <p:cNvSpPr/>
          <p:nvPr/>
        </p:nvSpPr>
        <p:spPr>
          <a:xfrm>
            <a:off x="1774488" y="4940308"/>
            <a:ext cx="2336906" cy="338554"/>
          </a:xfrm>
          <a:prstGeom prst="rect">
            <a:avLst/>
          </a:prstGeom>
          <a:effectLst/>
        </p:spPr>
        <p:txBody>
          <a:bodyPr wrap="square">
            <a:spAutoFit/>
          </a:bodyPr>
          <a:lstStyle/>
          <a:p>
            <a:pPr lvl="0">
              <a:defRPr/>
            </a:pPr>
            <a:r>
              <a:rPr lang="ko-KR" altLang="en-US" sz="1600" b="1">
                <a:solidFill>
                  <a:schemeClr val="accent3"/>
                </a:solidFill>
                <a:latin typeface="+mj-ea"/>
                <a:ea typeface="+mj-ea"/>
                <a:cs typeface="Poppins Light"/>
              </a:rPr>
              <a:t>안전지수</a:t>
            </a:r>
          </a:p>
        </p:txBody>
      </p:sp>
      <p:grpSp>
        <p:nvGrpSpPr>
          <p:cNvPr id="2" name="그룹 1"/>
          <p:cNvGrpSpPr/>
          <p:nvPr/>
        </p:nvGrpSpPr>
        <p:grpSpPr>
          <a:xfrm>
            <a:off x="5524660" y="1735884"/>
            <a:ext cx="5999116" cy="3764502"/>
            <a:chOff x="5214333" y="1637241"/>
            <a:chExt cx="6806964" cy="4271434"/>
          </a:xfrm>
        </p:grpSpPr>
        <p:pic>
          <p:nvPicPr>
            <p:cNvPr id="75" name="그림 74"/>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5266446" y="1677193"/>
              <a:ext cx="6730536" cy="3653698"/>
            </a:xfrm>
            <a:prstGeom prst="rect">
              <a:avLst/>
            </a:prstGeom>
            <a:solidFill>
              <a:srgbClr val="662E91">
                <a:alpha val="100000"/>
              </a:srgbClr>
            </a:solidFill>
            <a:ln w="12700" cap="flat" cmpd="sng" algn="ctr">
              <a:prstDash val="solid"/>
              <a:miter/>
              <a:headEnd w="med" len="med"/>
              <a:tailEnd w="med" len="med"/>
            </a:ln>
          </p:spPr>
        </p:pic>
        <p:grpSp>
          <p:nvGrpSpPr>
            <p:cNvPr id="76" name="Группа"/>
            <p:cNvGrpSpPr/>
            <p:nvPr/>
          </p:nvGrpSpPr>
          <p:grpSpPr>
            <a:xfrm>
              <a:off x="5214333" y="1637241"/>
              <a:ext cx="6806964" cy="4271434"/>
              <a:chOff x="0" y="0"/>
              <a:chExt cx="15077955" cy="9918700"/>
            </a:xfrm>
          </p:grpSpPr>
          <p:sp>
            <p:nvSpPr>
              <p:cNvPr id="77" name="Фигура"/>
              <p:cNvSpPr/>
              <p:nvPr/>
            </p:nvSpPr>
            <p:spPr>
              <a:xfrm>
                <a:off x="3101796" y="9054963"/>
                <a:ext cx="8861942" cy="863737"/>
              </a:xfrm>
              <a:custGeom>
                <a:avLst/>
                <a:gdLst/>
                <a:ahLst/>
                <a:cxnLst>
                  <a:cxn ang="0">
                    <a:pos x="wd2" y="hd2"/>
                  </a:cxn>
                  <a:cxn ang="5400000">
                    <a:pos x="wd2" y="hd2"/>
                  </a:cxn>
                  <a:cxn ang="10800000">
                    <a:pos x="wd2" y="hd2"/>
                  </a:cxn>
                  <a:cxn ang="16200000">
                    <a:pos x="wd2" y="hd2"/>
                  </a:cxn>
                </a:cxnLst>
                <a:rect l="0" t="0" r="r" b="b"/>
                <a:pathLst>
                  <a:path w="21600" h="21600" extrusionOk="0">
                    <a:moveTo>
                      <a:pt x="10772" y="0"/>
                    </a:moveTo>
                    <a:lnTo>
                      <a:pt x="10770" y="109"/>
                    </a:lnTo>
                    <a:lnTo>
                      <a:pt x="81" y="19896"/>
                    </a:lnTo>
                    <a:lnTo>
                      <a:pt x="0" y="20534"/>
                    </a:lnTo>
                    <a:lnTo>
                      <a:pt x="61" y="21600"/>
                    </a:lnTo>
                    <a:lnTo>
                      <a:pt x="941" y="21281"/>
                    </a:lnTo>
                    <a:cubicBezTo>
                      <a:pt x="962" y="21290"/>
                      <a:pt x="982" y="21253"/>
                      <a:pt x="1001" y="21172"/>
                    </a:cubicBezTo>
                    <a:cubicBezTo>
                      <a:pt x="1020" y="21095"/>
                      <a:pt x="1036" y="20984"/>
                      <a:pt x="1050" y="20836"/>
                    </a:cubicBezTo>
                    <a:lnTo>
                      <a:pt x="1104" y="19887"/>
                    </a:lnTo>
                    <a:lnTo>
                      <a:pt x="10318" y="2174"/>
                    </a:lnTo>
                    <a:cubicBezTo>
                      <a:pt x="10415" y="2021"/>
                      <a:pt x="10514" y="1915"/>
                      <a:pt x="10612" y="1855"/>
                    </a:cubicBezTo>
                    <a:cubicBezTo>
                      <a:pt x="10836" y="1720"/>
                      <a:pt x="11061" y="1827"/>
                      <a:pt x="11282" y="2174"/>
                    </a:cubicBezTo>
                    <a:lnTo>
                      <a:pt x="20497" y="19887"/>
                    </a:lnTo>
                    <a:lnTo>
                      <a:pt x="20551" y="20836"/>
                    </a:lnTo>
                    <a:cubicBezTo>
                      <a:pt x="20564" y="20984"/>
                      <a:pt x="20581" y="21095"/>
                      <a:pt x="20599" y="21172"/>
                    </a:cubicBezTo>
                    <a:cubicBezTo>
                      <a:pt x="20618" y="21254"/>
                      <a:pt x="20638" y="21291"/>
                      <a:pt x="20659" y="21281"/>
                    </a:cubicBezTo>
                    <a:lnTo>
                      <a:pt x="21540" y="21600"/>
                    </a:lnTo>
                    <a:lnTo>
                      <a:pt x="21600" y="20534"/>
                    </a:lnTo>
                    <a:lnTo>
                      <a:pt x="21520" y="19896"/>
                    </a:lnTo>
                    <a:lnTo>
                      <a:pt x="10830" y="109"/>
                    </a:lnTo>
                    <a:lnTo>
                      <a:pt x="10828" y="0"/>
                    </a:lnTo>
                    <a:lnTo>
                      <a:pt x="10800" y="50"/>
                    </a:lnTo>
                    <a:lnTo>
                      <a:pt x="10772" y="0"/>
                    </a:lnTo>
                    <a:close/>
                  </a:path>
                </a:pathLst>
              </a:custGeom>
              <a:solidFill>
                <a:srgbClr val="131313">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78" name="Фигура"/>
              <p:cNvSpPr/>
              <p:nvPr/>
            </p:nvSpPr>
            <p:spPr>
              <a:xfrm>
                <a:off x="3750994" y="8684987"/>
                <a:ext cx="3446701" cy="4648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8" y="21165"/>
                      <a:pt x="121" y="20770"/>
                      <a:pt x="188" y="20418"/>
                    </a:cubicBezTo>
                    <a:cubicBezTo>
                      <a:pt x="366" y="19492"/>
                      <a:pt x="571" y="18887"/>
                      <a:pt x="786" y="18653"/>
                    </a:cubicBezTo>
                    <a:lnTo>
                      <a:pt x="21600" y="0"/>
                    </a:lnTo>
                    <a:lnTo>
                      <a:pt x="21584" y="2274"/>
                    </a:lnTo>
                    <a:lnTo>
                      <a:pt x="0" y="21600"/>
                    </a:lnTo>
                    <a:close/>
                  </a:path>
                </a:pathLst>
              </a:custGeom>
              <a:solidFill>
                <a:srgbClr val="9C9DA1">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79" name="Фигура"/>
              <p:cNvSpPr/>
              <p:nvPr/>
            </p:nvSpPr>
            <p:spPr>
              <a:xfrm>
                <a:off x="3687737" y="9078154"/>
                <a:ext cx="2221684" cy="273821"/>
              </a:xfrm>
              <a:custGeom>
                <a:avLst/>
                <a:gdLst/>
                <a:ahLst/>
                <a:cxnLst>
                  <a:cxn ang="0">
                    <a:pos x="wd2" y="hd2"/>
                  </a:cxn>
                  <a:cxn ang="5400000">
                    <a:pos x="wd2" y="hd2"/>
                  </a:cxn>
                  <a:cxn ang="10800000">
                    <a:pos x="wd2" y="hd2"/>
                  </a:cxn>
                  <a:cxn ang="16200000">
                    <a:pos x="wd2" y="hd2"/>
                  </a:cxn>
                </a:cxnLst>
                <a:rect l="0" t="0" r="r" b="b"/>
                <a:pathLst>
                  <a:path w="21600" h="21551" extrusionOk="0">
                    <a:moveTo>
                      <a:pt x="47" y="17990"/>
                    </a:moveTo>
                    <a:lnTo>
                      <a:pt x="0" y="20300"/>
                    </a:lnTo>
                    <a:lnTo>
                      <a:pt x="2697" y="21521"/>
                    </a:lnTo>
                    <a:cubicBezTo>
                      <a:pt x="2778" y="21600"/>
                      <a:pt x="2860" y="21523"/>
                      <a:pt x="2936" y="21297"/>
                    </a:cubicBezTo>
                    <a:cubicBezTo>
                      <a:pt x="3006" y="21090"/>
                      <a:pt x="3070" y="20762"/>
                      <a:pt x="3122" y="20337"/>
                    </a:cubicBezTo>
                    <a:lnTo>
                      <a:pt x="3370" y="17820"/>
                    </a:lnTo>
                    <a:lnTo>
                      <a:pt x="21600" y="7250"/>
                    </a:lnTo>
                    <a:lnTo>
                      <a:pt x="21597" y="0"/>
                    </a:lnTo>
                    <a:lnTo>
                      <a:pt x="47" y="17990"/>
                    </a:lnTo>
                    <a:close/>
                  </a:path>
                </a:pathLst>
              </a:custGeom>
              <a:solidFill>
                <a:srgbClr val="131313">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80" name="Фигура"/>
              <p:cNvSpPr/>
              <p:nvPr/>
            </p:nvSpPr>
            <p:spPr>
              <a:xfrm>
                <a:off x="3691356" y="8659151"/>
                <a:ext cx="3885526" cy="6528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55" y="17903"/>
                    </a:lnTo>
                    <a:cubicBezTo>
                      <a:pt x="187" y="17180"/>
                      <a:pt x="258" y="16537"/>
                      <a:pt x="356" y="16069"/>
                    </a:cubicBezTo>
                    <a:cubicBezTo>
                      <a:pt x="433" y="15698"/>
                      <a:pt x="525" y="15451"/>
                      <a:pt x="623" y="15350"/>
                    </a:cubicBezTo>
                    <a:lnTo>
                      <a:pt x="18888" y="2268"/>
                    </a:lnTo>
                    <a:cubicBezTo>
                      <a:pt x="19001" y="2156"/>
                      <a:pt x="19107" y="1875"/>
                      <a:pt x="19196" y="1451"/>
                    </a:cubicBezTo>
                    <a:cubicBezTo>
                      <a:pt x="19259" y="1155"/>
                      <a:pt x="19312" y="795"/>
                      <a:pt x="19353" y="389"/>
                    </a:cubicBezTo>
                    <a:lnTo>
                      <a:pt x="21600" y="0"/>
                    </a:lnTo>
                    <a:lnTo>
                      <a:pt x="21407" y="11105"/>
                    </a:lnTo>
                    <a:lnTo>
                      <a:pt x="0" y="21600"/>
                    </a:lnTo>
                    <a:close/>
                  </a:path>
                </a:pathLst>
              </a:custGeom>
              <a:solidFill>
                <a:srgbClr val="C6C7CA">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81" name="Фигура"/>
              <p:cNvSpPr/>
              <p:nvPr/>
            </p:nvSpPr>
            <p:spPr>
              <a:xfrm>
                <a:off x="9169664" y="9078154"/>
                <a:ext cx="2221690" cy="273821"/>
              </a:xfrm>
              <a:custGeom>
                <a:avLst/>
                <a:gdLst/>
                <a:ahLst/>
                <a:cxnLst>
                  <a:cxn ang="0">
                    <a:pos x="wd2" y="hd2"/>
                  </a:cxn>
                  <a:cxn ang="5400000">
                    <a:pos x="wd2" y="hd2"/>
                  </a:cxn>
                  <a:cxn ang="10800000">
                    <a:pos x="wd2" y="hd2"/>
                  </a:cxn>
                  <a:cxn ang="16200000">
                    <a:pos x="wd2" y="hd2"/>
                  </a:cxn>
                </a:cxnLst>
                <a:rect l="0" t="0" r="r" b="b"/>
                <a:pathLst>
                  <a:path w="21600" h="21551" extrusionOk="0">
                    <a:moveTo>
                      <a:pt x="21553" y="17990"/>
                    </a:moveTo>
                    <a:lnTo>
                      <a:pt x="21600" y="20300"/>
                    </a:lnTo>
                    <a:lnTo>
                      <a:pt x="18903" y="21521"/>
                    </a:lnTo>
                    <a:cubicBezTo>
                      <a:pt x="18822" y="21600"/>
                      <a:pt x="18740" y="21523"/>
                      <a:pt x="18664" y="21297"/>
                    </a:cubicBezTo>
                    <a:cubicBezTo>
                      <a:pt x="18594" y="21090"/>
                      <a:pt x="18530" y="20762"/>
                      <a:pt x="18478" y="20337"/>
                    </a:cubicBezTo>
                    <a:lnTo>
                      <a:pt x="18230" y="17820"/>
                    </a:lnTo>
                    <a:lnTo>
                      <a:pt x="0" y="7250"/>
                    </a:lnTo>
                    <a:lnTo>
                      <a:pt x="3" y="0"/>
                    </a:lnTo>
                    <a:lnTo>
                      <a:pt x="21553" y="17990"/>
                    </a:lnTo>
                    <a:close/>
                  </a:path>
                </a:pathLst>
              </a:custGeom>
              <a:solidFill>
                <a:srgbClr val="131313">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82" name="Фигура"/>
              <p:cNvSpPr/>
              <p:nvPr/>
            </p:nvSpPr>
            <p:spPr>
              <a:xfrm>
                <a:off x="7879821" y="8684987"/>
                <a:ext cx="3446560" cy="4648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542" y="21165"/>
                      <a:pt x="21479" y="20770"/>
                      <a:pt x="21412" y="20418"/>
                    </a:cubicBezTo>
                    <a:cubicBezTo>
                      <a:pt x="21234" y="19492"/>
                      <a:pt x="21029" y="18887"/>
                      <a:pt x="20814" y="18653"/>
                    </a:cubicBezTo>
                    <a:lnTo>
                      <a:pt x="0" y="0"/>
                    </a:lnTo>
                    <a:lnTo>
                      <a:pt x="16" y="2274"/>
                    </a:lnTo>
                    <a:lnTo>
                      <a:pt x="21600" y="21600"/>
                    </a:lnTo>
                    <a:close/>
                  </a:path>
                </a:pathLst>
              </a:custGeom>
              <a:solidFill>
                <a:srgbClr val="9C9DA1">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83" name="Фигура"/>
              <p:cNvSpPr/>
              <p:nvPr/>
            </p:nvSpPr>
            <p:spPr>
              <a:xfrm>
                <a:off x="7501686" y="8659151"/>
                <a:ext cx="3885525" cy="6528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445" y="17903"/>
                    </a:lnTo>
                    <a:cubicBezTo>
                      <a:pt x="21413" y="17180"/>
                      <a:pt x="21342" y="16537"/>
                      <a:pt x="21244" y="16069"/>
                    </a:cubicBezTo>
                    <a:cubicBezTo>
                      <a:pt x="21167" y="15698"/>
                      <a:pt x="21075" y="15451"/>
                      <a:pt x="20977" y="15350"/>
                    </a:cubicBezTo>
                    <a:lnTo>
                      <a:pt x="2712" y="2268"/>
                    </a:lnTo>
                    <a:cubicBezTo>
                      <a:pt x="2599" y="2156"/>
                      <a:pt x="2493" y="1875"/>
                      <a:pt x="2404" y="1451"/>
                    </a:cubicBezTo>
                    <a:cubicBezTo>
                      <a:pt x="2341" y="1155"/>
                      <a:pt x="2288" y="795"/>
                      <a:pt x="2247" y="389"/>
                    </a:cubicBezTo>
                    <a:lnTo>
                      <a:pt x="0" y="0"/>
                    </a:lnTo>
                    <a:lnTo>
                      <a:pt x="193" y="11105"/>
                    </a:lnTo>
                    <a:lnTo>
                      <a:pt x="21600" y="21600"/>
                    </a:lnTo>
                    <a:close/>
                  </a:path>
                </a:pathLst>
              </a:custGeom>
              <a:solidFill>
                <a:srgbClr val="C6C7CA">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84" name="Фигура"/>
              <p:cNvSpPr/>
              <p:nvPr/>
            </p:nvSpPr>
            <p:spPr>
              <a:xfrm>
                <a:off x="7663095" y="8684847"/>
                <a:ext cx="4302710" cy="1201386"/>
              </a:xfrm>
              <a:custGeom>
                <a:avLst/>
                <a:gdLst/>
                <a:ahLst/>
                <a:cxnLst>
                  <a:cxn ang="0">
                    <a:pos x="wd2" y="hd2"/>
                  </a:cxn>
                  <a:cxn ang="5400000">
                    <a:pos x="wd2" y="hd2"/>
                  </a:cxn>
                  <a:cxn ang="10800000">
                    <a:pos x="wd2" y="hd2"/>
                  </a:cxn>
                  <a:cxn ang="16200000">
                    <a:pos x="wd2" y="hd2"/>
                  </a:cxn>
                </a:cxnLst>
                <a:rect l="0" t="0" r="r" b="b"/>
                <a:pathLst>
                  <a:path w="21600" h="21600" extrusionOk="0">
                    <a:moveTo>
                      <a:pt x="21465" y="21600"/>
                    </a:moveTo>
                    <a:lnTo>
                      <a:pt x="21600" y="21413"/>
                    </a:lnTo>
                    <a:lnTo>
                      <a:pt x="21343" y="18621"/>
                    </a:lnTo>
                    <a:cubicBezTo>
                      <a:pt x="21301" y="18160"/>
                      <a:pt x="21225" y="17747"/>
                      <a:pt x="21123" y="17426"/>
                    </a:cubicBezTo>
                    <a:cubicBezTo>
                      <a:pt x="21043" y="17171"/>
                      <a:pt x="20948" y="16980"/>
                      <a:pt x="20846" y="16865"/>
                    </a:cubicBezTo>
                    <a:lnTo>
                      <a:pt x="1935" y="2112"/>
                    </a:lnTo>
                    <a:cubicBezTo>
                      <a:pt x="1704" y="1875"/>
                      <a:pt x="1480" y="1562"/>
                      <a:pt x="1265" y="1178"/>
                    </a:cubicBezTo>
                    <a:cubicBezTo>
                      <a:pt x="1085" y="857"/>
                      <a:pt x="912" y="487"/>
                      <a:pt x="748" y="72"/>
                    </a:cubicBezTo>
                    <a:lnTo>
                      <a:pt x="0" y="0"/>
                    </a:lnTo>
                    <a:lnTo>
                      <a:pt x="374" y="2551"/>
                    </a:lnTo>
                    <a:lnTo>
                      <a:pt x="21465" y="21600"/>
                    </a:lnTo>
                    <a:close/>
                  </a:path>
                </a:pathLst>
              </a:custGeom>
              <a:solidFill>
                <a:srgbClr val="9C9DA1">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85" name="Фигура"/>
              <p:cNvSpPr/>
              <p:nvPr/>
            </p:nvSpPr>
            <p:spPr>
              <a:xfrm>
                <a:off x="3105220" y="8684590"/>
                <a:ext cx="4302749" cy="1201385"/>
              </a:xfrm>
              <a:custGeom>
                <a:avLst/>
                <a:gdLst/>
                <a:ahLst/>
                <a:cxnLst>
                  <a:cxn ang="0">
                    <a:pos x="wd2" y="hd2"/>
                  </a:cxn>
                  <a:cxn ang="5400000">
                    <a:pos x="wd2" y="hd2"/>
                  </a:cxn>
                  <a:cxn ang="10800000">
                    <a:pos x="wd2" y="hd2"/>
                  </a:cxn>
                  <a:cxn ang="16200000">
                    <a:pos x="wd2" y="hd2"/>
                  </a:cxn>
                </a:cxnLst>
                <a:rect l="0" t="0" r="r" b="b"/>
                <a:pathLst>
                  <a:path w="21600" h="21600" extrusionOk="0">
                    <a:moveTo>
                      <a:pt x="135" y="21600"/>
                    </a:moveTo>
                    <a:lnTo>
                      <a:pt x="0" y="21413"/>
                    </a:lnTo>
                    <a:lnTo>
                      <a:pt x="257" y="18621"/>
                    </a:lnTo>
                    <a:cubicBezTo>
                      <a:pt x="299" y="18160"/>
                      <a:pt x="375" y="17747"/>
                      <a:pt x="477" y="17426"/>
                    </a:cubicBezTo>
                    <a:cubicBezTo>
                      <a:pt x="557" y="17171"/>
                      <a:pt x="652" y="16980"/>
                      <a:pt x="754" y="16865"/>
                    </a:cubicBezTo>
                    <a:lnTo>
                      <a:pt x="19665" y="2112"/>
                    </a:lnTo>
                    <a:cubicBezTo>
                      <a:pt x="19896" y="1875"/>
                      <a:pt x="20120" y="1562"/>
                      <a:pt x="20335" y="1178"/>
                    </a:cubicBezTo>
                    <a:cubicBezTo>
                      <a:pt x="20515" y="857"/>
                      <a:pt x="20688" y="487"/>
                      <a:pt x="20852" y="72"/>
                    </a:cubicBezTo>
                    <a:lnTo>
                      <a:pt x="21600" y="0"/>
                    </a:lnTo>
                    <a:lnTo>
                      <a:pt x="21226" y="2551"/>
                    </a:lnTo>
                    <a:lnTo>
                      <a:pt x="135" y="21600"/>
                    </a:lnTo>
                    <a:close/>
                  </a:path>
                </a:pathLst>
              </a:custGeom>
              <a:solidFill>
                <a:srgbClr val="9C9DA1">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86" name="Фигура"/>
              <p:cNvSpPr/>
              <p:nvPr/>
            </p:nvSpPr>
            <p:spPr>
              <a:xfrm>
                <a:off x="3141072" y="8685366"/>
                <a:ext cx="8802860" cy="1198423"/>
              </a:xfrm>
              <a:custGeom>
                <a:avLst/>
                <a:gdLst/>
                <a:ahLst/>
                <a:cxnLst>
                  <a:cxn ang="0">
                    <a:pos x="wd2" y="hd2"/>
                  </a:cxn>
                  <a:cxn ang="5400000">
                    <a:pos x="wd2" y="hd2"/>
                  </a:cxn>
                  <a:cxn ang="10800000">
                    <a:pos x="wd2" y="hd2"/>
                  </a:cxn>
                  <a:cxn ang="16200000">
                    <a:pos x="wd2" y="hd2"/>
                  </a:cxn>
                </a:cxnLst>
                <a:rect l="0" t="0" r="r" b="b"/>
                <a:pathLst>
                  <a:path w="21600" h="21600" extrusionOk="0">
                    <a:moveTo>
                      <a:pt x="10796" y="0"/>
                    </a:moveTo>
                    <a:lnTo>
                      <a:pt x="10189" y="169"/>
                    </a:lnTo>
                    <a:cubicBezTo>
                      <a:pt x="10127" y="523"/>
                      <a:pt x="10062" y="845"/>
                      <a:pt x="9994" y="1131"/>
                    </a:cubicBezTo>
                    <a:cubicBezTo>
                      <a:pt x="9880" y="1612"/>
                      <a:pt x="9758" y="1992"/>
                      <a:pt x="9632" y="2263"/>
                    </a:cubicBezTo>
                    <a:lnTo>
                      <a:pt x="368" y="17195"/>
                    </a:lnTo>
                    <a:cubicBezTo>
                      <a:pt x="318" y="17284"/>
                      <a:pt x="271" y="17456"/>
                      <a:pt x="231" y="17697"/>
                    </a:cubicBezTo>
                    <a:cubicBezTo>
                      <a:pt x="196" y="17909"/>
                      <a:pt x="168" y="18171"/>
                      <a:pt x="147" y="18466"/>
                    </a:cubicBezTo>
                    <a:cubicBezTo>
                      <a:pt x="117" y="18960"/>
                      <a:pt x="91" y="19463"/>
                      <a:pt x="67" y="19972"/>
                    </a:cubicBezTo>
                    <a:cubicBezTo>
                      <a:pt x="41" y="20508"/>
                      <a:pt x="19" y="21051"/>
                      <a:pt x="0" y="21600"/>
                    </a:cubicBezTo>
                    <a:lnTo>
                      <a:pt x="10283" y="7811"/>
                    </a:lnTo>
                    <a:cubicBezTo>
                      <a:pt x="10374" y="7695"/>
                      <a:pt x="10465" y="7606"/>
                      <a:pt x="10557" y="7551"/>
                    </a:cubicBezTo>
                    <a:cubicBezTo>
                      <a:pt x="10717" y="7454"/>
                      <a:pt x="10878" y="7454"/>
                      <a:pt x="11038" y="7551"/>
                    </a:cubicBezTo>
                    <a:cubicBezTo>
                      <a:pt x="11129" y="7606"/>
                      <a:pt x="11221" y="7695"/>
                      <a:pt x="11311" y="7811"/>
                    </a:cubicBezTo>
                    <a:lnTo>
                      <a:pt x="21600" y="21600"/>
                    </a:lnTo>
                    <a:cubicBezTo>
                      <a:pt x="21581" y="21051"/>
                      <a:pt x="21559" y="20508"/>
                      <a:pt x="21533" y="19972"/>
                    </a:cubicBezTo>
                    <a:cubicBezTo>
                      <a:pt x="21509" y="19463"/>
                      <a:pt x="21483" y="18960"/>
                      <a:pt x="21453" y="18466"/>
                    </a:cubicBezTo>
                    <a:cubicBezTo>
                      <a:pt x="21432" y="18171"/>
                      <a:pt x="21404" y="17909"/>
                      <a:pt x="21369" y="17697"/>
                    </a:cubicBezTo>
                    <a:cubicBezTo>
                      <a:pt x="21329" y="17456"/>
                      <a:pt x="21282" y="17284"/>
                      <a:pt x="21232" y="17195"/>
                    </a:cubicBezTo>
                    <a:lnTo>
                      <a:pt x="11963" y="2263"/>
                    </a:lnTo>
                    <a:cubicBezTo>
                      <a:pt x="11837" y="1994"/>
                      <a:pt x="11715" y="1614"/>
                      <a:pt x="11600" y="1131"/>
                    </a:cubicBezTo>
                    <a:cubicBezTo>
                      <a:pt x="11532" y="845"/>
                      <a:pt x="11467" y="524"/>
                      <a:pt x="11406" y="169"/>
                    </a:cubicBezTo>
                    <a:lnTo>
                      <a:pt x="10798" y="0"/>
                    </a:lnTo>
                    <a:lnTo>
                      <a:pt x="10796" y="0"/>
                    </a:lnTo>
                    <a:close/>
                  </a:path>
                </a:pathLst>
              </a:custGeom>
              <a:solidFill>
                <a:srgbClr val="C6C7CA">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87" name="Фигура"/>
              <p:cNvSpPr/>
              <p:nvPr/>
            </p:nvSpPr>
            <p:spPr>
              <a:xfrm>
                <a:off x="0" y="0"/>
                <a:ext cx="15077955" cy="86924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32" y="222"/>
                    </a:moveTo>
                    <a:lnTo>
                      <a:pt x="21465" y="222"/>
                    </a:lnTo>
                    <a:lnTo>
                      <a:pt x="21465" y="21378"/>
                    </a:lnTo>
                    <a:cubicBezTo>
                      <a:pt x="17910" y="21378"/>
                      <a:pt x="14354" y="21378"/>
                      <a:pt x="10799" y="21378"/>
                    </a:cubicBezTo>
                    <a:cubicBezTo>
                      <a:pt x="7243" y="21378"/>
                      <a:pt x="3687" y="21378"/>
                      <a:pt x="132" y="21378"/>
                    </a:cubicBezTo>
                    <a:lnTo>
                      <a:pt x="132" y="222"/>
                    </a:lnTo>
                    <a:close/>
                  </a:path>
                </a:pathLst>
              </a:custGeom>
              <a:solidFill>
                <a:srgbClr val="131313">
                  <a:alpha val="100000"/>
                </a:srgbClr>
              </a:solidFill>
              <a:ln w="12700" cap="flat">
                <a:noFill/>
                <a:miter/>
              </a:ln>
              <a:effectLst/>
            </p:spPr>
            <p:txBody>
              <a:bodyPr wrap="square" lIns="38100" tIns="38100" rIns="38100" bIns="38100" anchor="ctr">
                <a:noAutofit/>
              </a:bodyPr>
              <a:lstStyle/>
              <a:p>
                <a:pPr marL="0" lvl="0" indent="0" algn="l" defTabSz="914400" rtl="0" eaLnBrk="1" latinLnBrk="0" hangingPunct="1">
                  <a:lnSpc>
                    <a:spcPct val="100000"/>
                  </a:lnSpc>
                  <a:spcBef>
                    <a:spcPct val="0"/>
                  </a:spcBef>
                  <a:spcAft>
                    <a:spcPts val="0"/>
                  </a:spcAft>
                  <a:buNone/>
                  <a:defRPr/>
                </a:pPr>
                <a:endParaRPr kumimoji="0" sz="1800" b="0" i="0" u="none" strike="noStrike" kern="1200" cap="none" spc="0" normalizeH="0" baseline="0">
                  <a:solidFill>
                    <a:srgbClr val="000000"/>
                  </a:solidFill>
                  <a:latin typeface="Pretendard"/>
                  <a:ea typeface="Pretendard"/>
                  <a:cs typeface="Pretendard"/>
                </a:endParaRPr>
              </a:p>
            </p:txBody>
          </p:sp>
        </p:grpSp>
      </p:grpSp>
      <p:pic>
        <p:nvPicPr>
          <p:cNvPr id="88" name="그림 87"/>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1015078" y="5109585"/>
            <a:ext cx="440011" cy="440011"/>
          </a:xfrm>
          <a:prstGeom prst="rect">
            <a:avLst/>
          </a:prstGeom>
        </p:spPr>
      </p:pic>
      <p:pic>
        <p:nvPicPr>
          <p:cNvPr id="89" name="그림 88"/>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1041538" y="3813129"/>
            <a:ext cx="431191" cy="431191"/>
          </a:xfrm>
          <a:prstGeom prst="rect">
            <a:avLst/>
          </a:prstGeom>
        </p:spPr>
      </p:pic>
      <p:pic>
        <p:nvPicPr>
          <p:cNvPr id="90" name="그림 89"/>
          <p:cNvPicPr>
            <a:picLocks noChangeAspect="1"/>
          </p:cNvPicPr>
          <p:nvPr/>
        </p:nvPicPr>
        <p:blipFill rotWithShape="1">
          <a:blip r:embed="rId5" cstate="email">
            <a:extLst>
              <a:ext uri="{28A0092B-C50C-407E-A947-70E740481C1C}">
                <a14:useLocalDpi xmlns:a14="http://schemas.microsoft.com/office/drawing/2010/main"/>
              </a:ext>
            </a:extLst>
          </a:blip>
          <a:stretch>
            <a:fillRect/>
          </a:stretch>
        </p:blipFill>
        <p:spPr>
          <a:xfrm>
            <a:off x="1010739" y="2538786"/>
            <a:ext cx="422231" cy="422231"/>
          </a:xfrm>
          <a:prstGeom prst="rect">
            <a:avLst/>
          </a:prstGeom>
        </p:spPr>
      </p:pic>
      <p:sp>
        <p:nvSpPr>
          <p:cNvPr id="91"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92"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93"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94"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37"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05</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개체 틀 3">
            <a:extLst>
              <a:ext uri="{FF2B5EF4-FFF2-40B4-BE49-F238E27FC236}">
                <a16:creationId xmlns:a16="http://schemas.microsoft.com/office/drawing/2014/main" id="{524BEAB6-6F5E-1827-2FA7-02A0A150FC4E}"/>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6" name="Rectangle 5"/>
          <p:cNvSpPr/>
          <p:nvPr/>
        </p:nvSpPr>
        <p:spPr>
          <a:xfrm>
            <a:off x="-2101" y="0"/>
            <a:ext cx="12192000" cy="6858000"/>
          </a:xfrm>
          <a:prstGeom prst="rect">
            <a:avLst/>
          </a:prstGeom>
          <a:solidFill>
            <a:schemeClr val="tx1">
              <a:lumMod val="95000"/>
              <a:lumOff val="5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36" name="TextBox 35"/>
          <p:cNvSpPr txBox="1"/>
          <p:nvPr/>
        </p:nvSpPr>
        <p:spPr>
          <a:xfrm>
            <a:off x="4084935" y="2894203"/>
            <a:ext cx="3953180" cy="1862048"/>
          </a:xfrm>
          <a:prstGeom prst="rect">
            <a:avLst/>
          </a:prstGeom>
          <a:noFill/>
        </p:spPr>
        <p:txBody>
          <a:bodyPr wrap="square">
            <a:spAutoFit/>
          </a:bodyPr>
          <a:lstStyle/>
          <a:p>
            <a:pPr algn="ctr">
              <a:defRPr/>
            </a:pPr>
            <a:r>
              <a:rPr lang="en-US" sz="11500" b="1" dirty="0">
                <a:solidFill>
                  <a:schemeClr val="bg1"/>
                </a:solidFill>
                <a:latin typeface="Poppins Black"/>
                <a:cs typeface="Poppins Black"/>
              </a:rPr>
              <a:t>YOU</a:t>
            </a:r>
          </a:p>
        </p:txBody>
      </p:sp>
      <p:sp>
        <p:nvSpPr>
          <p:cNvPr id="22" name="TextBox 21"/>
          <p:cNvSpPr txBox="1"/>
          <p:nvPr/>
        </p:nvSpPr>
        <p:spPr>
          <a:xfrm>
            <a:off x="4274319" y="2249658"/>
            <a:ext cx="3570208" cy="1107996"/>
          </a:xfrm>
          <a:prstGeom prst="rect">
            <a:avLst/>
          </a:prstGeom>
          <a:noFill/>
        </p:spPr>
        <p:txBody>
          <a:bodyPr wrap="square">
            <a:spAutoFit/>
          </a:bodyPr>
          <a:lstStyle/>
          <a:p>
            <a:pPr algn="ctr">
              <a:defRPr/>
            </a:pPr>
            <a:r>
              <a:rPr lang="en-US" sz="6600" b="1" spc="300" dirty="0">
                <a:solidFill>
                  <a:schemeClr val="bg1"/>
                </a:solidFill>
                <a:latin typeface="Poppins Black"/>
                <a:cs typeface="Poppins Black"/>
              </a:rPr>
              <a:t>THANK</a:t>
            </a:r>
          </a:p>
        </p:txBody>
      </p:sp>
      <p:sp>
        <p:nvSpPr>
          <p:cNvPr id="64" name="Rectangle 63"/>
          <p:cNvSpPr/>
          <p:nvPr/>
        </p:nvSpPr>
        <p:spPr>
          <a:xfrm>
            <a:off x="11769436" y="446249"/>
            <a:ext cx="422564" cy="65147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35" name="Freeform: Shape 34"/>
          <p:cNvSpPr/>
          <p:nvPr/>
        </p:nvSpPr>
        <p:spPr>
          <a:xfrm>
            <a:off x="1477937" y="0"/>
            <a:ext cx="9236126" cy="6858000"/>
          </a:xfrm>
          <a:custGeom>
            <a:avLst/>
            <a:gdLst>
              <a:gd name="connsiteX0" fmla="*/ 4832623 w 9236126"/>
              <a:gd name="connsiteY0" fmla="*/ 0 h 6858000"/>
              <a:gd name="connsiteX1" fmla="*/ 5807127 w 9236126"/>
              <a:gd name="connsiteY1" fmla="*/ 0 h 6858000"/>
              <a:gd name="connsiteX2" fmla="*/ 9236126 w 9236126"/>
              <a:gd name="connsiteY2" fmla="*/ 3429000 h 6858000"/>
              <a:gd name="connsiteX3" fmla="*/ 5807127 w 9236126"/>
              <a:gd name="connsiteY3" fmla="*/ 6858000 h 6858000"/>
              <a:gd name="connsiteX4" fmla="*/ 4832623 w 9236126"/>
              <a:gd name="connsiteY4" fmla="*/ 6858000 h 6858000"/>
              <a:gd name="connsiteX5" fmla="*/ 8261623 w 9236126"/>
              <a:gd name="connsiteY5" fmla="*/ 3429000 h 6858000"/>
              <a:gd name="connsiteX6" fmla="*/ 3429000 w 9236126"/>
              <a:gd name="connsiteY6" fmla="*/ 0 h 6858000"/>
              <a:gd name="connsiteX7" fmla="*/ 4403503 w 9236126"/>
              <a:gd name="connsiteY7" fmla="*/ 0 h 6858000"/>
              <a:gd name="connsiteX8" fmla="*/ 974503 w 9236126"/>
              <a:gd name="connsiteY8" fmla="*/ 3429000 h 6858000"/>
              <a:gd name="connsiteX9" fmla="*/ 4403503 w 9236126"/>
              <a:gd name="connsiteY9" fmla="*/ 6858000 h 6858000"/>
              <a:gd name="connsiteX10" fmla="*/ 3429000 w 9236126"/>
              <a:gd name="connsiteY10" fmla="*/ 6858000 h 6858000"/>
              <a:gd name="connsiteX11" fmla="*/ 0 w 9236126"/>
              <a:gd name="connsiteY11"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6126" h="6858000">
                <a:moveTo>
                  <a:pt x="4832623" y="0"/>
                </a:moveTo>
                <a:lnTo>
                  <a:pt x="5807127" y="0"/>
                </a:lnTo>
                <a:lnTo>
                  <a:pt x="9236126" y="3429000"/>
                </a:lnTo>
                <a:lnTo>
                  <a:pt x="5807127" y="6858000"/>
                </a:lnTo>
                <a:lnTo>
                  <a:pt x="4832623" y="6858000"/>
                </a:lnTo>
                <a:lnTo>
                  <a:pt x="8261623" y="3429000"/>
                </a:lnTo>
                <a:close/>
                <a:moveTo>
                  <a:pt x="3429000" y="0"/>
                </a:moveTo>
                <a:lnTo>
                  <a:pt x="4403503" y="0"/>
                </a:lnTo>
                <a:lnTo>
                  <a:pt x="974503" y="3429000"/>
                </a:lnTo>
                <a:lnTo>
                  <a:pt x="4403503" y="6858000"/>
                </a:lnTo>
                <a:lnTo>
                  <a:pt x="3429000" y="6858000"/>
                </a:lnTo>
                <a:lnTo>
                  <a:pt x="0" y="342900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en-ID"/>
          </a:p>
        </p:txBody>
      </p:sp>
      <p:sp>
        <p:nvSpPr>
          <p:cNvPr id="24" name="Isosceles Triangle 23"/>
          <p:cNvSpPr/>
          <p:nvPr/>
        </p:nvSpPr>
        <p:spPr>
          <a:xfrm rot="5400000">
            <a:off x="6081256" y="2062413"/>
            <a:ext cx="183323" cy="158037"/>
          </a:xfrm>
          <a:prstGeom prst="triangle">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23" name="Isosceles Triangle 22"/>
          <p:cNvSpPr/>
          <p:nvPr/>
        </p:nvSpPr>
        <p:spPr>
          <a:xfrm rot="5400000">
            <a:off x="5854269" y="2062413"/>
            <a:ext cx="183323" cy="158037"/>
          </a:xfrm>
          <a:prstGeom prst="triangle">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0" name="TextBox 59"/>
          <p:cNvSpPr txBox="1"/>
          <p:nvPr/>
        </p:nvSpPr>
        <p:spPr>
          <a:xfrm>
            <a:off x="3351493" y="4219158"/>
            <a:ext cx="5489014" cy="589072"/>
          </a:xfrm>
          <a:prstGeom prst="rect">
            <a:avLst/>
          </a:prstGeom>
          <a:noFill/>
        </p:spPr>
        <p:txBody>
          <a:bodyPr wrap="square">
            <a:spAutoFit/>
          </a:bodyPr>
          <a:lstStyle/>
          <a:p>
            <a:pPr algn="ctr">
              <a:lnSpc>
                <a:spcPct val="150000"/>
              </a:lnSpc>
              <a:defRPr/>
            </a:pPr>
            <a:r>
              <a:rPr lang="en-US" sz="2400" dirty="0">
                <a:solidFill>
                  <a:schemeClr val="bg1"/>
                </a:solidFill>
                <a:latin typeface="+mj-lt"/>
                <a:ea typeface="Roboto"/>
              </a:rPr>
              <a:t>CREATIVE PRESENTATION</a:t>
            </a:r>
          </a:p>
        </p:txBody>
      </p:sp>
      <p:sp>
        <p:nvSpPr>
          <p:cNvPr id="66"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7"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8"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69"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11769436" y="446249"/>
            <a:ext cx="422564" cy="65147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20" name="TextBox 19"/>
          <p:cNvSpPr txBox="1"/>
          <p:nvPr/>
        </p:nvSpPr>
        <p:spPr>
          <a:xfrm>
            <a:off x="3979899" y="5515570"/>
            <a:ext cx="4104009" cy="646331"/>
          </a:xfrm>
          <a:prstGeom prst="rect">
            <a:avLst/>
          </a:prstGeom>
          <a:noFill/>
        </p:spPr>
        <p:txBody>
          <a:bodyPr wrap="none">
            <a:spAutoFit/>
          </a:bodyPr>
          <a:lstStyle/>
          <a:p>
            <a:pPr marL="0" indent="0" algn="ctr" defTabSz="914400" rtl="0" eaLnBrk="1" latinLnBrk="0" hangingPunct="1">
              <a:lnSpc>
                <a:spcPct val="100000"/>
              </a:lnSpc>
              <a:spcBef>
                <a:spcPct val="0"/>
              </a:spcBef>
              <a:spcAft>
                <a:spcPts val="0"/>
              </a:spcAft>
              <a:buNone/>
              <a:defRPr/>
            </a:pPr>
            <a:r>
              <a:rPr kumimoji="0" lang="ko-KR" altLang="en-US" sz="3600" b="0" i="0" u="none" strike="noStrike" kern="1200" cap="none" spc="0" normalizeH="0" baseline="0">
                <a:solidFill>
                  <a:srgbClr val="000000"/>
                </a:solidFill>
                <a:latin typeface="+mj-ea"/>
                <a:ea typeface="+mj-ea"/>
                <a:cs typeface="Poppins"/>
              </a:rPr>
              <a:t>국가별 </a:t>
            </a:r>
            <a:r>
              <a:rPr kumimoji="0" lang="ko-KR" altLang="en-US" sz="3600" b="0" i="0" u="none" strike="noStrike" kern="1200" cap="none" spc="0" normalizeH="0" baseline="0">
                <a:solidFill>
                  <a:srgbClr val="5A6E8C"/>
                </a:solidFill>
                <a:latin typeface="+mj-ea"/>
                <a:ea typeface="+mj-ea"/>
                <a:cs typeface="Poppins"/>
              </a:rPr>
              <a:t>안전</a:t>
            </a:r>
            <a:r>
              <a:rPr kumimoji="0" lang="ko-KR" altLang="en-US" sz="3600" b="0" i="0" u="none" strike="noStrike" kern="1200" cap="none" spc="0" normalizeH="0" baseline="0">
                <a:solidFill>
                  <a:srgbClr val="000000"/>
                </a:solidFill>
                <a:latin typeface="+mj-ea"/>
                <a:ea typeface="+mj-ea"/>
                <a:cs typeface="Poppins"/>
              </a:rPr>
              <a:t> 인식 수준</a:t>
            </a:r>
          </a:p>
        </p:txBody>
      </p:sp>
      <p:grpSp>
        <p:nvGrpSpPr>
          <p:cNvPr id="21" name="Group 20"/>
          <p:cNvGrpSpPr/>
          <p:nvPr/>
        </p:nvGrpSpPr>
        <p:grpSpPr>
          <a:xfrm>
            <a:off x="5839385" y="5236427"/>
            <a:ext cx="385024" cy="183323"/>
            <a:chOff x="1411986" y="714210"/>
            <a:chExt cx="649759" cy="309372"/>
          </a:xfrm>
          <a:solidFill>
            <a:schemeClr val="accent4"/>
          </a:solidFill>
        </p:grpSpPr>
        <p:sp>
          <p:nvSpPr>
            <p:cNvPr id="26" name="Isosceles Triangle 25"/>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27" name="Isosceles Triangle 26"/>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sp>
        <p:nvSpPr>
          <p:cNvPr id="235" name="TextBox 234"/>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236"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nvGrpSpPr>
          <p:cNvPr id="2" name="Group 1"/>
          <p:cNvGrpSpPr/>
          <p:nvPr/>
        </p:nvGrpSpPr>
        <p:grpSpPr>
          <a:xfrm>
            <a:off x="3396598" y="3072106"/>
            <a:ext cx="1191354" cy="1568915"/>
            <a:chOff x="3797029" y="3930629"/>
            <a:chExt cx="1190370" cy="2096747"/>
          </a:xfrm>
          <a:solidFill>
            <a:srgbClr val="D2D0D3"/>
          </a:solidFill>
        </p:grpSpPr>
        <p:sp>
          <p:nvSpPr>
            <p:cNvPr id="3" name="Freeform 43"/>
            <p:cNvSpPr/>
            <p:nvPr/>
          </p:nvSpPr>
          <p:spPr>
            <a:xfrm>
              <a:off x="4254621" y="5959739"/>
              <a:ext cx="70762" cy="67637"/>
            </a:xfrm>
            <a:custGeom>
              <a:avLst/>
              <a:gdLst>
                <a:gd name="T0" fmla="*/ 0 w 41"/>
                <a:gd name="T1" fmla="*/ 30 h 38"/>
                <a:gd name="T2" fmla="*/ 10 w 41"/>
                <a:gd name="T3" fmla="*/ 0 h 38"/>
                <a:gd name="T4" fmla="*/ 13 w 41"/>
                <a:gd name="T5" fmla="*/ 0 h 38"/>
                <a:gd name="T6" fmla="*/ 22 w 41"/>
                <a:gd name="T7" fmla="*/ 12 h 38"/>
                <a:gd name="T8" fmla="*/ 40 w 41"/>
                <a:gd name="T9" fmla="*/ 25 h 38"/>
                <a:gd name="T10" fmla="*/ 19 w 41"/>
                <a:gd name="T11" fmla="*/ 25 h 38"/>
                <a:gd name="T12" fmla="*/ 15 w 41"/>
                <a:gd name="T13" fmla="*/ 37 h 38"/>
                <a:gd name="T14" fmla="*/ 0 w 41"/>
                <a:gd name="T15" fmla="*/ 3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8">
                  <a:moveTo>
                    <a:pt x="0" y="30"/>
                  </a:moveTo>
                  <a:lnTo>
                    <a:pt x="10" y="0"/>
                  </a:lnTo>
                  <a:lnTo>
                    <a:pt x="13" y="0"/>
                  </a:lnTo>
                  <a:lnTo>
                    <a:pt x="22" y="12"/>
                  </a:lnTo>
                  <a:lnTo>
                    <a:pt x="40" y="25"/>
                  </a:lnTo>
                  <a:lnTo>
                    <a:pt x="19" y="25"/>
                  </a:lnTo>
                  <a:lnTo>
                    <a:pt x="15" y="37"/>
                  </a:lnTo>
                  <a:lnTo>
                    <a:pt x="0" y="3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4" name="Freeform 44"/>
            <p:cNvSpPr/>
            <p:nvPr/>
          </p:nvSpPr>
          <p:spPr>
            <a:xfrm>
              <a:off x="4215309" y="5950301"/>
              <a:ext cx="62899" cy="66064"/>
            </a:xfrm>
            <a:custGeom>
              <a:avLst/>
              <a:gdLst>
                <a:gd name="T0" fmla="*/ 31 w 35"/>
                <a:gd name="T1" fmla="*/ 5 h 38"/>
                <a:gd name="T2" fmla="*/ 21 w 35"/>
                <a:gd name="T3" fmla="*/ 37 h 38"/>
                <a:gd name="T4" fmla="*/ 0 w 35"/>
                <a:gd name="T5" fmla="*/ 25 h 38"/>
                <a:gd name="T6" fmla="*/ 5 w 35"/>
                <a:gd name="T7" fmla="*/ 7 h 38"/>
                <a:gd name="T8" fmla="*/ 14 w 35"/>
                <a:gd name="T9" fmla="*/ 0 h 38"/>
                <a:gd name="T10" fmla="*/ 34 w 35"/>
                <a:gd name="T11" fmla="*/ 5 h 38"/>
                <a:gd name="T12" fmla="*/ 31 w 35"/>
                <a:gd name="T13" fmla="*/ 5 h 38"/>
              </a:gdLst>
              <a:ahLst/>
              <a:cxnLst>
                <a:cxn ang="0">
                  <a:pos x="T0" y="T1"/>
                </a:cxn>
                <a:cxn ang="0">
                  <a:pos x="T2" y="T3"/>
                </a:cxn>
                <a:cxn ang="0">
                  <a:pos x="T4" y="T5"/>
                </a:cxn>
                <a:cxn ang="0">
                  <a:pos x="T6" y="T7"/>
                </a:cxn>
                <a:cxn ang="0">
                  <a:pos x="T8" y="T9"/>
                </a:cxn>
                <a:cxn ang="0">
                  <a:pos x="T10" y="T11"/>
                </a:cxn>
                <a:cxn ang="0">
                  <a:pos x="T12" y="T13"/>
                </a:cxn>
              </a:cxnLst>
              <a:rect l="0" t="0" r="r" b="b"/>
              <a:pathLst>
                <a:path w="35" h="38">
                  <a:moveTo>
                    <a:pt x="31" y="5"/>
                  </a:moveTo>
                  <a:lnTo>
                    <a:pt x="21" y="37"/>
                  </a:lnTo>
                  <a:lnTo>
                    <a:pt x="0" y="25"/>
                  </a:lnTo>
                  <a:lnTo>
                    <a:pt x="5" y="7"/>
                  </a:lnTo>
                  <a:lnTo>
                    <a:pt x="14" y="0"/>
                  </a:lnTo>
                  <a:lnTo>
                    <a:pt x="34" y="5"/>
                  </a:lnTo>
                  <a:lnTo>
                    <a:pt x="31" y="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5" name="Freeform 45"/>
            <p:cNvSpPr/>
            <p:nvPr/>
          </p:nvSpPr>
          <p:spPr>
            <a:xfrm>
              <a:off x="4040764" y="4803618"/>
              <a:ext cx="182408" cy="1189153"/>
            </a:xfrm>
            <a:custGeom>
              <a:avLst/>
              <a:gdLst>
                <a:gd name="T0" fmla="*/ 56 w 103"/>
                <a:gd name="T1" fmla="*/ 625 h 674"/>
                <a:gd name="T2" fmla="*/ 40 w 103"/>
                <a:gd name="T3" fmla="*/ 597 h 674"/>
                <a:gd name="T4" fmla="*/ 46 w 103"/>
                <a:gd name="T5" fmla="*/ 551 h 674"/>
                <a:gd name="T6" fmla="*/ 49 w 103"/>
                <a:gd name="T7" fmla="*/ 478 h 674"/>
                <a:gd name="T8" fmla="*/ 43 w 103"/>
                <a:gd name="T9" fmla="*/ 438 h 674"/>
                <a:gd name="T10" fmla="*/ 33 w 103"/>
                <a:gd name="T11" fmla="*/ 397 h 674"/>
                <a:gd name="T12" fmla="*/ 44 w 103"/>
                <a:gd name="T13" fmla="*/ 372 h 674"/>
                <a:gd name="T14" fmla="*/ 41 w 103"/>
                <a:gd name="T15" fmla="*/ 326 h 674"/>
                <a:gd name="T16" fmla="*/ 41 w 103"/>
                <a:gd name="T17" fmla="*/ 309 h 674"/>
                <a:gd name="T18" fmla="*/ 49 w 103"/>
                <a:gd name="T19" fmla="*/ 284 h 674"/>
                <a:gd name="T20" fmla="*/ 41 w 103"/>
                <a:gd name="T21" fmla="*/ 265 h 674"/>
                <a:gd name="T22" fmla="*/ 47 w 103"/>
                <a:gd name="T23" fmla="*/ 235 h 674"/>
                <a:gd name="T24" fmla="*/ 42 w 103"/>
                <a:gd name="T25" fmla="*/ 198 h 674"/>
                <a:gd name="T26" fmla="*/ 49 w 103"/>
                <a:gd name="T27" fmla="*/ 175 h 674"/>
                <a:gd name="T28" fmla="*/ 63 w 103"/>
                <a:gd name="T29" fmla="*/ 155 h 674"/>
                <a:gd name="T30" fmla="*/ 64 w 103"/>
                <a:gd name="T31" fmla="*/ 134 h 674"/>
                <a:gd name="T32" fmla="*/ 73 w 103"/>
                <a:gd name="T33" fmla="*/ 112 h 674"/>
                <a:gd name="T34" fmla="*/ 64 w 103"/>
                <a:gd name="T35" fmla="*/ 87 h 674"/>
                <a:gd name="T36" fmla="*/ 54 w 103"/>
                <a:gd name="T37" fmla="*/ 36 h 674"/>
                <a:gd name="T38" fmla="*/ 38 w 103"/>
                <a:gd name="T39" fmla="*/ 8 h 674"/>
                <a:gd name="T40" fmla="*/ 21 w 103"/>
                <a:gd name="T41" fmla="*/ 10 h 674"/>
                <a:gd name="T42" fmla="*/ 28 w 103"/>
                <a:gd name="T43" fmla="*/ 39 h 674"/>
                <a:gd name="T44" fmla="*/ 23 w 103"/>
                <a:gd name="T45" fmla="*/ 104 h 674"/>
                <a:gd name="T46" fmla="*/ 28 w 103"/>
                <a:gd name="T47" fmla="*/ 112 h 674"/>
                <a:gd name="T48" fmla="*/ 24 w 103"/>
                <a:gd name="T49" fmla="*/ 147 h 674"/>
                <a:gd name="T50" fmla="*/ 13 w 103"/>
                <a:gd name="T51" fmla="*/ 187 h 674"/>
                <a:gd name="T52" fmla="*/ 14 w 103"/>
                <a:gd name="T53" fmla="*/ 216 h 674"/>
                <a:gd name="T54" fmla="*/ 15 w 103"/>
                <a:gd name="T55" fmla="*/ 268 h 674"/>
                <a:gd name="T56" fmla="*/ 4 w 103"/>
                <a:gd name="T57" fmla="*/ 340 h 674"/>
                <a:gd name="T58" fmla="*/ 11 w 103"/>
                <a:gd name="T59" fmla="*/ 437 h 674"/>
                <a:gd name="T60" fmla="*/ 15 w 103"/>
                <a:gd name="T61" fmla="*/ 451 h 674"/>
                <a:gd name="T62" fmla="*/ 20 w 103"/>
                <a:gd name="T63" fmla="*/ 499 h 674"/>
                <a:gd name="T64" fmla="*/ 13 w 103"/>
                <a:gd name="T65" fmla="*/ 535 h 674"/>
                <a:gd name="T66" fmla="*/ 13 w 103"/>
                <a:gd name="T67" fmla="*/ 566 h 674"/>
                <a:gd name="T68" fmla="*/ 28 w 103"/>
                <a:gd name="T69" fmla="*/ 605 h 674"/>
                <a:gd name="T70" fmla="*/ 40 w 103"/>
                <a:gd name="T71" fmla="*/ 625 h 674"/>
                <a:gd name="T72" fmla="*/ 54 w 103"/>
                <a:gd name="T73" fmla="*/ 637 h 674"/>
                <a:gd name="T74" fmla="*/ 72 w 103"/>
                <a:gd name="T75" fmla="*/ 654 h 674"/>
                <a:gd name="T76" fmla="*/ 87 w 103"/>
                <a:gd name="T77" fmla="*/ 673 h 674"/>
                <a:gd name="T78" fmla="*/ 102 w 103"/>
                <a:gd name="T79" fmla="*/ 65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 h="674">
                  <a:moveTo>
                    <a:pt x="99" y="623"/>
                  </a:moveTo>
                  <a:lnTo>
                    <a:pt x="56" y="625"/>
                  </a:lnTo>
                  <a:lnTo>
                    <a:pt x="53" y="604"/>
                  </a:lnTo>
                  <a:lnTo>
                    <a:pt x="40" y="597"/>
                  </a:lnTo>
                  <a:lnTo>
                    <a:pt x="38" y="552"/>
                  </a:lnTo>
                  <a:lnTo>
                    <a:pt x="46" y="551"/>
                  </a:lnTo>
                  <a:lnTo>
                    <a:pt x="48" y="538"/>
                  </a:lnTo>
                  <a:lnTo>
                    <a:pt x="49" y="478"/>
                  </a:lnTo>
                  <a:lnTo>
                    <a:pt x="43" y="462"/>
                  </a:lnTo>
                  <a:lnTo>
                    <a:pt x="43" y="438"/>
                  </a:lnTo>
                  <a:lnTo>
                    <a:pt x="38" y="411"/>
                  </a:lnTo>
                  <a:lnTo>
                    <a:pt x="33" y="397"/>
                  </a:lnTo>
                  <a:lnTo>
                    <a:pt x="33" y="385"/>
                  </a:lnTo>
                  <a:lnTo>
                    <a:pt x="44" y="372"/>
                  </a:lnTo>
                  <a:lnTo>
                    <a:pt x="31" y="343"/>
                  </a:lnTo>
                  <a:lnTo>
                    <a:pt x="41" y="326"/>
                  </a:lnTo>
                  <a:lnTo>
                    <a:pt x="48" y="317"/>
                  </a:lnTo>
                  <a:lnTo>
                    <a:pt x="41" y="309"/>
                  </a:lnTo>
                  <a:lnTo>
                    <a:pt x="41" y="287"/>
                  </a:lnTo>
                  <a:lnTo>
                    <a:pt x="49" y="284"/>
                  </a:lnTo>
                  <a:lnTo>
                    <a:pt x="48" y="267"/>
                  </a:lnTo>
                  <a:lnTo>
                    <a:pt x="41" y="265"/>
                  </a:lnTo>
                  <a:lnTo>
                    <a:pt x="40" y="240"/>
                  </a:lnTo>
                  <a:lnTo>
                    <a:pt x="47" y="235"/>
                  </a:lnTo>
                  <a:lnTo>
                    <a:pt x="45" y="222"/>
                  </a:lnTo>
                  <a:lnTo>
                    <a:pt x="42" y="198"/>
                  </a:lnTo>
                  <a:lnTo>
                    <a:pt x="48" y="189"/>
                  </a:lnTo>
                  <a:lnTo>
                    <a:pt x="49" y="175"/>
                  </a:lnTo>
                  <a:lnTo>
                    <a:pt x="59" y="168"/>
                  </a:lnTo>
                  <a:lnTo>
                    <a:pt x="63" y="155"/>
                  </a:lnTo>
                  <a:lnTo>
                    <a:pt x="55" y="144"/>
                  </a:lnTo>
                  <a:lnTo>
                    <a:pt x="64" y="134"/>
                  </a:lnTo>
                  <a:lnTo>
                    <a:pt x="64" y="115"/>
                  </a:lnTo>
                  <a:lnTo>
                    <a:pt x="73" y="112"/>
                  </a:lnTo>
                  <a:lnTo>
                    <a:pt x="74" y="93"/>
                  </a:lnTo>
                  <a:lnTo>
                    <a:pt x="64" y="87"/>
                  </a:lnTo>
                  <a:lnTo>
                    <a:pt x="54" y="67"/>
                  </a:lnTo>
                  <a:lnTo>
                    <a:pt x="54" y="36"/>
                  </a:lnTo>
                  <a:lnTo>
                    <a:pt x="40" y="23"/>
                  </a:lnTo>
                  <a:lnTo>
                    <a:pt x="38" y="8"/>
                  </a:lnTo>
                  <a:lnTo>
                    <a:pt x="31" y="0"/>
                  </a:lnTo>
                  <a:lnTo>
                    <a:pt x="21" y="10"/>
                  </a:lnTo>
                  <a:lnTo>
                    <a:pt x="24" y="31"/>
                  </a:lnTo>
                  <a:lnTo>
                    <a:pt x="28" y="39"/>
                  </a:lnTo>
                  <a:lnTo>
                    <a:pt x="29" y="97"/>
                  </a:lnTo>
                  <a:lnTo>
                    <a:pt x="23" y="104"/>
                  </a:lnTo>
                  <a:lnTo>
                    <a:pt x="23" y="112"/>
                  </a:lnTo>
                  <a:lnTo>
                    <a:pt x="28" y="112"/>
                  </a:lnTo>
                  <a:lnTo>
                    <a:pt x="28" y="147"/>
                  </a:lnTo>
                  <a:lnTo>
                    <a:pt x="24" y="147"/>
                  </a:lnTo>
                  <a:lnTo>
                    <a:pt x="23" y="187"/>
                  </a:lnTo>
                  <a:lnTo>
                    <a:pt x="13" y="187"/>
                  </a:lnTo>
                  <a:lnTo>
                    <a:pt x="18" y="196"/>
                  </a:lnTo>
                  <a:lnTo>
                    <a:pt x="14" y="216"/>
                  </a:lnTo>
                  <a:lnTo>
                    <a:pt x="11" y="266"/>
                  </a:lnTo>
                  <a:lnTo>
                    <a:pt x="15" y="268"/>
                  </a:lnTo>
                  <a:lnTo>
                    <a:pt x="9" y="330"/>
                  </a:lnTo>
                  <a:lnTo>
                    <a:pt x="4" y="340"/>
                  </a:lnTo>
                  <a:lnTo>
                    <a:pt x="0" y="346"/>
                  </a:lnTo>
                  <a:lnTo>
                    <a:pt x="11" y="437"/>
                  </a:lnTo>
                  <a:lnTo>
                    <a:pt x="5" y="451"/>
                  </a:lnTo>
                  <a:lnTo>
                    <a:pt x="15" y="451"/>
                  </a:lnTo>
                  <a:lnTo>
                    <a:pt x="18" y="454"/>
                  </a:lnTo>
                  <a:lnTo>
                    <a:pt x="20" y="499"/>
                  </a:lnTo>
                  <a:lnTo>
                    <a:pt x="14" y="512"/>
                  </a:lnTo>
                  <a:lnTo>
                    <a:pt x="13" y="535"/>
                  </a:lnTo>
                  <a:lnTo>
                    <a:pt x="23" y="540"/>
                  </a:lnTo>
                  <a:lnTo>
                    <a:pt x="13" y="566"/>
                  </a:lnTo>
                  <a:lnTo>
                    <a:pt x="20" y="592"/>
                  </a:lnTo>
                  <a:lnTo>
                    <a:pt x="28" y="605"/>
                  </a:lnTo>
                  <a:lnTo>
                    <a:pt x="38" y="610"/>
                  </a:lnTo>
                  <a:lnTo>
                    <a:pt x="40" y="625"/>
                  </a:lnTo>
                  <a:lnTo>
                    <a:pt x="44" y="632"/>
                  </a:lnTo>
                  <a:lnTo>
                    <a:pt x="54" y="637"/>
                  </a:lnTo>
                  <a:lnTo>
                    <a:pt x="59" y="647"/>
                  </a:lnTo>
                  <a:lnTo>
                    <a:pt x="72" y="654"/>
                  </a:lnTo>
                  <a:lnTo>
                    <a:pt x="80" y="662"/>
                  </a:lnTo>
                  <a:lnTo>
                    <a:pt x="87" y="673"/>
                  </a:lnTo>
                  <a:lnTo>
                    <a:pt x="91" y="656"/>
                  </a:lnTo>
                  <a:lnTo>
                    <a:pt x="102" y="650"/>
                  </a:lnTo>
                  <a:lnTo>
                    <a:pt x="99" y="62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6" name="Freeform 50"/>
            <p:cNvSpPr/>
            <p:nvPr/>
          </p:nvSpPr>
          <p:spPr>
            <a:xfrm>
              <a:off x="4095801" y="4937319"/>
              <a:ext cx="427716" cy="968939"/>
            </a:xfrm>
            <a:custGeom>
              <a:avLst/>
              <a:gdLst>
                <a:gd name="T0" fmla="*/ 53 w 243"/>
                <a:gd name="T1" fmla="*/ 0 h 550"/>
                <a:gd name="T2" fmla="*/ 84 w 243"/>
                <a:gd name="T3" fmla="*/ 17 h 550"/>
                <a:gd name="T4" fmla="*/ 110 w 243"/>
                <a:gd name="T5" fmla="*/ 13 h 550"/>
                <a:gd name="T6" fmla="*/ 128 w 243"/>
                <a:gd name="T7" fmla="*/ 26 h 550"/>
                <a:gd name="T8" fmla="*/ 145 w 243"/>
                <a:gd name="T9" fmla="*/ 37 h 550"/>
                <a:gd name="T10" fmla="*/ 170 w 243"/>
                <a:gd name="T11" fmla="*/ 49 h 550"/>
                <a:gd name="T12" fmla="*/ 179 w 243"/>
                <a:gd name="T13" fmla="*/ 57 h 550"/>
                <a:gd name="T14" fmla="*/ 170 w 243"/>
                <a:gd name="T15" fmla="*/ 92 h 550"/>
                <a:gd name="T16" fmla="*/ 216 w 243"/>
                <a:gd name="T17" fmla="*/ 85 h 550"/>
                <a:gd name="T18" fmla="*/ 232 w 243"/>
                <a:gd name="T19" fmla="*/ 67 h 550"/>
                <a:gd name="T20" fmla="*/ 241 w 243"/>
                <a:gd name="T21" fmla="*/ 82 h 550"/>
                <a:gd name="T22" fmla="*/ 231 w 243"/>
                <a:gd name="T23" fmla="*/ 96 h 550"/>
                <a:gd name="T24" fmla="*/ 217 w 243"/>
                <a:gd name="T25" fmla="*/ 108 h 550"/>
                <a:gd name="T26" fmla="*/ 201 w 243"/>
                <a:gd name="T27" fmla="*/ 128 h 550"/>
                <a:gd name="T28" fmla="*/ 188 w 243"/>
                <a:gd name="T29" fmla="*/ 149 h 550"/>
                <a:gd name="T30" fmla="*/ 177 w 243"/>
                <a:gd name="T31" fmla="*/ 179 h 550"/>
                <a:gd name="T32" fmla="*/ 183 w 243"/>
                <a:gd name="T33" fmla="*/ 219 h 550"/>
                <a:gd name="T34" fmla="*/ 189 w 243"/>
                <a:gd name="T35" fmla="*/ 224 h 550"/>
                <a:gd name="T36" fmla="*/ 204 w 243"/>
                <a:gd name="T37" fmla="*/ 228 h 550"/>
                <a:gd name="T38" fmla="*/ 212 w 243"/>
                <a:gd name="T39" fmla="*/ 252 h 550"/>
                <a:gd name="T40" fmla="*/ 201 w 243"/>
                <a:gd name="T41" fmla="*/ 277 h 550"/>
                <a:gd name="T42" fmla="*/ 185 w 243"/>
                <a:gd name="T43" fmla="*/ 289 h 550"/>
                <a:gd name="T44" fmla="*/ 151 w 243"/>
                <a:gd name="T45" fmla="*/ 295 h 550"/>
                <a:gd name="T46" fmla="*/ 138 w 243"/>
                <a:gd name="T47" fmla="*/ 301 h 550"/>
                <a:gd name="T48" fmla="*/ 141 w 243"/>
                <a:gd name="T49" fmla="*/ 336 h 550"/>
                <a:gd name="T50" fmla="*/ 104 w 243"/>
                <a:gd name="T51" fmla="*/ 329 h 550"/>
                <a:gd name="T52" fmla="*/ 112 w 243"/>
                <a:gd name="T53" fmla="*/ 352 h 550"/>
                <a:gd name="T54" fmla="*/ 119 w 243"/>
                <a:gd name="T55" fmla="*/ 374 h 550"/>
                <a:gd name="T56" fmla="*/ 107 w 243"/>
                <a:gd name="T57" fmla="*/ 388 h 550"/>
                <a:gd name="T58" fmla="*/ 93 w 243"/>
                <a:gd name="T59" fmla="*/ 410 h 550"/>
                <a:gd name="T60" fmla="*/ 81 w 243"/>
                <a:gd name="T61" fmla="*/ 421 h 550"/>
                <a:gd name="T62" fmla="*/ 101 w 243"/>
                <a:gd name="T63" fmla="*/ 450 h 550"/>
                <a:gd name="T64" fmla="*/ 101 w 243"/>
                <a:gd name="T65" fmla="*/ 469 h 550"/>
                <a:gd name="T66" fmla="*/ 87 w 243"/>
                <a:gd name="T67" fmla="*/ 483 h 550"/>
                <a:gd name="T68" fmla="*/ 77 w 243"/>
                <a:gd name="T69" fmla="*/ 510 h 550"/>
                <a:gd name="T70" fmla="*/ 70 w 243"/>
                <a:gd name="T71" fmla="*/ 529 h 550"/>
                <a:gd name="T72" fmla="*/ 25 w 243"/>
                <a:gd name="T73" fmla="*/ 549 h 550"/>
                <a:gd name="T74" fmla="*/ 9 w 243"/>
                <a:gd name="T75" fmla="*/ 522 h 550"/>
                <a:gd name="T76" fmla="*/ 15 w 243"/>
                <a:gd name="T77" fmla="*/ 475 h 550"/>
                <a:gd name="T78" fmla="*/ 19 w 243"/>
                <a:gd name="T79" fmla="*/ 402 h 550"/>
                <a:gd name="T80" fmla="*/ 12 w 243"/>
                <a:gd name="T81" fmla="*/ 363 h 550"/>
                <a:gd name="T82" fmla="*/ 2 w 243"/>
                <a:gd name="T83" fmla="*/ 322 h 550"/>
                <a:gd name="T84" fmla="*/ 14 w 243"/>
                <a:gd name="T85" fmla="*/ 297 h 550"/>
                <a:gd name="T86" fmla="*/ 10 w 243"/>
                <a:gd name="T87" fmla="*/ 251 h 550"/>
                <a:gd name="T88" fmla="*/ 10 w 243"/>
                <a:gd name="T89" fmla="*/ 234 h 550"/>
                <a:gd name="T90" fmla="*/ 19 w 243"/>
                <a:gd name="T91" fmla="*/ 209 h 550"/>
                <a:gd name="T92" fmla="*/ 10 w 243"/>
                <a:gd name="T93" fmla="*/ 190 h 550"/>
                <a:gd name="T94" fmla="*/ 16 w 243"/>
                <a:gd name="T95" fmla="*/ 160 h 550"/>
                <a:gd name="T96" fmla="*/ 11 w 243"/>
                <a:gd name="T97" fmla="*/ 123 h 550"/>
                <a:gd name="T98" fmla="*/ 19 w 243"/>
                <a:gd name="T99" fmla="*/ 100 h 550"/>
                <a:gd name="T100" fmla="*/ 32 w 243"/>
                <a:gd name="T101" fmla="*/ 80 h 550"/>
                <a:gd name="T102" fmla="*/ 33 w 243"/>
                <a:gd name="T103" fmla="*/ 59 h 550"/>
                <a:gd name="T104" fmla="*/ 42 w 243"/>
                <a:gd name="T105" fmla="*/ 3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3" h="550">
                  <a:moveTo>
                    <a:pt x="44" y="19"/>
                  </a:moveTo>
                  <a:lnTo>
                    <a:pt x="53" y="0"/>
                  </a:lnTo>
                  <a:lnTo>
                    <a:pt x="67" y="11"/>
                  </a:lnTo>
                  <a:lnTo>
                    <a:pt x="84" y="17"/>
                  </a:lnTo>
                  <a:lnTo>
                    <a:pt x="101" y="3"/>
                  </a:lnTo>
                  <a:lnTo>
                    <a:pt x="110" y="13"/>
                  </a:lnTo>
                  <a:lnTo>
                    <a:pt x="124" y="19"/>
                  </a:lnTo>
                  <a:lnTo>
                    <a:pt x="128" y="26"/>
                  </a:lnTo>
                  <a:lnTo>
                    <a:pt x="137" y="30"/>
                  </a:lnTo>
                  <a:lnTo>
                    <a:pt x="145" y="37"/>
                  </a:lnTo>
                  <a:lnTo>
                    <a:pt x="149" y="47"/>
                  </a:lnTo>
                  <a:lnTo>
                    <a:pt x="170" y="49"/>
                  </a:lnTo>
                  <a:lnTo>
                    <a:pt x="174" y="52"/>
                  </a:lnTo>
                  <a:lnTo>
                    <a:pt x="179" y="57"/>
                  </a:lnTo>
                  <a:lnTo>
                    <a:pt x="173" y="78"/>
                  </a:lnTo>
                  <a:lnTo>
                    <a:pt x="170" y="92"/>
                  </a:lnTo>
                  <a:lnTo>
                    <a:pt x="215" y="92"/>
                  </a:lnTo>
                  <a:lnTo>
                    <a:pt x="216" y="85"/>
                  </a:lnTo>
                  <a:lnTo>
                    <a:pt x="225" y="79"/>
                  </a:lnTo>
                  <a:lnTo>
                    <a:pt x="232" y="67"/>
                  </a:lnTo>
                  <a:lnTo>
                    <a:pt x="234" y="82"/>
                  </a:lnTo>
                  <a:lnTo>
                    <a:pt x="241" y="82"/>
                  </a:lnTo>
                  <a:lnTo>
                    <a:pt x="242" y="94"/>
                  </a:lnTo>
                  <a:lnTo>
                    <a:pt x="231" y="96"/>
                  </a:lnTo>
                  <a:lnTo>
                    <a:pt x="223" y="106"/>
                  </a:lnTo>
                  <a:lnTo>
                    <a:pt x="217" y="108"/>
                  </a:lnTo>
                  <a:lnTo>
                    <a:pt x="209" y="119"/>
                  </a:lnTo>
                  <a:lnTo>
                    <a:pt x="201" y="128"/>
                  </a:lnTo>
                  <a:lnTo>
                    <a:pt x="195" y="139"/>
                  </a:lnTo>
                  <a:lnTo>
                    <a:pt x="188" y="149"/>
                  </a:lnTo>
                  <a:lnTo>
                    <a:pt x="179" y="163"/>
                  </a:lnTo>
                  <a:lnTo>
                    <a:pt x="177" y="179"/>
                  </a:lnTo>
                  <a:lnTo>
                    <a:pt x="179" y="202"/>
                  </a:lnTo>
                  <a:lnTo>
                    <a:pt x="183" y="219"/>
                  </a:lnTo>
                  <a:lnTo>
                    <a:pt x="189" y="216"/>
                  </a:lnTo>
                  <a:lnTo>
                    <a:pt x="189" y="224"/>
                  </a:lnTo>
                  <a:lnTo>
                    <a:pt x="195" y="227"/>
                  </a:lnTo>
                  <a:lnTo>
                    <a:pt x="204" y="228"/>
                  </a:lnTo>
                  <a:lnTo>
                    <a:pt x="204" y="249"/>
                  </a:lnTo>
                  <a:lnTo>
                    <a:pt x="212" y="252"/>
                  </a:lnTo>
                  <a:lnTo>
                    <a:pt x="210" y="271"/>
                  </a:lnTo>
                  <a:lnTo>
                    <a:pt x="201" y="277"/>
                  </a:lnTo>
                  <a:lnTo>
                    <a:pt x="189" y="279"/>
                  </a:lnTo>
                  <a:lnTo>
                    <a:pt x="185" y="289"/>
                  </a:lnTo>
                  <a:lnTo>
                    <a:pt x="178" y="290"/>
                  </a:lnTo>
                  <a:lnTo>
                    <a:pt x="151" y="295"/>
                  </a:lnTo>
                  <a:lnTo>
                    <a:pt x="141" y="296"/>
                  </a:lnTo>
                  <a:lnTo>
                    <a:pt x="138" y="301"/>
                  </a:lnTo>
                  <a:lnTo>
                    <a:pt x="141" y="316"/>
                  </a:lnTo>
                  <a:lnTo>
                    <a:pt x="141" y="336"/>
                  </a:lnTo>
                  <a:lnTo>
                    <a:pt x="127" y="341"/>
                  </a:lnTo>
                  <a:lnTo>
                    <a:pt x="104" y="329"/>
                  </a:lnTo>
                  <a:lnTo>
                    <a:pt x="101" y="344"/>
                  </a:lnTo>
                  <a:lnTo>
                    <a:pt x="112" y="352"/>
                  </a:lnTo>
                  <a:lnTo>
                    <a:pt x="116" y="362"/>
                  </a:lnTo>
                  <a:lnTo>
                    <a:pt x="119" y="374"/>
                  </a:lnTo>
                  <a:lnTo>
                    <a:pt x="113" y="380"/>
                  </a:lnTo>
                  <a:lnTo>
                    <a:pt x="107" y="388"/>
                  </a:lnTo>
                  <a:lnTo>
                    <a:pt x="101" y="407"/>
                  </a:lnTo>
                  <a:lnTo>
                    <a:pt x="93" y="410"/>
                  </a:lnTo>
                  <a:lnTo>
                    <a:pt x="91" y="418"/>
                  </a:lnTo>
                  <a:lnTo>
                    <a:pt x="81" y="421"/>
                  </a:lnTo>
                  <a:lnTo>
                    <a:pt x="79" y="441"/>
                  </a:lnTo>
                  <a:lnTo>
                    <a:pt x="101" y="450"/>
                  </a:lnTo>
                  <a:lnTo>
                    <a:pt x="101" y="460"/>
                  </a:lnTo>
                  <a:lnTo>
                    <a:pt x="101" y="469"/>
                  </a:lnTo>
                  <a:lnTo>
                    <a:pt x="93" y="475"/>
                  </a:lnTo>
                  <a:lnTo>
                    <a:pt x="87" y="483"/>
                  </a:lnTo>
                  <a:lnTo>
                    <a:pt x="88" y="507"/>
                  </a:lnTo>
                  <a:lnTo>
                    <a:pt x="77" y="510"/>
                  </a:lnTo>
                  <a:lnTo>
                    <a:pt x="69" y="516"/>
                  </a:lnTo>
                  <a:lnTo>
                    <a:pt x="70" y="529"/>
                  </a:lnTo>
                  <a:lnTo>
                    <a:pt x="69" y="547"/>
                  </a:lnTo>
                  <a:lnTo>
                    <a:pt x="25" y="549"/>
                  </a:lnTo>
                  <a:lnTo>
                    <a:pt x="22" y="529"/>
                  </a:lnTo>
                  <a:lnTo>
                    <a:pt x="9" y="522"/>
                  </a:lnTo>
                  <a:lnTo>
                    <a:pt x="7" y="477"/>
                  </a:lnTo>
                  <a:lnTo>
                    <a:pt x="15" y="475"/>
                  </a:lnTo>
                  <a:lnTo>
                    <a:pt x="18" y="463"/>
                  </a:lnTo>
                  <a:lnTo>
                    <a:pt x="19" y="402"/>
                  </a:lnTo>
                  <a:lnTo>
                    <a:pt x="13" y="386"/>
                  </a:lnTo>
                  <a:lnTo>
                    <a:pt x="12" y="363"/>
                  </a:lnTo>
                  <a:lnTo>
                    <a:pt x="8" y="336"/>
                  </a:lnTo>
                  <a:lnTo>
                    <a:pt x="2" y="322"/>
                  </a:lnTo>
                  <a:lnTo>
                    <a:pt x="3" y="310"/>
                  </a:lnTo>
                  <a:lnTo>
                    <a:pt x="14" y="297"/>
                  </a:lnTo>
                  <a:lnTo>
                    <a:pt x="0" y="268"/>
                  </a:lnTo>
                  <a:lnTo>
                    <a:pt x="10" y="251"/>
                  </a:lnTo>
                  <a:lnTo>
                    <a:pt x="17" y="241"/>
                  </a:lnTo>
                  <a:lnTo>
                    <a:pt x="10" y="234"/>
                  </a:lnTo>
                  <a:lnTo>
                    <a:pt x="10" y="212"/>
                  </a:lnTo>
                  <a:lnTo>
                    <a:pt x="19" y="209"/>
                  </a:lnTo>
                  <a:lnTo>
                    <a:pt x="17" y="192"/>
                  </a:lnTo>
                  <a:lnTo>
                    <a:pt x="10" y="190"/>
                  </a:lnTo>
                  <a:lnTo>
                    <a:pt x="9" y="165"/>
                  </a:lnTo>
                  <a:lnTo>
                    <a:pt x="16" y="160"/>
                  </a:lnTo>
                  <a:lnTo>
                    <a:pt x="14" y="147"/>
                  </a:lnTo>
                  <a:lnTo>
                    <a:pt x="11" y="123"/>
                  </a:lnTo>
                  <a:lnTo>
                    <a:pt x="17" y="114"/>
                  </a:lnTo>
                  <a:lnTo>
                    <a:pt x="19" y="100"/>
                  </a:lnTo>
                  <a:lnTo>
                    <a:pt x="28" y="93"/>
                  </a:lnTo>
                  <a:lnTo>
                    <a:pt x="32" y="80"/>
                  </a:lnTo>
                  <a:lnTo>
                    <a:pt x="25" y="69"/>
                  </a:lnTo>
                  <a:lnTo>
                    <a:pt x="33" y="59"/>
                  </a:lnTo>
                  <a:lnTo>
                    <a:pt x="34" y="40"/>
                  </a:lnTo>
                  <a:lnTo>
                    <a:pt x="42" y="37"/>
                  </a:lnTo>
                  <a:lnTo>
                    <a:pt x="44" y="1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7" name="Freeform 51"/>
            <p:cNvSpPr/>
            <p:nvPr/>
          </p:nvSpPr>
          <p:spPr>
            <a:xfrm>
              <a:off x="4273491" y="4849234"/>
              <a:ext cx="231155" cy="253246"/>
            </a:xfrm>
            <a:custGeom>
              <a:avLst/>
              <a:gdLst>
                <a:gd name="T0" fmla="*/ 23 w 132"/>
                <a:gd name="T1" fmla="*/ 68 h 142"/>
                <a:gd name="T2" fmla="*/ 27 w 132"/>
                <a:gd name="T3" fmla="*/ 75 h 142"/>
                <a:gd name="T4" fmla="*/ 36 w 132"/>
                <a:gd name="T5" fmla="*/ 79 h 142"/>
                <a:gd name="T6" fmla="*/ 44 w 132"/>
                <a:gd name="T7" fmla="*/ 86 h 142"/>
                <a:gd name="T8" fmla="*/ 48 w 132"/>
                <a:gd name="T9" fmla="*/ 95 h 142"/>
                <a:gd name="T10" fmla="*/ 69 w 132"/>
                <a:gd name="T11" fmla="*/ 98 h 142"/>
                <a:gd name="T12" fmla="*/ 74 w 132"/>
                <a:gd name="T13" fmla="*/ 100 h 142"/>
                <a:gd name="T14" fmla="*/ 78 w 132"/>
                <a:gd name="T15" fmla="*/ 106 h 142"/>
                <a:gd name="T16" fmla="*/ 73 w 132"/>
                <a:gd name="T17" fmla="*/ 127 h 142"/>
                <a:gd name="T18" fmla="*/ 69 w 132"/>
                <a:gd name="T19" fmla="*/ 140 h 142"/>
                <a:gd name="T20" fmla="*/ 114 w 132"/>
                <a:gd name="T21" fmla="*/ 141 h 142"/>
                <a:gd name="T22" fmla="*/ 115 w 132"/>
                <a:gd name="T23" fmla="*/ 133 h 142"/>
                <a:gd name="T24" fmla="*/ 124 w 132"/>
                <a:gd name="T25" fmla="*/ 127 h 142"/>
                <a:gd name="T26" fmla="*/ 131 w 132"/>
                <a:gd name="T27" fmla="*/ 116 h 142"/>
                <a:gd name="T28" fmla="*/ 128 w 132"/>
                <a:gd name="T29" fmla="*/ 112 h 142"/>
                <a:gd name="T30" fmla="*/ 126 w 132"/>
                <a:gd name="T31" fmla="*/ 75 h 142"/>
                <a:gd name="T32" fmla="*/ 114 w 132"/>
                <a:gd name="T33" fmla="*/ 74 h 142"/>
                <a:gd name="T34" fmla="*/ 112 w 132"/>
                <a:gd name="T35" fmla="*/ 57 h 142"/>
                <a:gd name="T36" fmla="*/ 99 w 132"/>
                <a:gd name="T37" fmla="*/ 57 h 142"/>
                <a:gd name="T38" fmla="*/ 91 w 132"/>
                <a:gd name="T39" fmla="*/ 53 h 142"/>
                <a:gd name="T40" fmla="*/ 88 w 132"/>
                <a:gd name="T41" fmla="*/ 46 h 142"/>
                <a:gd name="T42" fmla="*/ 74 w 132"/>
                <a:gd name="T43" fmla="*/ 43 h 142"/>
                <a:gd name="T44" fmla="*/ 74 w 132"/>
                <a:gd name="T45" fmla="*/ 31 h 142"/>
                <a:gd name="T46" fmla="*/ 63 w 132"/>
                <a:gd name="T47" fmla="*/ 28 h 142"/>
                <a:gd name="T48" fmla="*/ 62 w 132"/>
                <a:gd name="T49" fmla="*/ 17 h 142"/>
                <a:gd name="T50" fmla="*/ 55 w 132"/>
                <a:gd name="T51" fmla="*/ 6 h 142"/>
                <a:gd name="T52" fmla="*/ 38 w 132"/>
                <a:gd name="T53" fmla="*/ 0 h 142"/>
                <a:gd name="T54" fmla="*/ 27 w 132"/>
                <a:gd name="T55" fmla="*/ 8 h 142"/>
                <a:gd name="T56" fmla="*/ 11 w 132"/>
                <a:gd name="T57" fmla="*/ 15 h 142"/>
                <a:gd name="T58" fmla="*/ 6 w 132"/>
                <a:gd name="T59" fmla="*/ 28 h 142"/>
                <a:gd name="T60" fmla="*/ 0 w 132"/>
                <a:gd name="T61" fmla="*/ 52 h 142"/>
                <a:gd name="T62" fmla="*/ 9 w 132"/>
                <a:gd name="T63" fmla="*/ 62 h 142"/>
                <a:gd name="T64" fmla="*/ 23 w 132"/>
                <a:gd name="T65"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 h="142">
                  <a:moveTo>
                    <a:pt x="23" y="68"/>
                  </a:moveTo>
                  <a:lnTo>
                    <a:pt x="27" y="75"/>
                  </a:lnTo>
                  <a:lnTo>
                    <a:pt x="36" y="79"/>
                  </a:lnTo>
                  <a:lnTo>
                    <a:pt x="44" y="86"/>
                  </a:lnTo>
                  <a:lnTo>
                    <a:pt x="48" y="95"/>
                  </a:lnTo>
                  <a:lnTo>
                    <a:pt x="69" y="98"/>
                  </a:lnTo>
                  <a:lnTo>
                    <a:pt x="74" y="100"/>
                  </a:lnTo>
                  <a:lnTo>
                    <a:pt x="78" y="106"/>
                  </a:lnTo>
                  <a:lnTo>
                    <a:pt x="73" y="127"/>
                  </a:lnTo>
                  <a:lnTo>
                    <a:pt x="69" y="140"/>
                  </a:lnTo>
                  <a:lnTo>
                    <a:pt x="114" y="141"/>
                  </a:lnTo>
                  <a:lnTo>
                    <a:pt x="115" y="133"/>
                  </a:lnTo>
                  <a:lnTo>
                    <a:pt x="124" y="127"/>
                  </a:lnTo>
                  <a:lnTo>
                    <a:pt x="131" y="116"/>
                  </a:lnTo>
                  <a:lnTo>
                    <a:pt x="128" y="112"/>
                  </a:lnTo>
                  <a:lnTo>
                    <a:pt x="126" y="75"/>
                  </a:lnTo>
                  <a:lnTo>
                    <a:pt x="114" y="74"/>
                  </a:lnTo>
                  <a:lnTo>
                    <a:pt x="112" y="57"/>
                  </a:lnTo>
                  <a:lnTo>
                    <a:pt x="99" y="57"/>
                  </a:lnTo>
                  <a:lnTo>
                    <a:pt x="91" y="53"/>
                  </a:lnTo>
                  <a:lnTo>
                    <a:pt x="88" y="46"/>
                  </a:lnTo>
                  <a:lnTo>
                    <a:pt x="74" y="43"/>
                  </a:lnTo>
                  <a:lnTo>
                    <a:pt x="74" y="31"/>
                  </a:lnTo>
                  <a:lnTo>
                    <a:pt x="63" y="28"/>
                  </a:lnTo>
                  <a:lnTo>
                    <a:pt x="62" y="17"/>
                  </a:lnTo>
                  <a:lnTo>
                    <a:pt x="55" y="6"/>
                  </a:lnTo>
                  <a:lnTo>
                    <a:pt x="38" y="0"/>
                  </a:lnTo>
                  <a:lnTo>
                    <a:pt x="27" y="8"/>
                  </a:lnTo>
                  <a:lnTo>
                    <a:pt x="11" y="15"/>
                  </a:lnTo>
                  <a:lnTo>
                    <a:pt x="6" y="28"/>
                  </a:lnTo>
                  <a:lnTo>
                    <a:pt x="0" y="52"/>
                  </a:lnTo>
                  <a:lnTo>
                    <a:pt x="9" y="62"/>
                  </a:lnTo>
                  <a:lnTo>
                    <a:pt x="23" y="6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8" name="Freeform 56"/>
            <p:cNvSpPr/>
            <p:nvPr/>
          </p:nvSpPr>
          <p:spPr>
            <a:xfrm>
              <a:off x="3797029" y="4342743"/>
              <a:ext cx="325504" cy="482897"/>
            </a:xfrm>
            <a:custGeom>
              <a:avLst/>
              <a:gdLst>
                <a:gd name="T0" fmla="*/ 149 w 185"/>
                <a:gd name="T1" fmla="*/ 12 h 274"/>
                <a:gd name="T2" fmla="*/ 136 w 185"/>
                <a:gd name="T3" fmla="*/ 3 h 274"/>
                <a:gd name="T4" fmla="*/ 111 w 185"/>
                <a:gd name="T5" fmla="*/ 0 h 274"/>
                <a:gd name="T6" fmla="*/ 103 w 185"/>
                <a:gd name="T7" fmla="*/ 10 h 274"/>
                <a:gd name="T8" fmla="*/ 62 w 185"/>
                <a:gd name="T9" fmla="*/ 29 h 274"/>
                <a:gd name="T10" fmla="*/ 42 w 185"/>
                <a:gd name="T11" fmla="*/ 43 h 274"/>
                <a:gd name="T12" fmla="*/ 28 w 185"/>
                <a:gd name="T13" fmla="*/ 54 h 274"/>
                <a:gd name="T14" fmla="*/ 17 w 185"/>
                <a:gd name="T15" fmla="*/ 43 h 274"/>
                <a:gd name="T16" fmla="*/ 14 w 185"/>
                <a:gd name="T17" fmla="*/ 31 h 274"/>
                <a:gd name="T18" fmla="*/ 6 w 185"/>
                <a:gd name="T19" fmla="*/ 31 h 274"/>
                <a:gd name="T20" fmla="*/ 0 w 185"/>
                <a:gd name="T21" fmla="*/ 37 h 274"/>
                <a:gd name="T22" fmla="*/ 0 w 185"/>
                <a:gd name="T23" fmla="*/ 71 h 274"/>
                <a:gd name="T24" fmla="*/ 15 w 185"/>
                <a:gd name="T25" fmla="*/ 71 h 274"/>
                <a:gd name="T26" fmla="*/ 21 w 185"/>
                <a:gd name="T27" fmla="*/ 94 h 274"/>
                <a:gd name="T28" fmla="*/ 29 w 185"/>
                <a:gd name="T29" fmla="*/ 100 h 274"/>
                <a:gd name="T30" fmla="*/ 31 w 185"/>
                <a:gd name="T31" fmla="*/ 114 h 274"/>
                <a:gd name="T32" fmla="*/ 36 w 185"/>
                <a:gd name="T33" fmla="*/ 127 h 274"/>
                <a:gd name="T34" fmla="*/ 45 w 185"/>
                <a:gd name="T35" fmla="*/ 132 h 274"/>
                <a:gd name="T36" fmla="*/ 47 w 185"/>
                <a:gd name="T37" fmla="*/ 147 h 274"/>
                <a:gd name="T38" fmla="*/ 51 w 185"/>
                <a:gd name="T39" fmla="*/ 151 h 274"/>
                <a:gd name="T40" fmla="*/ 57 w 185"/>
                <a:gd name="T41" fmla="*/ 159 h 274"/>
                <a:gd name="T42" fmla="*/ 61 w 185"/>
                <a:gd name="T43" fmla="*/ 173 h 274"/>
                <a:gd name="T44" fmla="*/ 68 w 185"/>
                <a:gd name="T45" fmla="*/ 187 h 274"/>
                <a:gd name="T46" fmla="*/ 75 w 185"/>
                <a:gd name="T47" fmla="*/ 193 h 274"/>
                <a:gd name="T48" fmla="*/ 71 w 185"/>
                <a:gd name="T49" fmla="*/ 199 h 274"/>
                <a:gd name="T50" fmla="*/ 76 w 185"/>
                <a:gd name="T51" fmla="*/ 212 h 274"/>
                <a:gd name="T52" fmla="*/ 91 w 185"/>
                <a:gd name="T53" fmla="*/ 221 h 274"/>
                <a:gd name="T54" fmla="*/ 105 w 185"/>
                <a:gd name="T55" fmla="*/ 239 h 274"/>
                <a:gd name="T56" fmla="*/ 127 w 185"/>
                <a:gd name="T57" fmla="*/ 247 h 274"/>
                <a:gd name="T58" fmla="*/ 147 w 185"/>
                <a:gd name="T59" fmla="*/ 263 h 274"/>
                <a:gd name="T60" fmla="*/ 159 w 185"/>
                <a:gd name="T61" fmla="*/ 273 h 274"/>
                <a:gd name="T62" fmla="*/ 170 w 185"/>
                <a:gd name="T63" fmla="*/ 263 h 274"/>
                <a:gd name="T64" fmla="*/ 174 w 185"/>
                <a:gd name="T65" fmla="*/ 251 h 274"/>
                <a:gd name="T66" fmla="*/ 179 w 185"/>
                <a:gd name="T67" fmla="*/ 249 h 274"/>
                <a:gd name="T68" fmla="*/ 174 w 185"/>
                <a:gd name="T69" fmla="*/ 241 h 274"/>
                <a:gd name="T70" fmla="*/ 176 w 185"/>
                <a:gd name="T71" fmla="*/ 215 h 274"/>
                <a:gd name="T72" fmla="*/ 176 w 185"/>
                <a:gd name="T73" fmla="*/ 196 h 274"/>
                <a:gd name="T74" fmla="*/ 182 w 185"/>
                <a:gd name="T75" fmla="*/ 190 h 274"/>
                <a:gd name="T76" fmla="*/ 184 w 185"/>
                <a:gd name="T77" fmla="*/ 175 h 274"/>
                <a:gd name="T78" fmla="*/ 173 w 185"/>
                <a:gd name="T79" fmla="*/ 158 h 274"/>
                <a:gd name="T80" fmla="*/ 160 w 185"/>
                <a:gd name="T81" fmla="*/ 151 h 274"/>
                <a:gd name="T82" fmla="*/ 155 w 185"/>
                <a:gd name="T83" fmla="*/ 134 h 274"/>
                <a:gd name="T84" fmla="*/ 143 w 185"/>
                <a:gd name="T85" fmla="*/ 140 h 274"/>
                <a:gd name="T86" fmla="*/ 131 w 185"/>
                <a:gd name="T87" fmla="*/ 138 h 274"/>
                <a:gd name="T88" fmla="*/ 129 w 185"/>
                <a:gd name="T89" fmla="*/ 129 h 274"/>
                <a:gd name="T90" fmla="*/ 119 w 185"/>
                <a:gd name="T91" fmla="*/ 128 h 274"/>
                <a:gd name="T92" fmla="*/ 115 w 185"/>
                <a:gd name="T93" fmla="*/ 118 h 274"/>
                <a:gd name="T94" fmla="*/ 105 w 185"/>
                <a:gd name="T95" fmla="*/ 110 h 274"/>
                <a:gd name="T96" fmla="*/ 102 w 185"/>
                <a:gd name="T97" fmla="*/ 100 h 274"/>
                <a:gd name="T98" fmla="*/ 104 w 185"/>
                <a:gd name="T99" fmla="*/ 87 h 274"/>
                <a:gd name="T100" fmla="*/ 113 w 185"/>
                <a:gd name="T101" fmla="*/ 82 h 274"/>
                <a:gd name="T102" fmla="*/ 120 w 185"/>
                <a:gd name="T103" fmla="*/ 77 h 274"/>
                <a:gd name="T104" fmla="*/ 116 w 185"/>
                <a:gd name="T105" fmla="*/ 67 h 274"/>
                <a:gd name="T106" fmla="*/ 120 w 185"/>
                <a:gd name="T107" fmla="*/ 54 h 274"/>
                <a:gd name="T108" fmla="*/ 131 w 185"/>
                <a:gd name="T109" fmla="*/ 47 h 274"/>
                <a:gd name="T110" fmla="*/ 143 w 185"/>
                <a:gd name="T111" fmla="*/ 50 h 274"/>
                <a:gd name="T112" fmla="*/ 155 w 185"/>
                <a:gd name="T113" fmla="*/ 44 h 274"/>
                <a:gd name="T114" fmla="*/ 159 w 185"/>
                <a:gd name="T115" fmla="*/ 31 h 274"/>
                <a:gd name="T116" fmla="*/ 149 w 185"/>
                <a:gd name="T117" fmla="*/ 1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 h="274">
                  <a:moveTo>
                    <a:pt x="149" y="12"/>
                  </a:moveTo>
                  <a:lnTo>
                    <a:pt x="136" y="3"/>
                  </a:lnTo>
                  <a:lnTo>
                    <a:pt x="111" y="0"/>
                  </a:lnTo>
                  <a:lnTo>
                    <a:pt x="103" y="10"/>
                  </a:lnTo>
                  <a:lnTo>
                    <a:pt x="62" y="29"/>
                  </a:lnTo>
                  <a:lnTo>
                    <a:pt x="42" y="43"/>
                  </a:lnTo>
                  <a:lnTo>
                    <a:pt x="28" y="54"/>
                  </a:lnTo>
                  <a:lnTo>
                    <a:pt x="17" y="43"/>
                  </a:lnTo>
                  <a:lnTo>
                    <a:pt x="14" y="31"/>
                  </a:lnTo>
                  <a:lnTo>
                    <a:pt x="6" y="31"/>
                  </a:lnTo>
                  <a:lnTo>
                    <a:pt x="0" y="37"/>
                  </a:lnTo>
                  <a:lnTo>
                    <a:pt x="0" y="71"/>
                  </a:lnTo>
                  <a:lnTo>
                    <a:pt x="15" y="71"/>
                  </a:lnTo>
                  <a:lnTo>
                    <a:pt x="21" y="94"/>
                  </a:lnTo>
                  <a:lnTo>
                    <a:pt x="29" y="100"/>
                  </a:lnTo>
                  <a:lnTo>
                    <a:pt x="31" y="114"/>
                  </a:lnTo>
                  <a:lnTo>
                    <a:pt x="36" y="127"/>
                  </a:lnTo>
                  <a:lnTo>
                    <a:pt x="45" y="132"/>
                  </a:lnTo>
                  <a:lnTo>
                    <a:pt x="47" y="147"/>
                  </a:lnTo>
                  <a:lnTo>
                    <a:pt x="51" y="151"/>
                  </a:lnTo>
                  <a:lnTo>
                    <a:pt x="57" y="159"/>
                  </a:lnTo>
                  <a:lnTo>
                    <a:pt x="61" y="173"/>
                  </a:lnTo>
                  <a:lnTo>
                    <a:pt x="68" y="187"/>
                  </a:lnTo>
                  <a:lnTo>
                    <a:pt x="75" y="193"/>
                  </a:lnTo>
                  <a:lnTo>
                    <a:pt x="71" y="199"/>
                  </a:lnTo>
                  <a:lnTo>
                    <a:pt x="76" y="212"/>
                  </a:lnTo>
                  <a:lnTo>
                    <a:pt x="91" y="221"/>
                  </a:lnTo>
                  <a:lnTo>
                    <a:pt x="105" y="239"/>
                  </a:lnTo>
                  <a:lnTo>
                    <a:pt x="127" y="247"/>
                  </a:lnTo>
                  <a:lnTo>
                    <a:pt x="147" y="263"/>
                  </a:lnTo>
                  <a:lnTo>
                    <a:pt x="159" y="273"/>
                  </a:lnTo>
                  <a:lnTo>
                    <a:pt x="170" y="263"/>
                  </a:lnTo>
                  <a:lnTo>
                    <a:pt x="174" y="251"/>
                  </a:lnTo>
                  <a:lnTo>
                    <a:pt x="179" y="249"/>
                  </a:lnTo>
                  <a:lnTo>
                    <a:pt x="174" y="241"/>
                  </a:lnTo>
                  <a:lnTo>
                    <a:pt x="176" y="215"/>
                  </a:lnTo>
                  <a:lnTo>
                    <a:pt x="176" y="196"/>
                  </a:lnTo>
                  <a:lnTo>
                    <a:pt x="182" y="190"/>
                  </a:lnTo>
                  <a:lnTo>
                    <a:pt x="184" y="175"/>
                  </a:lnTo>
                  <a:lnTo>
                    <a:pt x="173" y="158"/>
                  </a:lnTo>
                  <a:lnTo>
                    <a:pt x="160" y="151"/>
                  </a:lnTo>
                  <a:lnTo>
                    <a:pt x="155" y="134"/>
                  </a:lnTo>
                  <a:lnTo>
                    <a:pt x="143" y="140"/>
                  </a:lnTo>
                  <a:lnTo>
                    <a:pt x="131" y="138"/>
                  </a:lnTo>
                  <a:lnTo>
                    <a:pt x="129" y="129"/>
                  </a:lnTo>
                  <a:lnTo>
                    <a:pt x="119" y="128"/>
                  </a:lnTo>
                  <a:lnTo>
                    <a:pt x="115" y="118"/>
                  </a:lnTo>
                  <a:lnTo>
                    <a:pt x="105" y="110"/>
                  </a:lnTo>
                  <a:lnTo>
                    <a:pt x="102" y="100"/>
                  </a:lnTo>
                  <a:lnTo>
                    <a:pt x="104" y="87"/>
                  </a:lnTo>
                  <a:lnTo>
                    <a:pt x="113" y="82"/>
                  </a:lnTo>
                  <a:lnTo>
                    <a:pt x="120" y="77"/>
                  </a:lnTo>
                  <a:lnTo>
                    <a:pt x="116" y="67"/>
                  </a:lnTo>
                  <a:lnTo>
                    <a:pt x="120" y="54"/>
                  </a:lnTo>
                  <a:lnTo>
                    <a:pt x="131" y="47"/>
                  </a:lnTo>
                  <a:lnTo>
                    <a:pt x="143" y="50"/>
                  </a:lnTo>
                  <a:lnTo>
                    <a:pt x="155" y="44"/>
                  </a:lnTo>
                  <a:lnTo>
                    <a:pt x="159" y="31"/>
                  </a:lnTo>
                  <a:lnTo>
                    <a:pt x="149" y="1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9" name="Freeform 57"/>
            <p:cNvSpPr/>
            <p:nvPr/>
          </p:nvSpPr>
          <p:spPr>
            <a:xfrm>
              <a:off x="3845776" y="3930629"/>
              <a:ext cx="290910" cy="435708"/>
            </a:xfrm>
            <a:custGeom>
              <a:avLst/>
              <a:gdLst>
                <a:gd name="T0" fmla="*/ 23 w 166"/>
                <a:gd name="T1" fmla="*/ 95 h 248"/>
                <a:gd name="T2" fmla="*/ 26 w 166"/>
                <a:gd name="T3" fmla="*/ 63 h 248"/>
                <a:gd name="T4" fmla="*/ 40 w 166"/>
                <a:gd name="T5" fmla="*/ 76 h 248"/>
                <a:gd name="T6" fmla="*/ 41 w 166"/>
                <a:gd name="T7" fmla="*/ 53 h 248"/>
                <a:gd name="T8" fmla="*/ 57 w 166"/>
                <a:gd name="T9" fmla="*/ 48 h 248"/>
                <a:gd name="T10" fmla="*/ 58 w 166"/>
                <a:gd name="T11" fmla="*/ 31 h 248"/>
                <a:gd name="T12" fmla="*/ 74 w 166"/>
                <a:gd name="T13" fmla="*/ 20 h 248"/>
                <a:gd name="T14" fmla="*/ 91 w 166"/>
                <a:gd name="T15" fmla="*/ 18 h 248"/>
                <a:gd name="T16" fmla="*/ 96 w 166"/>
                <a:gd name="T17" fmla="*/ 6 h 248"/>
                <a:gd name="T18" fmla="*/ 106 w 166"/>
                <a:gd name="T19" fmla="*/ 0 h 248"/>
                <a:gd name="T20" fmla="*/ 113 w 166"/>
                <a:gd name="T21" fmla="*/ 6 h 248"/>
                <a:gd name="T22" fmla="*/ 102 w 166"/>
                <a:gd name="T23" fmla="*/ 20 h 248"/>
                <a:gd name="T24" fmla="*/ 96 w 166"/>
                <a:gd name="T25" fmla="*/ 42 h 248"/>
                <a:gd name="T26" fmla="*/ 85 w 166"/>
                <a:gd name="T27" fmla="*/ 49 h 248"/>
                <a:gd name="T28" fmla="*/ 98 w 166"/>
                <a:gd name="T29" fmla="*/ 67 h 248"/>
                <a:gd name="T30" fmla="*/ 95 w 166"/>
                <a:gd name="T31" fmla="*/ 84 h 248"/>
                <a:gd name="T32" fmla="*/ 121 w 166"/>
                <a:gd name="T33" fmla="*/ 86 h 248"/>
                <a:gd name="T34" fmla="*/ 121 w 166"/>
                <a:gd name="T35" fmla="*/ 95 h 248"/>
                <a:gd name="T36" fmla="*/ 143 w 166"/>
                <a:gd name="T37" fmla="*/ 105 h 248"/>
                <a:gd name="T38" fmla="*/ 165 w 166"/>
                <a:gd name="T39" fmla="*/ 113 h 248"/>
                <a:gd name="T40" fmla="*/ 165 w 166"/>
                <a:gd name="T41" fmla="*/ 141 h 248"/>
                <a:gd name="T42" fmla="*/ 161 w 166"/>
                <a:gd name="T43" fmla="*/ 160 h 248"/>
                <a:gd name="T44" fmla="*/ 162 w 166"/>
                <a:gd name="T45" fmla="*/ 173 h 248"/>
                <a:gd name="T46" fmla="*/ 138 w 166"/>
                <a:gd name="T47" fmla="*/ 182 h 248"/>
                <a:gd name="T48" fmla="*/ 132 w 166"/>
                <a:gd name="T49" fmla="*/ 192 h 248"/>
                <a:gd name="T50" fmla="*/ 140 w 166"/>
                <a:gd name="T51" fmla="*/ 199 h 248"/>
                <a:gd name="T52" fmla="*/ 132 w 166"/>
                <a:gd name="T53" fmla="*/ 204 h 248"/>
                <a:gd name="T54" fmla="*/ 135 w 166"/>
                <a:gd name="T55" fmla="*/ 233 h 248"/>
                <a:gd name="T56" fmla="*/ 135 w 166"/>
                <a:gd name="T57" fmla="*/ 245 h 248"/>
                <a:gd name="T58" fmla="*/ 121 w 166"/>
                <a:gd name="T59" fmla="*/ 247 h 248"/>
                <a:gd name="T60" fmla="*/ 107 w 166"/>
                <a:gd name="T61" fmla="*/ 238 h 248"/>
                <a:gd name="T62" fmla="*/ 83 w 166"/>
                <a:gd name="T63" fmla="*/ 235 h 248"/>
                <a:gd name="T64" fmla="*/ 70 w 166"/>
                <a:gd name="T65" fmla="*/ 219 h 248"/>
                <a:gd name="T66" fmla="*/ 55 w 166"/>
                <a:gd name="T67" fmla="*/ 209 h 248"/>
                <a:gd name="T68" fmla="*/ 44 w 166"/>
                <a:gd name="T69" fmla="*/ 199 h 248"/>
                <a:gd name="T70" fmla="*/ 21 w 166"/>
                <a:gd name="T71" fmla="*/ 200 h 248"/>
                <a:gd name="T72" fmla="*/ 0 w 166"/>
                <a:gd name="T73" fmla="*/ 188 h 248"/>
                <a:gd name="T74" fmla="*/ 11 w 166"/>
                <a:gd name="T75" fmla="*/ 171 h 248"/>
                <a:gd name="T76" fmla="*/ 14 w 166"/>
                <a:gd name="T77" fmla="*/ 163 h 248"/>
                <a:gd name="T78" fmla="*/ 27 w 166"/>
                <a:gd name="T79" fmla="*/ 161 h 248"/>
                <a:gd name="T80" fmla="*/ 23 w 166"/>
                <a:gd name="T81" fmla="*/ 9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6" h="248">
                  <a:moveTo>
                    <a:pt x="23" y="95"/>
                  </a:moveTo>
                  <a:lnTo>
                    <a:pt x="26" y="63"/>
                  </a:lnTo>
                  <a:lnTo>
                    <a:pt x="40" y="76"/>
                  </a:lnTo>
                  <a:lnTo>
                    <a:pt x="41" y="53"/>
                  </a:lnTo>
                  <a:lnTo>
                    <a:pt x="57" y="48"/>
                  </a:lnTo>
                  <a:lnTo>
                    <a:pt x="58" y="31"/>
                  </a:lnTo>
                  <a:lnTo>
                    <a:pt x="74" y="20"/>
                  </a:lnTo>
                  <a:lnTo>
                    <a:pt x="91" y="18"/>
                  </a:lnTo>
                  <a:lnTo>
                    <a:pt x="96" y="6"/>
                  </a:lnTo>
                  <a:lnTo>
                    <a:pt x="106" y="0"/>
                  </a:lnTo>
                  <a:lnTo>
                    <a:pt x="113" y="6"/>
                  </a:lnTo>
                  <a:lnTo>
                    <a:pt x="102" y="20"/>
                  </a:lnTo>
                  <a:lnTo>
                    <a:pt x="96" y="42"/>
                  </a:lnTo>
                  <a:lnTo>
                    <a:pt x="85" y="49"/>
                  </a:lnTo>
                  <a:lnTo>
                    <a:pt x="98" y="67"/>
                  </a:lnTo>
                  <a:lnTo>
                    <a:pt x="95" y="84"/>
                  </a:lnTo>
                  <a:lnTo>
                    <a:pt x="121" y="86"/>
                  </a:lnTo>
                  <a:lnTo>
                    <a:pt x="121" y="95"/>
                  </a:lnTo>
                  <a:lnTo>
                    <a:pt x="143" y="105"/>
                  </a:lnTo>
                  <a:lnTo>
                    <a:pt x="165" y="113"/>
                  </a:lnTo>
                  <a:lnTo>
                    <a:pt x="165" y="141"/>
                  </a:lnTo>
                  <a:lnTo>
                    <a:pt x="161" y="160"/>
                  </a:lnTo>
                  <a:lnTo>
                    <a:pt x="162" y="173"/>
                  </a:lnTo>
                  <a:lnTo>
                    <a:pt x="138" y="182"/>
                  </a:lnTo>
                  <a:lnTo>
                    <a:pt x="132" y="192"/>
                  </a:lnTo>
                  <a:lnTo>
                    <a:pt x="140" y="199"/>
                  </a:lnTo>
                  <a:lnTo>
                    <a:pt x="132" y="204"/>
                  </a:lnTo>
                  <a:lnTo>
                    <a:pt x="135" y="233"/>
                  </a:lnTo>
                  <a:lnTo>
                    <a:pt x="135" y="245"/>
                  </a:lnTo>
                  <a:lnTo>
                    <a:pt x="121" y="247"/>
                  </a:lnTo>
                  <a:lnTo>
                    <a:pt x="107" y="238"/>
                  </a:lnTo>
                  <a:lnTo>
                    <a:pt x="83" y="235"/>
                  </a:lnTo>
                  <a:lnTo>
                    <a:pt x="70" y="219"/>
                  </a:lnTo>
                  <a:lnTo>
                    <a:pt x="55" y="209"/>
                  </a:lnTo>
                  <a:lnTo>
                    <a:pt x="44" y="199"/>
                  </a:lnTo>
                  <a:lnTo>
                    <a:pt x="21" y="200"/>
                  </a:lnTo>
                  <a:lnTo>
                    <a:pt x="0" y="188"/>
                  </a:lnTo>
                  <a:lnTo>
                    <a:pt x="11" y="171"/>
                  </a:lnTo>
                  <a:lnTo>
                    <a:pt x="14" y="163"/>
                  </a:lnTo>
                  <a:lnTo>
                    <a:pt x="27" y="161"/>
                  </a:lnTo>
                  <a:lnTo>
                    <a:pt x="23" y="9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0" name="Freeform 62"/>
            <p:cNvSpPr/>
            <p:nvPr/>
          </p:nvSpPr>
          <p:spPr>
            <a:xfrm>
              <a:off x="3995162" y="3930629"/>
              <a:ext cx="336512" cy="338185"/>
            </a:xfrm>
            <a:custGeom>
              <a:avLst/>
              <a:gdLst>
                <a:gd name="T0" fmla="*/ 28 w 191"/>
                <a:gd name="T1" fmla="*/ 6 h 193"/>
                <a:gd name="T2" fmla="*/ 16 w 191"/>
                <a:gd name="T3" fmla="*/ 19 h 193"/>
                <a:gd name="T4" fmla="*/ 10 w 191"/>
                <a:gd name="T5" fmla="*/ 42 h 193"/>
                <a:gd name="T6" fmla="*/ 0 w 191"/>
                <a:gd name="T7" fmla="*/ 49 h 193"/>
                <a:gd name="T8" fmla="*/ 13 w 191"/>
                <a:gd name="T9" fmla="*/ 67 h 193"/>
                <a:gd name="T10" fmla="*/ 9 w 191"/>
                <a:gd name="T11" fmla="*/ 84 h 193"/>
                <a:gd name="T12" fmla="*/ 36 w 191"/>
                <a:gd name="T13" fmla="*/ 85 h 193"/>
                <a:gd name="T14" fmla="*/ 36 w 191"/>
                <a:gd name="T15" fmla="*/ 95 h 193"/>
                <a:gd name="T16" fmla="*/ 58 w 191"/>
                <a:gd name="T17" fmla="*/ 105 h 193"/>
                <a:gd name="T18" fmla="*/ 80 w 191"/>
                <a:gd name="T19" fmla="*/ 112 h 193"/>
                <a:gd name="T20" fmla="*/ 80 w 191"/>
                <a:gd name="T21" fmla="*/ 140 h 193"/>
                <a:gd name="T22" fmla="*/ 75 w 191"/>
                <a:gd name="T23" fmla="*/ 159 h 193"/>
                <a:gd name="T24" fmla="*/ 77 w 191"/>
                <a:gd name="T25" fmla="*/ 173 h 193"/>
                <a:gd name="T26" fmla="*/ 87 w 191"/>
                <a:gd name="T27" fmla="*/ 176 h 193"/>
                <a:gd name="T28" fmla="*/ 94 w 191"/>
                <a:gd name="T29" fmla="*/ 186 h 193"/>
                <a:gd name="T30" fmla="*/ 105 w 191"/>
                <a:gd name="T31" fmla="*/ 192 h 193"/>
                <a:gd name="T32" fmla="*/ 120 w 191"/>
                <a:gd name="T33" fmla="*/ 189 h 193"/>
                <a:gd name="T34" fmla="*/ 132 w 191"/>
                <a:gd name="T35" fmla="*/ 180 h 193"/>
                <a:gd name="T36" fmla="*/ 131 w 191"/>
                <a:gd name="T37" fmla="*/ 169 h 193"/>
                <a:gd name="T38" fmla="*/ 122 w 191"/>
                <a:gd name="T39" fmla="*/ 162 h 193"/>
                <a:gd name="T40" fmla="*/ 120 w 191"/>
                <a:gd name="T41" fmla="*/ 154 h 193"/>
                <a:gd name="T42" fmla="*/ 124 w 191"/>
                <a:gd name="T43" fmla="*/ 140 h 193"/>
                <a:gd name="T44" fmla="*/ 130 w 191"/>
                <a:gd name="T45" fmla="*/ 139 h 193"/>
                <a:gd name="T46" fmla="*/ 143 w 191"/>
                <a:gd name="T47" fmla="*/ 150 h 193"/>
                <a:gd name="T48" fmla="*/ 150 w 191"/>
                <a:gd name="T49" fmla="*/ 145 h 193"/>
                <a:gd name="T50" fmla="*/ 176 w 191"/>
                <a:gd name="T51" fmla="*/ 143 h 193"/>
                <a:gd name="T52" fmla="*/ 179 w 191"/>
                <a:gd name="T53" fmla="*/ 134 h 193"/>
                <a:gd name="T54" fmla="*/ 179 w 191"/>
                <a:gd name="T55" fmla="*/ 123 h 193"/>
                <a:gd name="T56" fmla="*/ 172 w 191"/>
                <a:gd name="T57" fmla="*/ 114 h 193"/>
                <a:gd name="T58" fmla="*/ 173 w 191"/>
                <a:gd name="T59" fmla="*/ 100 h 193"/>
                <a:gd name="T60" fmla="*/ 182 w 191"/>
                <a:gd name="T61" fmla="*/ 92 h 193"/>
                <a:gd name="T62" fmla="*/ 184 w 191"/>
                <a:gd name="T63" fmla="*/ 85 h 193"/>
                <a:gd name="T64" fmla="*/ 190 w 191"/>
                <a:gd name="T65" fmla="*/ 79 h 193"/>
                <a:gd name="T66" fmla="*/ 190 w 191"/>
                <a:gd name="T67" fmla="*/ 64 h 193"/>
                <a:gd name="T68" fmla="*/ 184 w 191"/>
                <a:gd name="T69" fmla="*/ 61 h 193"/>
                <a:gd name="T70" fmla="*/ 179 w 191"/>
                <a:gd name="T71" fmla="*/ 47 h 193"/>
                <a:gd name="T72" fmla="*/ 172 w 191"/>
                <a:gd name="T73" fmla="*/ 39 h 193"/>
                <a:gd name="T74" fmla="*/ 176 w 191"/>
                <a:gd name="T75" fmla="*/ 35 h 193"/>
                <a:gd name="T76" fmla="*/ 176 w 191"/>
                <a:gd name="T77" fmla="*/ 28 h 193"/>
                <a:gd name="T78" fmla="*/ 154 w 191"/>
                <a:gd name="T79" fmla="*/ 27 h 193"/>
                <a:gd name="T80" fmla="*/ 137 w 191"/>
                <a:gd name="T81" fmla="*/ 30 h 193"/>
                <a:gd name="T82" fmla="*/ 128 w 191"/>
                <a:gd name="T83" fmla="*/ 37 h 193"/>
                <a:gd name="T84" fmla="*/ 117 w 191"/>
                <a:gd name="T85" fmla="*/ 35 h 193"/>
                <a:gd name="T86" fmla="*/ 86 w 191"/>
                <a:gd name="T87" fmla="*/ 33 h 193"/>
                <a:gd name="T88" fmla="*/ 83 w 191"/>
                <a:gd name="T89" fmla="*/ 25 h 193"/>
                <a:gd name="T90" fmla="*/ 75 w 191"/>
                <a:gd name="T91" fmla="*/ 22 h 193"/>
                <a:gd name="T92" fmla="*/ 62 w 191"/>
                <a:gd name="T93" fmla="*/ 18 h 193"/>
                <a:gd name="T94" fmla="*/ 59 w 191"/>
                <a:gd name="T95" fmla="*/ 9 h 193"/>
                <a:gd name="T96" fmla="*/ 48 w 191"/>
                <a:gd name="T97" fmla="*/ 6 h 193"/>
                <a:gd name="T98" fmla="*/ 48 w 191"/>
                <a:gd name="T99" fmla="*/ 0 h 193"/>
                <a:gd name="T100" fmla="*/ 43 w 191"/>
                <a:gd name="T101" fmla="*/ 6 h 193"/>
                <a:gd name="T102" fmla="*/ 28 w 191"/>
                <a:gd name="T103"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1" h="193">
                  <a:moveTo>
                    <a:pt x="28" y="6"/>
                  </a:moveTo>
                  <a:lnTo>
                    <a:pt x="16" y="19"/>
                  </a:lnTo>
                  <a:lnTo>
                    <a:pt x="10" y="42"/>
                  </a:lnTo>
                  <a:lnTo>
                    <a:pt x="0" y="49"/>
                  </a:lnTo>
                  <a:lnTo>
                    <a:pt x="13" y="67"/>
                  </a:lnTo>
                  <a:lnTo>
                    <a:pt x="9" y="84"/>
                  </a:lnTo>
                  <a:lnTo>
                    <a:pt x="36" y="85"/>
                  </a:lnTo>
                  <a:lnTo>
                    <a:pt x="36" y="95"/>
                  </a:lnTo>
                  <a:lnTo>
                    <a:pt x="58" y="105"/>
                  </a:lnTo>
                  <a:lnTo>
                    <a:pt x="80" y="112"/>
                  </a:lnTo>
                  <a:lnTo>
                    <a:pt x="80" y="140"/>
                  </a:lnTo>
                  <a:lnTo>
                    <a:pt x="75" y="159"/>
                  </a:lnTo>
                  <a:lnTo>
                    <a:pt x="77" y="173"/>
                  </a:lnTo>
                  <a:lnTo>
                    <a:pt x="87" y="176"/>
                  </a:lnTo>
                  <a:lnTo>
                    <a:pt x="94" y="186"/>
                  </a:lnTo>
                  <a:lnTo>
                    <a:pt x="105" y="192"/>
                  </a:lnTo>
                  <a:lnTo>
                    <a:pt x="120" y="189"/>
                  </a:lnTo>
                  <a:lnTo>
                    <a:pt x="132" y="180"/>
                  </a:lnTo>
                  <a:lnTo>
                    <a:pt x="131" y="169"/>
                  </a:lnTo>
                  <a:lnTo>
                    <a:pt x="122" y="162"/>
                  </a:lnTo>
                  <a:lnTo>
                    <a:pt x="120" y="154"/>
                  </a:lnTo>
                  <a:lnTo>
                    <a:pt x="124" y="140"/>
                  </a:lnTo>
                  <a:lnTo>
                    <a:pt x="130" y="139"/>
                  </a:lnTo>
                  <a:lnTo>
                    <a:pt x="143" y="150"/>
                  </a:lnTo>
                  <a:lnTo>
                    <a:pt x="150" y="145"/>
                  </a:lnTo>
                  <a:lnTo>
                    <a:pt x="176" y="143"/>
                  </a:lnTo>
                  <a:lnTo>
                    <a:pt x="179" y="134"/>
                  </a:lnTo>
                  <a:lnTo>
                    <a:pt x="179" y="123"/>
                  </a:lnTo>
                  <a:lnTo>
                    <a:pt x="172" y="114"/>
                  </a:lnTo>
                  <a:lnTo>
                    <a:pt x="173" y="100"/>
                  </a:lnTo>
                  <a:lnTo>
                    <a:pt x="182" y="92"/>
                  </a:lnTo>
                  <a:lnTo>
                    <a:pt x="184" y="85"/>
                  </a:lnTo>
                  <a:lnTo>
                    <a:pt x="190" y="79"/>
                  </a:lnTo>
                  <a:lnTo>
                    <a:pt x="190" y="64"/>
                  </a:lnTo>
                  <a:lnTo>
                    <a:pt x="184" y="61"/>
                  </a:lnTo>
                  <a:lnTo>
                    <a:pt x="179" y="47"/>
                  </a:lnTo>
                  <a:lnTo>
                    <a:pt x="172" y="39"/>
                  </a:lnTo>
                  <a:lnTo>
                    <a:pt x="176" y="35"/>
                  </a:lnTo>
                  <a:lnTo>
                    <a:pt x="176" y="28"/>
                  </a:lnTo>
                  <a:lnTo>
                    <a:pt x="154" y="27"/>
                  </a:lnTo>
                  <a:lnTo>
                    <a:pt x="137" y="30"/>
                  </a:lnTo>
                  <a:lnTo>
                    <a:pt x="128" y="37"/>
                  </a:lnTo>
                  <a:lnTo>
                    <a:pt x="117" y="35"/>
                  </a:lnTo>
                  <a:lnTo>
                    <a:pt x="86" y="33"/>
                  </a:lnTo>
                  <a:lnTo>
                    <a:pt x="83" y="25"/>
                  </a:lnTo>
                  <a:lnTo>
                    <a:pt x="75" y="22"/>
                  </a:lnTo>
                  <a:lnTo>
                    <a:pt x="62" y="18"/>
                  </a:lnTo>
                  <a:lnTo>
                    <a:pt x="59" y="9"/>
                  </a:lnTo>
                  <a:lnTo>
                    <a:pt x="48" y="6"/>
                  </a:lnTo>
                  <a:lnTo>
                    <a:pt x="48" y="0"/>
                  </a:lnTo>
                  <a:lnTo>
                    <a:pt x="43" y="6"/>
                  </a:lnTo>
                  <a:lnTo>
                    <a:pt x="28" y="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1" name="Freeform 63"/>
            <p:cNvSpPr/>
            <p:nvPr/>
          </p:nvSpPr>
          <p:spPr>
            <a:xfrm>
              <a:off x="4407152" y="5179554"/>
              <a:ext cx="139951" cy="157295"/>
            </a:xfrm>
            <a:custGeom>
              <a:avLst/>
              <a:gdLst>
                <a:gd name="T0" fmla="*/ 19 w 80"/>
                <a:gd name="T1" fmla="*/ 0 h 88"/>
                <a:gd name="T2" fmla="*/ 25 w 80"/>
                <a:gd name="T3" fmla="*/ 8 h 88"/>
                <a:gd name="T4" fmla="*/ 39 w 80"/>
                <a:gd name="T5" fmla="*/ 13 h 88"/>
                <a:gd name="T6" fmla="*/ 70 w 80"/>
                <a:gd name="T7" fmla="*/ 42 h 88"/>
                <a:gd name="T8" fmla="*/ 76 w 80"/>
                <a:gd name="T9" fmla="*/ 53 h 88"/>
                <a:gd name="T10" fmla="*/ 79 w 80"/>
                <a:gd name="T11" fmla="*/ 65 h 88"/>
                <a:gd name="T12" fmla="*/ 70 w 80"/>
                <a:gd name="T13" fmla="*/ 71 h 88"/>
                <a:gd name="T14" fmla="*/ 66 w 80"/>
                <a:gd name="T15" fmla="*/ 75 h 88"/>
                <a:gd name="T16" fmla="*/ 64 w 80"/>
                <a:gd name="T17" fmla="*/ 81 h 88"/>
                <a:gd name="T18" fmla="*/ 53 w 80"/>
                <a:gd name="T19" fmla="*/ 83 h 88"/>
                <a:gd name="T20" fmla="*/ 50 w 80"/>
                <a:gd name="T21" fmla="*/ 87 h 88"/>
                <a:gd name="T22" fmla="*/ 44 w 80"/>
                <a:gd name="T23" fmla="*/ 84 h 88"/>
                <a:gd name="T24" fmla="*/ 29 w 80"/>
                <a:gd name="T25" fmla="*/ 78 h 88"/>
                <a:gd name="T26" fmla="*/ 18 w 80"/>
                <a:gd name="T27" fmla="*/ 72 h 88"/>
                <a:gd name="T28" fmla="*/ 12 w 80"/>
                <a:gd name="T29" fmla="*/ 78 h 88"/>
                <a:gd name="T30" fmla="*/ 6 w 80"/>
                <a:gd name="T31" fmla="*/ 81 h 88"/>
                <a:gd name="T32" fmla="*/ 2 w 80"/>
                <a:gd name="T33" fmla="*/ 64 h 88"/>
                <a:gd name="T34" fmla="*/ 0 w 80"/>
                <a:gd name="T35" fmla="*/ 40 h 88"/>
                <a:gd name="T36" fmla="*/ 3 w 80"/>
                <a:gd name="T37" fmla="*/ 24 h 88"/>
                <a:gd name="T38" fmla="*/ 11 w 80"/>
                <a:gd name="T39" fmla="*/ 10 h 88"/>
                <a:gd name="T40" fmla="*/ 19 w 80"/>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88">
                  <a:moveTo>
                    <a:pt x="19" y="0"/>
                  </a:moveTo>
                  <a:lnTo>
                    <a:pt x="25" y="8"/>
                  </a:lnTo>
                  <a:lnTo>
                    <a:pt x="39" y="13"/>
                  </a:lnTo>
                  <a:lnTo>
                    <a:pt x="70" y="42"/>
                  </a:lnTo>
                  <a:lnTo>
                    <a:pt x="76" y="53"/>
                  </a:lnTo>
                  <a:lnTo>
                    <a:pt x="79" y="65"/>
                  </a:lnTo>
                  <a:lnTo>
                    <a:pt x="70" y="71"/>
                  </a:lnTo>
                  <a:lnTo>
                    <a:pt x="66" y="75"/>
                  </a:lnTo>
                  <a:lnTo>
                    <a:pt x="64" y="81"/>
                  </a:lnTo>
                  <a:lnTo>
                    <a:pt x="53" y="83"/>
                  </a:lnTo>
                  <a:lnTo>
                    <a:pt x="50" y="87"/>
                  </a:lnTo>
                  <a:lnTo>
                    <a:pt x="44" y="84"/>
                  </a:lnTo>
                  <a:lnTo>
                    <a:pt x="29" y="78"/>
                  </a:lnTo>
                  <a:lnTo>
                    <a:pt x="18" y="72"/>
                  </a:lnTo>
                  <a:lnTo>
                    <a:pt x="12" y="78"/>
                  </a:lnTo>
                  <a:lnTo>
                    <a:pt x="6" y="81"/>
                  </a:lnTo>
                  <a:lnTo>
                    <a:pt x="2" y="64"/>
                  </a:lnTo>
                  <a:lnTo>
                    <a:pt x="0" y="40"/>
                  </a:lnTo>
                  <a:lnTo>
                    <a:pt x="3" y="24"/>
                  </a:lnTo>
                  <a:lnTo>
                    <a:pt x="11" y="10"/>
                  </a:lnTo>
                  <a:lnTo>
                    <a:pt x="19"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2" name="Freeform 64"/>
            <p:cNvSpPr/>
            <p:nvPr/>
          </p:nvSpPr>
          <p:spPr>
            <a:xfrm>
              <a:off x="4095801" y="4580259"/>
              <a:ext cx="312924" cy="391665"/>
            </a:xfrm>
            <a:custGeom>
              <a:avLst/>
              <a:gdLst>
                <a:gd name="T0" fmla="*/ 162 w 177"/>
                <a:gd name="T1" fmla="*/ 170 h 222"/>
                <a:gd name="T2" fmla="*/ 169 w 177"/>
                <a:gd name="T3" fmla="*/ 169 h 222"/>
                <a:gd name="T4" fmla="*/ 174 w 177"/>
                <a:gd name="T5" fmla="*/ 159 h 222"/>
                <a:gd name="T6" fmla="*/ 176 w 177"/>
                <a:gd name="T7" fmla="*/ 141 h 222"/>
                <a:gd name="T8" fmla="*/ 171 w 177"/>
                <a:gd name="T9" fmla="*/ 137 h 222"/>
                <a:gd name="T10" fmla="*/ 169 w 177"/>
                <a:gd name="T11" fmla="*/ 126 h 222"/>
                <a:gd name="T12" fmla="*/ 161 w 177"/>
                <a:gd name="T13" fmla="*/ 124 h 222"/>
                <a:gd name="T14" fmla="*/ 160 w 177"/>
                <a:gd name="T15" fmla="*/ 113 h 222"/>
                <a:gd name="T16" fmla="*/ 141 w 177"/>
                <a:gd name="T17" fmla="*/ 114 h 222"/>
                <a:gd name="T18" fmla="*/ 136 w 177"/>
                <a:gd name="T19" fmla="*/ 108 h 222"/>
                <a:gd name="T20" fmla="*/ 131 w 177"/>
                <a:gd name="T21" fmla="*/ 108 h 222"/>
                <a:gd name="T22" fmla="*/ 131 w 177"/>
                <a:gd name="T23" fmla="*/ 87 h 222"/>
                <a:gd name="T24" fmla="*/ 138 w 177"/>
                <a:gd name="T25" fmla="*/ 81 h 222"/>
                <a:gd name="T26" fmla="*/ 131 w 177"/>
                <a:gd name="T27" fmla="*/ 80 h 222"/>
                <a:gd name="T28" fmla="*/ 129 w 177"/>
                <a:gd name="T29" fmla="*/ 66 h 222"/>
                <a:gd name="T30" fmla="*/ 121 w 177"/>
                <a:gd name="T31" fmla="*/ 64 h 222"/>
                <a:gd name="T32" fmla="*/ 107 w 177"/>
                <a:gd name="T33" fmla="*/ 62 h 222"/>
                <a:gd name="T34" fmla="*/ 104 w 177"/>
                <a:gd name="T35" fmla="*/ 53 h 222"/>
                <a:gd name="T36" fmla="*/ 94 w 177"/>
                <a:gd name="T37" fmla="*/ 51 h 222"/>
                <a:gd name="T38" fmla="*/ 93 w 177"/>
                <a:gd name="T39" fmla="*/ 47 h 222"/>
                <a:gd name="T40" fmla="*/ 70 w 177"/>
                <a:gd name="T41" fmla="*/ 47 h 222"/>
                <a:gd name="T42" fmla="*/ 67 w 177"/>
                <a:gd name="T43" fmla="*/ 42 h 222"/>
                <a:gd name="T44" fmla="*/ 61 w 177"/>
                <a:gd name="T45" fmla="*/ 32 h 222"/>
                <a:gd name="T46" fmla="*/ 60 w 177"/>
                <a:gd name="T47" fmla="*/ 3 h 222"/>
                <a:gd name="T48" fmla="*/ 40 w 177"/>
                <a:gd name="T49" fmla="*/ 0 h 222"/>
                <a:gd name="T50" fmla="*/ 39 w 177"/>
                <a:gd name="T51" fmla="*/ 11 h 222"/>
                <a:gd name="T52" fmla="*/ 31 w 177"/>
                <a:gd name="T53" fmla="*/ 10 h 222"/>
                <a:gd name="T54" fmla="*/ 28 w 177"/>
                <a:gd name="T55" fmla="*/ 17 h 222"/>
                <a:gd name="T56" fmla="*/ 23 w 177"/>
                <a:gd name="T57" fmla="*/ 21 h 222"/>
                <a:gd name="T58" fmla="*/ 13 w 177"/>
                <a:gd name="T59" fmla="*/ 25 h 222"/>
                <a:gd name="T60" fmla="*/ 3 w 177"/>
                <a:gd name="T61" fmla="*/ 24 h 222"/>
                <a:gd name="T62" fmla="*/ 14 w 177"/>
                <a:gd name="T63" fmla="*/ 41 h 222"/>
                <a:gd name="T64" fmla="*/ 13 w 177"/>
                <a:gd name="T65" fmla="*/ 55 h 222"/>
                <a:gd name="T66" fmla="*/ 6 w 177"/>
                <a:gd name="T67" fmla="*/ 61 h 222"/>
                <a:gd name="T68" fmla="*/ 6 w 177"/>
                <a:gd name="T69" fmla="*/ 80 h 222"/>
                <a:gd name="T70" fmla="*/ 4 w 177"/>
                <a:gd name="T71" fmla="*/ 106 h 222"/>
                <a:gd name="T72" fmla="*/ 9 w 177"/>
                <a:gd name="T73" fmla="*/ 114 h 222"/>
                <a:gd name="T74" fmla="*/ 4 w 177"/>
                <a:gd name="T75" fmla="*/ 116 h 222"/>
                <a:gd name="T76" fmla="*/ 0 w 177"/>
                <a:gd name="T77" fmla="*/ 128 h 222"/>
                <a:gd name="T78" fmla="*/ 8 w 177"/>
                <a:gd name="T79" fmla="*/ 135 h 222"/>
                <a:gd name="T80" fmla="*/ 9 w 177"/>
                <a:gd name="T81" fmla="*/ 151 h 222"/>
                <a:gd name="T82" fmla="*/ 23 w 177"/>
                <a:gd name="T83" fmla="*/ 163 h 222"/>
                <a:gd name="T84" fmla="*/ 23 w 177"/>
                <a:gd name="T85" fmla="*/ 195 h 222"/>
                <a:gd name="T86" fmla="*/ 34 w 177"/>
                <a:gd name="T87" fmla="*/ 214 h 222"/>
                <a:gd name="T88" fmla="*/ 44 w 177"/>
                <a:gd name="T89" fmla="*/ 221 h 222"/>
                <a:gd name="T90" fmla="*/ 53 w 177"/>
                <a:gd name="T91" fmla="*/ 202 h 222"/>
                <a:gd name="T92" fmla="*/ 67 w 177"/>
                <a:gd name="T93" fmla="*/ 213 h 222"/>
                <a:gd name="T94" fmla="*/ 83 w 177"/>
                <a:gd name="T95" fmla="*/ 219 h 222"/>
                <a:gd name="T96" fmla="*/ 100 w 177"/>
                <a:gd name="T97" fmla="*/ 206 h 222"/>
                <a:gd name="T98" fmla="*/ 106 w 177"/>
                <a:gd name="T99" fmla="*/ 181 h 222"/>
                <a:gd name="T100" fmla="*/ 111 w 177"/>
                <a:gd name="T101" fmla="*/ 169 h 222"/>
                <a:gd name="T102" fmla="*/ 127 w 177"/>
                <a:gd name="T103" fmla="*/ 162 h 222"/>
                <a:gd name="T104" fmla="*/ 138 w 177"/>
                <a:gd name="T105" fmla="*/ 153 h 222"/>
                <a:gd name="T106" fmla="*/ 155 w 177"/>
                <a:gd name="T107" fmla="*/ 159 h 222"/>
                <a:gd name="T108" fmla="*/ 162 w 177"/>
                <a:gd name="T109" fmla="*/ 17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7" h="222">
                  <a:moveTo>
                    <a:pt x="162" y="170"/>
                  </a:moveTo>
                  <a:lnTo>
                    <a:pt x="169" y="169"/>
                  </a:lnTo>
                  <a:lnTo>
                    <a:pt x="174" y="159"/>
                  </a:lnTo>
                  <a:lnTo>
                    <a:pt x="176" y="141"/>
                  </a:lnTo>
                  <a:lnTo>
                    <a:pt x="171" y="137"/>
                  </a:lnTo>
                  <a:lnTo>
                    <a:pt x="169" y="126"/>
                  </a:lnTo>
                  <a:lnTo>
                    <a:pt x="161" y="124"/>
                  </a:lnTo>
                  <a:lnTo>
                    <a:pt x="160" y="113"/>
                  </a:lnTo>
                  <a:lnTo>
                    <a:pt x="141" y="114"/>
                  </a:lnTo>
                  <a:lnTo>
                    <a:pt x="136" y="108"/>
                  </a:lnTo>
                  <a:lnTo>
                    <a:pt x="131" y="108"/>
                  </a:lnTo>
                  <a:lnTo>
                    <a:pt x="131" y="87"/>
                  </a:lnTo>
                  <a:lnTo>
                    <a:pt x="138" y="81"/>
                  </a:lnTo>
                  <a:lnTo>
                    <a:pt x="131" y="80"/>
                  </a:lnTo>
                  <a:lnTo>
                    <a:pt x="129" y="66"/>
                  </a:lnTo>
                  <a:lnTo>
                    <a:pt x="121" y="64"/>
                  </a:lnTo>
                  <a:lnTo>
                    <a:pt x="107" y="62"/>
                  </a:lnTo>
                  <a:lnTo>
                    <a:pt x="104" y="53"/>
                  </a:lnTo>
                  <a:lnTo>
                    <a:pt x="94" y="51"/>
                  </a:lnTo>
                  <a:lnTo>
                    <a:pt x="93" y="47"/>
                  </a:lnTo>
                  <a:lnTo>
                    <a:pt x="70" y="47"/>
                  </a:lnTo>
                  <a:lnTo>
                    <a:pt x="67" y="42"/>
                  </a:lnTo>
                  <a:lnTo>
                    <a:pt x="61" y="32"/>
                  </a:lnTo>
                  <a:lnTo>
                    <a:pt x="60" y="3"/>
                  </a:lnTo>
                  <a:lnTo>
                    <a:pt x="40" y="0"/>
                  </a:lnTo>
                  <a:lnTo>
                    <a:pt x="39" y="11"/>
                  </a:lnTo>
                  <a:lnTo>
                    <a:pt x="31" y="10"/>
                  </a:lnTo>
                  <a:lnTo>
                    <a:pt x="28" y="17"/>
                  </a:lnTo>
                  <a:lnTo>
                    <a:pt x="23" y="21"/>
                  </a:lnTo>
                  <a:lnTo>
                    <a:pt x="13" y="25"/>
                  </a:lnTo>
                  <a:lnTo>
                    <a:pt x="3" y="24"/>
                  </a:lnTo>
                  <a:lnTo>
                    <a:pt x="14" y="41"/>
                  </a:lnTo>
                  <a:lnTo>
                    <a:pt x="13" y="55"/>
                  </a:lnTo>
                  <a:lnTo>
                    <a:pt x="6" y="61"/>
                  </a:lnTo>
                  <a:lnTo>
                    <a:pt x="6" y="80"/>
                  </a:lnTo>
                  <a:lnTo>
                    <a:pt x="4" y="106"/>
                  </a:lnTo>
                  <a:lnTo>
                    <a:pt x="9" y="114"/>
                  </a:lnTo>
                  <a:lnTo>
                    <a:pt x="4" y="116"/>
                  </a:lnTo>
                  <a:lnTo>
                    <a:pt x="0" y="128"/>
                  </a:lnTo>
                  <a:lnTo>
                    <a:pt x="8" y="135"/>
                  </a:lnTo>
                  <a:lnTo>
                    <a:pt x="9" y="151"/>
                  </a:lnTo>
                  <a:lnTo>
                    <a:pt x="23" y="163"/>
                  </a:lnTo>
                  <a:lnTo>
                    <a:pt x="23" y="195"/>
                  </a:lnTo>
                  <a:lnTo>
                    <a:pt x="34" y="214"/>
                  </a:lnTo>
                  <a:lnTo>
                    <a:pt x="44" y="221"/>
                  </a:lnTo>
                  <a:lnTo>
                    <a:pt x="53" y="202"/>
                  </a:lnTo>
                  <a:lnTo>
                    <a:pt x="67" y="213"/>
                  </a:lnTo>
                  <a:lnTo>
                    <a:pt x="83" y="219"/>
                  </a:lnTo>
                  <a:lnTo>
                    <a:pt x="100" y="206"/>
                  </a:lnTo>
                  <a:lnTo>
                    <a:pt x="106" y="181"/>
                  </a:lnTo>
                  <a:lnTo>
                    <a:pt x="111" y="169"/>
                  </a:lnTo>
                  <a:lnTo>
                    <a:pt x="127" y="162"/>
                  </a:lnTo>
                  <a:lnTo>
                    <a:pt x="138" y="153"/>
                  </a:lnTo>
                  <a:lnTo>
                    <a:pt x="155" y="159"/>
                  </a:lnTo>
                  <a:lnTo>
                    <a:pt x="162" y="17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3" name="Freeform 65"/>
            <p:cNvSpPr/>
            <p:nvPr/>
          </p:nvSpPr>
          <p:spPr>
            <a:xfrm>
              <a:off x="4470052" y="4124102"/>
              <a:ext cx="89632" cy="113253"/>
            </a:xfrm>
            <a:custGeom>
              <a:avLst/>
              <a:gdLst>
                <a:gd name="T0" fmla="*/ 9 w 51"/>
                <a:gd name="T1" fmla="*/ 2 h 64"/>
                <a:gd name="T2" fmla="*/ 4 w 51"/>
                <a:gd name="T3" fmla="*/ 10 h 64"/>
                <a:gd name="T4" fmla="*/ 4 w 51"/>
                <a:gd name="T5" fmla="*/ 51 h 64"/>
                <a:gd name="T6" fmla="*/ 0 w 51"/>
                <a:gd name="T7" fmla="*/ 55 h 64"/>
                <a:gd name="T8" fmla="*/ 6 w 51"/>
                <a:gd name="T9" fmla="*/ 61 h 64"/>
                <a:gd name="T10" fmla="*/ 22 w 51"/>
                <a:gd name="T11" fmla="*/ 63 h 64"/>
                <a:gd name="T12" fmla="*/ 25 w 51"/>
                <a:gd name="T13" fmla="*/ 54 h 64"/>
                <a:gd name="T14" fmla="*/ 30 w 51"/>
                <a:gd name="T15" fmla="*/ 46 h 64"/>
                <a:gd name="T16" fmla="*/ 38 w 51"/>
                <a:gd name="T17" fmla="*/ 38 h 64"/>
                <a:gd name="T18" fmla="*/ 50 w 51"/>
                <a:gd name="T19" fmla="*/ 38 h 64"/>
                <a:gd name="T20" fmla="*/ 47 w 51"/>
                <a:gd name="T21" fmla="*/ 28 h 64"/>
                <a:gd name="T22" fmla="*/ 37 w 51"/>
                <a:gd name="T23" fmla="*/ 22 h 64"/>
                <a:gd name="T24" fmla="*/ 35 w 51"/>
                <a:gd name="T25" fmla="*/ 13 h 64"/>
                <a:gd name="T26" fmla="*/ 28 w 51"/>
                <a:gd name="T27" fmla="*/ 10 h 64"/>
                <a:gd name="T28" fmla="*/ 18 w 51"/>
                <a:gd name="T29" fmla="*/ 8 h 64"/>
                <a:gd name="T30" fmla="*/ 16 w 51"/>
                <a:gd name="T31" fmla="*/ 0 h 64"/>
                <a:gd name="T32" fmla="*/ 9 w 51"/>
                <a:gd name="T33" fmla="*/ 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64">
                  <a:moveTo>
                    <a:pt x="9" y="2"/>
                  </a:moveTo>
                  <a:lnTo>
                    <a:pt x="4" y="10"/>
                  </a:lnTo>
                  <a:lnTo>
                    <a:pt x="4" y="51"/>
                  </a:lnTo>
                  <a:lnTo>
                    <a:pt x="0" y="55"/>
                  </a:lnTo>
                  <a:lnTo>
                    <a:pt x="6" y="61"/>
                  </a:lnTo>
                  <a:lnTo>
                    <a:pt x="22" y="63"/>
                  </a:lnTo>
                  <a:lnTo>
                    <a:pt x="25" y="54"/>
                  </a:lnTo>
                  <a:lnTo>
                    <a:pt x="30" y="46"/>
                  </a:lnTo>
                  <a:lnTo>
                    <a:pt x="38" y="38"/>
                  </a:lnTo>
                  <a:lnTo>
                    <a:pt x="50" y="38"/>
                  </a:lnTo>
                  <a:lnTo>
                    <a:pt x="47" y="28"/>
                  </a:lnTo>
                  <a:lnTo>
                    <a:pt x="37" y="22"/>
                  </a:lnTo>
                  <a:lnTo>
                    <a:pt x="35" y="13"/>
                  </a:lnTo>
                  <a:lnTo>
                    <a:pt x="28" y="10"/>
                  </a:lnTo>
                  <a:lnTo>
                    <a:pt x="18" y="8"/>
                  </a:lnTo>
                  <a:lnTo>
                    <a:pt x="16" y="0"/>
                  </a:lnTo>
                  <a:lnTo>
                    <a:pt x="9"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4" name="Freeform 66"/>
            <p:cNvSpPr/>
            <p:nvPr/>
          </p:nvSpPr>
          <p:spPr>
            <a:xfrm>
              <a:off x="4405580" y="5860643"/>
              <a:ext cx="95922" cy="66064"/>
            </a:xfrm>
            <a:custGeom>
              <a:avLst/>
              <a:gdLst>
                <a:gd name="T0" fmla="*/ 17 w 55"/>
                <a:gd name="T1" fmla="*/ 9 h 37"/>
                <a:gd name="T2" fmla="*/ 2 w 55"/>
                <a:gd name="T3" fmla="*/ 12 h 37"/>
                <a:gd name="T4" fmla="*/ 0 w 55"/>
                <a:gd name="T5" fmla="*/ 25 h 37"/>
                <a:gd name="T6" fmla="*/ 3 w 55"/>
                <a:gd name="T7" fmla="*/ 36 h 37"/>
                <a:gd name="T8" fmla="*/ 14 w 55"/>
                <a:gd name="T9" fmla="*/ 25 h 37"/>
                <a:gd name="T10" fmla="*/ 21 w 55"/>
                <a:gd name="T11" fmla="*/ 30 h 37"/>
                <a:gd name="T12" fmla="*/ 42 w 55"/>
                <a:gd name="T13" fmla="*/ 24 h 37"/>
                <a:gd name="T14" fmla="*/ 54 w 55"/>
                <a:gd name="T15" fmla="*/ 18 h 37"/>
                <a:gd name="T16" fmla="*/ 39 w 55"/>
                <a:gd name="T17" fmla="*/ 9 h 37"/>
                <a:gd name="T18" fmla="*/ 31 w 55"/>
                <a:gd name="T19" fmla="*/ 0 h 37"/>
                <a:gd name="T20" fmla="*/ 29 w 55"/>
                <a:gd name="T21" fmla="*/ 11 h 37"/>
                <a:gd name="T22" fmla="*/ 17 w 55"/>
                <a:gd name="T2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37">
                  <a:moveTo>
                    <a:pt x="17" y="9"/>
                  </a:moveTo>
                  <a:lnTo>
                    <a:pt x="2" y="12"/>
                  </a:lnTo>
                  <a:lnTo>
                    <a:pt x="0" y="25"/>
                  </a:lnTo>
                  <a:lnTo>
                    <a:pt x="3" y="36"/>
                  </a:lnTo>
                  <a:lnTo>
                    <a:pt x="14" y="25"/>
                  </a:lnTo>
                  <a:lnTo>
                    <a:pt x="21" y="30"/>
                  </a:lnTo>
                  <a:lnTo>
                    <a:pt x="42" y="24"/>
                  </a:lnTo>
                  <a:lnTo>
                    <a:pt x="54" y="18"/>
                  </a:lnTo>
                  <a:lnTo>
                    <a:pt x="39" y="9"/>
                  </a:lnTo>
                  <a:lnTo>
                    <a:pt x="31" y="0"/>
                  </a:lnTo>
                  <a:lnTo>
                    <a:pt x="29" y="11"/>
                  </a:lnTo>
                  <a:lnTo>
                    <a:pt x="17" y="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5" name="Freeform 99"/>
            <p:cNvSpPr/>
            <p:nvPr/>
          </p:nvSpPr>
          <p:spPr>
            <a:xfrm>
              <a:off x="3798601" y="4260949"/>
              <a:ext cx="193416" cy="179317"/>
            </a:xfrm>
            <a:custGeom>
              <a:avLst/>
              <a:gdLst>
                <a:gd name="T0" fmla="*/ 109 w 110"/>
                <a:gd name="T1" fmla="*/ 47 h 101"/>
                <a:gd name="T2" fmla="*/ 96 w 110"/>
                <a:gd name="T3" fmla="*/ 31 h 101"/>
                <a:gd name="T4" fmla="*/ 81 w 110"/>
                <a:gd name="T5" fmla="*/ 20 h 101"/>
                <a:gd name="T6" fmla="*/ 70 w 110"/>
                <a:gd name="T7" fmla="*/ 11 h 101"/>
                <a:gd name="T8" fmla="*/ 47 w 110"/>
                <a:gd name="T9" fmla="*/ 12 h 101"/>
                <a:gd name="T10" fmla="*/ 26 w 110"/>
                <a:gd name="T11" fmla="*/ 0 h 101"/>
                <a:gd name="T12" fmla="*/ 14 w 110"/>
                <a:gd name="T13" fmla="*/ 6 h 101"/>
                <a:gd name="T14" fmla="*/ 11 w 110"/>
                <a:gd name="T15" fmla="*/ 23 h 101"/>
                <a:gd name="T16" fmla="*/ 4 w 110"/>
                <a:gd name="T17" fmla="*/ 32 h 101"/>
                <a:gd name="T18" fmla="*/ 0 w 110"/>
                <a:gd name="T19" fmla="*/ 43 h 101"/>
                <a:gd name="T20" fmla="*/ 4 w 110"/>
                <a:gd name="T21" fmla="*/ 54 h 101"/>
                <a:gd name="T22" fmla="*/ 14 w 110"/>
                <a:gd name="T23" fmla="*/ 63 h 101"/>
                <a:gd name="T24" fmla="*/ 15 w 110"/>
                <a:gd name="T25" fmla="*/ 74 h 101"/>
                <a:gd name="T26" fmla="*/ 15 w 110"/>
                <a:gd name="T27" fmla="*/ 89 h 101"/>
                <a:gd name="T28" fmla="*/ 26 w 110"/>
                <a:gd name="T29" fmla="*/ 100 h 101"/>
                <a:gd name="T30" fmla="*/ 41 w 110"/>
                <a:gd name="T31" fmla="*/ 89 h 101"/>
                <a:gd name="T32" fmla="*/ 60 w 110"/>
                <a:gd name="T33" fmla="*/ 75 h 101"/>
                <a:gd name="T34" fmla="*/ 101 w 110"/>
                <a:gd name="T35" fmla="*/ 57 h 101"/>
                <a:gd name="T36" fmla="*/ 109 w 110"/>
                <a:gd name="T3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101">
                  <a:moveTo>
                    <a:pt x="109" y="47"/>
                  </a:moveTo>
                  <a:lnTo>
                    <a:pt x="96" y="31"/>
                  </a:lnTo>
                  <a:lnTo>
                    <a:pt x="81" y="20"/>
                  </a:lnTo>
                  <a:lnTo>
                    <a:pt x="70" y="11"/>
                  </a:lnTo>
                  <a:lnTo>
                    <a:pt x="47" y="12"/>
                  </a:lnTo>
                  <a:lnTo>
                    <a:pt x="26" y="0"/>
                  </a:lnTo>
                  <a:lnTo>
                    <a:pt x="14" y="6"/>
                  </a:lnTo>
                  <a:lnTo>
                    <a:pt x="11" y="23"/>
                  </a:lnTo>
                  <a:lnTo>
                    <a:pt x="4" y="32"/>
                  </a:lnTo>
                  <a:lnTo>
                    <a:pt x="0" y="43"/>
                  </a:lnTo>
                  <a:lnTo>
                    <a:pt x="4" y="54"/>
                  </a:lnTo>
                  <a:lnTo>
                    <a:pt x="14" y="63"/>
                  </a:lnTo>
                  <a:lnTo>
                    <a:pt x="15" y="74"/>
                  </a:lnTo>
                  <a:lnTo>
                    <a:pt x="15" y="89"/>
                  </a:lnTo>
                  <a:lnTo>
                    <a:pt x="26" y="100"/>
                  </a:lnTo>
                  <a:lnTo>
                    <a:pt x="41" y="89"/>
                  </a:lnTo>
                  <a:lnTo>
                    <a:pt x="60" y="75"/>
                  </a:lnTo>
                  <a:lnTo>
                    <a:pt x="101" y="57"/>
                  </a:lnTo>
                  <a:lnTo>
                    <a:pt x="109" y="47"/>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6" name="Freeform 100"/>
            <p:cNvSpPr/>
            <p:nvPr/>
          </p:nvSpPr>
          <p:spPr>
            <a:xfrm>
              <a:off x="4301796" y="4042309"/>
              <a:ext cx="111646" cy="220213"/>
            </a:xfrm>
            <a:custGeom>
              <a:avLst/>
              <a:gdLst>
                <a:gd name="T0" fmla="*/ 18 w 64"/>
                <a:gd name="T1" fmla="*/ 0 h 125"/>
                <a:gd name="T2" fmla="*/ 18 w 64"/>
                <a:gd name="T3" fmla="*/ 14 h 125"/>
                <a:gd name="T4" fmla="*/ 12 w 64"/>
                <a:gd name="T5" fmla="*/ 20 h 125"/>
                <a:gd name="T6" fmla="*/ 9 w 64"/>
                <a:gd name="T7" fmla="*/ 28 h 125"/>
                <a:gd name="T8" fmla="*/ 1 w 64"/>
                <a:gd name="T9" fmla="*/ 36 h 125"/>
                <a:gd name="T10" fmla="*/ 0 w 64"/>
                <a:gd name="T11" fmla="*/ 50 h 125"/>
                <a:gd name="T12" fmla="*/ 7 w 64"/>
                <a:gd name="T13" fmla="*/ 59 h 125"/>
                <a:gd name="T14" fmla="*/ 7 w 64"/>
                <a:gd name="T15" fmla="*/ 70 h 125"/>
                <a:gd name="T16" fmla="*/ 18 w 64"/>
                <a:gd name="T17" fmla="*/ 73 h 125"/>
                <a:gd name="T18" fmla="*/ 22 w 64"/>
                <a:gd name="T19" fmla="*/ 90 h 125"/>
                <a:gd name="T20" fmla="*/ 18 w 64"/>
                <a:gd name="T21" fmla="*/ 101 h 125"/>
                <a:gd name="T22" fmla="*/ 25 w 64"/>
                <a:gd name="T23" fmla="*/ 116 h 125"/>
                <a:gd name="T24" fmla="*/ 32 w 64"/>
                <a:gd name="T25" fmla="*/ 124 h 125"/>
                <a:gd name="T26" fmla="*/ 41 w 64"/>
                <a:gd name="T27" fmla="*/ 123 h 125"/>
                <a:gd name="T28" fmla="*/ 45 w 64"/>
                <a:gd name="T29" fmla="*/ 117 h 125"/>
                <a:gd name="T30" fmla="*/ 57 w 64"/>
                <a:gd name="T31" fmla="*/ 116 h 125"/>
                <a:gd name="T32" fmla="*/ 60 w 64"/>
                <a:gd name="T33" fmla="*/ 109 h 125"/>
                <a:gd name="T34" fmla="*/ 59 w 64"/>
                <a:gd name="T35" fmla="*/ 94 h 125"/>
                <a:gd name="T36" fmla="*/ 50 w 64"/>
                <a:gd name="T37" fmla="*/ 89 h 125"/>
                <a:gd name="T38" fmla="*/ 45 w 64"/>
                <a:gd name="T39" fmla="*/ 83 h 125"/>
                <a:gd name="T40" fmla="*/ 45 w 64"/>
                <a:gd name="T41" fmla="*/ 70 h 125"/>
                <a:gd name="T42" fmla="*/ 51 w 64"/>
                <a:gd name="T43" fmla="*/ 65 h 125"/>
                <a:gd name="T44" fmla="*/ 61 w 64"/>
                <a:gd name="T45" fmla="*/ 66 h 125"/>
                <a:gd name="T46" fmla="*/ 63 w 64"/>
                <a:gd name="T47" fmla="*/ 51 h 125"/>
                <a:gd name="T48" fmla="*/ 61 w 64"/>
                <a:gd name="T49" fmla="*/ 36 h 125"/>
                <a:gd name="T50" fmla="*/ 55 w 64"/>
                <a:gd name="T51" fmla="*/ 30 h 125"/>
                <a:gd name="T52" fmla="*/ 44 w 64"/>
                <a:gd name="T53" fmla="*/ 29 h 125"/>
                <a:gd name="T54" fmla="*/ 41 w 64"/>
                <a:gd name="T55" fmla="*/ 15 h 125"/>
                <a:gd name="T56" fmla="*/ 33 w 64"/>
                <a:gd name="T57" fmla="*/ 14 h 125"/>
                <a:gd name="T58" fmla="*/ 29 w 64"/>
                <a:gd name="T59" fmla="*/ 2 h 125"/>
                <a:gd name="T60" fmla="*/ 18 w 64"/>
                <a:gd name="T6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125">
                  <a:moveTo>
                    <a:pt x="18" y="0"/>
                  </a:moveTo>
                  <a:lnTo>
                    <a:pt x="18" y="14"/>
                  </a:lnTo>
                  <a:lnTo>
                    <a:pt x="12" y="20"/>
                  </a:lnTo>
                  <a:lnTo>
                    <a:pt x="9" y="28"/>
                  </a:lnTo>
                  <a:lnTo>
                    <a:pt x="1" y="36"/>
                  </a:lnTo>
                  <a:lnTo>
                    <a:pt x="0" y="50"/>
                  </a:lnTo>
                  <a:lnTo>
                    <a:pt x="7" y="59"/>
                  </a:lnTo>
                  <a:lnTo>
                    <a:pt x="7" y="70"/>
                  </a:lnTo>
                  <a:lnTo>
                    <a:pt x="18" y="73"/>
                  </a:lnTo>
                  <a:lnTo>
                    <a:pt x="22" y="90"/>
                  </a:lnTo>
                  <a:lnTo>
                    <a:pt x="18" y="101"/>
                  </a:lnTo>
                  <a:lnTo>
                    <a:pt x="25" y="116"/>
                  </a:lnTo>
                  <a:lnTo>
                    <a:pt x="32" y="124"/>
                  </a:lnTo>
                  <a:lnTo>
                    <a:pt x="41" y="123"/>
                  </a:lnTo>
                  <a:lnTo>
                    <a:pt x="45" y="117"/>
                  </a:lnTo>
                  <a:lnTo>
                    <a:pt x="57" y="116"/>
                  </a:lnTo>
                  <a:lnTo>
                    <a:pt x="60" y="109"/>
                  </a:lnTo>
                  <a:lnTo>
                    <a:pt x="59" y="94"/>
                  </a:lnTo>
                  <a:lnTo>
                    <a:pt x="50" y="89"/>
                  </a:lnTo>
                  <a:lnTo>
                    <a:pt x="45" y="83"/>
                  </a:lnTo>
                  <a:lnTo>
                    <a:pt x="45" y="70"/>
                  </a:lnTo>
                  <a:lnTo>
                    <a:pt x="51" y="65"/>
                  </a:lnTo>
                  <a:lnTo>
                    <a:pt x="61" y="66"/>
                  </a:lnTo>
                  <a:lnTo>
                    <a:pt x="63" y="51"/>
                  </a:lnTo>
                  <a:lnTo>
                    <a:pt x="61" y="36"/>
                  </a:lnTo>
                  <a:lnTo>
                    <a:pt x="55" y="30"/>
                  </a:lnTo>
                  <a:lnTo>
                    <a:pt x="44" y="29"/>
                  </a:lnTo>
                  <a:lnTo>
                    <a:pt x="41" y="15"/>
                  </a:lnTo>
                  <a:lnTo>
                    <a:pt x="33" y="14"/>
                  </a:lnTo>
                  <a:lnTo>
                    <a:pt x="29" y="2"/>
                  </a:lnTo>
                  <a:lnTo>
                    <a:pt x="18"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7" name="Freeform 101"/>
            <p:cNvSpPr/>
            <p:nvPr/>
          </p:nvSpPr>
          <p:spPr>
            <a:xfrm>
              <a:off x="4378848" y="4105227"/>
              <a:ext cx="105356" cy="144712"/>
            </a:xfrm>
            <a:custGeom>
              <a:avLst/>
              <a:gdLst>
                <a:gd name="T0" fmla="*/ 19 w 61"/>
                <a:gd name="T1" fmla="*/ 15 h 82"/>
                <a:gd name="T2" fmla="*/ 17 w 61"/>
                <a:gd name="T3" fmla="*/ 30 h 82"/>
                <a:gd name="T4" fmla="*/ 7 w 61"/>
                <a:gd name="T5" fmla="*/ 29 h 82"/>
                <a:gd name="T6" fmla="*/ 0 w 61"/>
                <a:gd name="T7" fmla="*/ 34 h 82"/>
                <a:gd name="T8" fmla="*/ 1 w 61"/>
                <a:gd name="T9" fmla="*/ 47 h 82"/>
                <a:gd name="T10" fmla="*/ 6 w 61"/>
                <a:gd name="T11" fmla="*/ 53 h 82"/>
                <a:gd name="T12" fmla="*/ 14 w 61"/>
                <a:gd name="T13" fmla="*/ 59 h 82"/>
                <a:gd name="T14" fmla="*/ 15 w 61"/>
                <a:gd name="T15" fmla="*/ 73 h 82"/>
                <a:gd name="T16" fmla="*/ 13 w 61"/>
                <a:gd name="T17" fmla="*/ 81 h 82"/>
                <a:gd name="T18" fmla="*/ 30 w 61"/>
                <a:gd name="T19" fmla="*/ 80 h 82"/>
                <a:gd name="T20" fmla="*/ 30 w 61"/>
                <a:gd name="T21" fmla="*/ 67 h 82"/>
                <a:gd name="T22" fmla="*/ 52 w 61"/>
                <a:gd name="T23" fmla="*/ 65 h 82"/>
                <a:gd name="T24" fmla="*/ 56 w 61"/>
                <a:gd name="T25" fmla="*/ 61 h 82"/>
                <a:gd name="T26" fmla="*/ 56 w 61"/>
                <a:gd name="T27" fmla="*/ 19 h 82"/>
                <a:gd name="T28" fmla="*/ 60 w 61"/>
                <a:gd name="T29" fmla="*/ 10 h 82"/>
                <a:gd name="T30" fmla="*/ 54 w 61"/>
                <a:gd name="T31" fmla="*/ 0 h 82"/>
                <a:gd name="T32" fmla="*/ 37 w 61"/>
                <a:gd name="T33" fmla="*/ 0 h 82"/>
                <a:gd name="T34" fmla="*/ 32 w 61"/>
                <a:gd name="T35" fmla="*/ 8 h 82"/>
                <a:gd name="T36" fmla="*/ 19 w 61"/>
                <a:gd name="T37" fmla="*/ 1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82">
                  <a:moveTo>
                    <a:pt x="19" y="15"/>
                  </a:moveTo>
                  <a:lnTo>
                    <a:pt x="17" y="30"/>
                  </a:lnTo>
                  <a:lnTo>
                    <a:pt x="7" y="29"/>
                  </a:lnTo>
                  <a:lnTo>
                    <a:pt x="0" y="34"/>
                  </a:lnTo>
                  <a:lnTo>
                    <a:pt x="1" y="47"/>
                  </a:lnTo>
                  <a:lnTo>
                    <a:pt x="6" y="53"/>
                  </a:lnTo>
                  <a:lnTo>
                    <a:pt x="14" y="59"/>
                  </a:lnTo>
                  <a:lnTo>
                    <a:pt x="15" y="73"/>
                  </a:lnTo>
                  <a:lnTo>
                    <a:pt x="13" y="81"/>
                  </a:lnTo>
                  <a:lnTo>
                    <a:pt x="30" y="80"/>
                  </a:lnTo>
                  <a:lnTo>
                    <a:pt x="30" y="67"/>
                  </a:lnTo>
                  <a:lnTo>
                    <a:pt x="52" y="65"/>
                  </a:lnTo>
                  <a:lnTo>
                    <a:pt x="56" y="61"/>
                  </a:lnTo>
                  <a:lnTo>
                    <a:pt x="56" y="19"/>
                  </a:lnTo>
                  <a:lnTo>
                    <a:pt x="60" y="10"/>
                  </a:lnTo>
                  <a:lnTo>
                    <a:pt x="54" y="0"/>
                  </a:lnTo>
                  <a:lnTo>
                    <a:pt x="37" y="0"/>
                  </a:lnTo>
                  <a:lnTo>
                    <a:pt x="32" y="8"/>
                  </a:lnTo>
                  <a:lnTo>
                    <a:pt x="19" y="1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8" name="Freeform 102"/>
            <p:cNvSpPr/>
            <p:nvPr/>
          </p:nvSpPr>
          <p:spPr>
            <a:xfrm>
              <a:off x="3974719" y="4164999"/>
              <a:ext cx="1012680" cy="1132527"/>
            </a:xfrm>
            <a:custGeom>
              <a:avLst/>
              <a:gdLst>
                <a:gd name="T0" fmla="*/ 58 w 573"/>
                <a:gd name="T1" fmla="*/ 58 h 641"/>
                <a:gd name="T2" fmla="*/ 62 w 573"/>
                <a:gd name="T3" fmla="*/ 98 h 641"/>
                <a:gd name="T4" fmla="*/ 57 w 573"/>
                <a:gd name="T5" fmla="*/ 131 h 641"/>
                <a:gd name="T6" fmla="*/ 29 w 573"/>
                <a:gd name="T7" fmla="*/ 147 h 641"/>
                <a:gd name="T8" fmla="*/ 18 w 573"/>
                <a:gd name="T9" fmla="*/ 178 h 641"/>
                <a:gd name="T10" fmla="*/ 0 w 573"/>
                <a:gd name="T11" fmla="*/ 201 h 641"/>
                <a:gd name="T12" fmla="*/ 17 w 573"/>
                <a:gd name="T13" fmla="*/ 228 h 641"/>
                <a:gd name="T14" fmla="*/ 42 w 573"/>
                <a:gd name="T15" fmla="*/ 241 h 641"/>
                <a:gd name="T16" fmla="*/ 71 w 573"/>
                <a:gd name="T17" fmla="*/ 259 h 641"/>
                <a:gd name="T18" fmla="*/ 96 w 573"/>
                <a:gd name="T19" fmla="*/ 252 h 641"/>
                <a:gd name="T20" fmla="*/ 108 w 573"/>
                <a:gd name="T21" fmla="*/ 235 h 641"/>
                <a:gd name="T22" fmla="*/ 136 w 573"/>
                <a:gd name="T23" fmla="*/ 277 h 641"/>
                <a:gd name="T24" fmla="*/ 163 w 573"/>
                <a:gd name="T25" fmla="*/ 286 h 641"/>
                <a:gd name="T26" fmla="*/ 190 w 573"/>
                <a:gd name="T27" fmla="*/ 299 h 641"/>
                <a:gd name="T28" fmla="*/ 207 w 573"/>
                <a:gd name="T29" fmla="*/ 316 h 641"/>
                <a:gd name="T30" fmla="*/ 204 w 573"/>
                <a:gd name="T31" fmla="*/ 343 h 641"/>
                <a:gd name="T32" fmla="*/ 230 w 573"/>
                <a:gd name="T33" fmla="*/ 359 h 641"/>
                <a:gd name="T34" fmla="*/ 245 w 573"/>
                <a:gd name="T35" fmla="*/ 376 h 641"/>
                <a:gd name="T36" fmla="*/ 230 w 573"/>
                <a:gd name="T37" fmla="*/ 405 h 641"/>
                <a:gd name="T38" fmla="*/ 243 w 573"/>
                <a:gd name="T39" fmla="*/ 431 h 641"/>
                <a:gd name="T40" fmla="*/ 268 w 573"/>
                <a:gd name="T41" fmla="*/ 445 h 641"/>
                <a:gd name="T42" fmla="*/ 295 w 573"/>
                <a:gd name="T43" fmla="*/ 464 h 641"/>
                <a:gd name="T44" fmla="*/ 302 w 573"/>
                <a:gd name="T45" fmla="*/ 520 h 641"/>
                <a:gd name="T46" fmla="*/ 299 w 573"/>
                <a:gd name="T47" fmla="*/ 533 h 641"/>
                <a:gd name="T48" fmla="*/ 277 w 573"/>
                <a:gd name="T49" fmla="*/ 557 h 641"/>
                <a:gd name="T50" fmla="*/ 269 w 573"/>
                <a:gd name="T51" fmla="*/ 584 h 641"/>
                <a:gd name="T52" fmla="*/ 320 w 573"/>
                <a:gd name="T53" fmla="*/ 629 h 641"/>
                <a:gd name="T54" fmla="*/ 331 w 573"/>
                <a:gd name="T55" fmla="*/ 611 h 641"/>
                <a:gd name="T56" fmla="*/ 342 w 573"/>
                <a:gd name="T57" fmla="*/ 581 h 641"/>
                <a:gd name="T58" fmla="*/ 339 w 573"/>
                <a:gd name="T59" fmla="*/ 603 h 641"/>
                <a:gd name="T60" fmla="*/ 364 w 573"/>
                <a:gd name="T61" fmla="*/ 578 h 641"/>
                <a:gd name="T62" fmla="*/ 383 w 573"/>
                <a:gd name="T63" fmla="*/ 500 h 641"/>
                <a:gd name="T64" fmla="*/ 403 w 573"/>
                <a:gd name="T65" fmla="*/ 476 h 641"/>
                <a:gd name="T66" fmla="*/ 456 w 573"/>
                <a:gd name="T67" fmla="*/ 455 h 641"/>
                <a:gd name="T68" fmla="*/ 486 w 573"/>
                <a:gd name="T69" fmla="*/ 420 h 641"/>
                <a:gd name="T70" fmla="*/ 501 w 573"/>
                <a:gd name="T71" fmla="*/ 365 h 641"/>
                <a:gd name="T72" fmla="*/ 525 w 573"/>
                <a:gd name="T73" fmla="*/ 280 h 641"/>
                <a:gd name="T74" fmla="*/ 536 w 573"/>
                <a:gd name="T75" fmla="*/ 247 h 641"/>
                <a:gd name="T76" fmla="*/ 558 w 573"/>
                <a:gd name="T77" fmla="*/ 226 h 641"/>
                <a:gd name="T78" fmla="*/ 563 w 573"/>
                <a:gd name="T79" fmla="*/ 198 h 641"/>
                <a:gd name="T80" fmla="*/ 562 w 573"/>
                <a:gd name="T81" fmla="*/ 184 h 641"/>
                <a:gd name="T82" fmla="*/ 542 w 573"/>
                <a:gd name="T83" fmla="*/ 148 h 641"/>
                <a:gd name="T84" fmla="*/ 513 w 573"/>
                <a:gd name="T85" fmla="*/ 130 h 641"/>
                <a:gd name="T86" fmla="*/ 486 w 573"/>
                <a:gd name="T87" fmla="*/ 114 h 641"/>
                <a:gd name="T88" fmla="*/ 456 w 573"/>
                <a:gd name="T89" fmla="*/ 109 h 641"/>
                <a:gd name="T90" fmla="*/ 426 w 573"/>
                <a:gd name="T91" fmla="*/ 92 h 641"/>
                <a:gd name="T92" fmla="*/ 385 w 573"/>
                <a:gd name="T93" fmla="*/ 84 h 641"/>
                <a:gd name="T94" fmla="*/ 358 w 573"/>
                <a:gd name="T95" fmla="*/ 102 h 641"/>
                <a:gd name="T96" fmla="*/ 362 w 573"/>
                <a:gd name="T97" fmla="*/ 74 h 641"/>
                <a:gd name="T98" fmla="*/ 334 w 573"/>
                <a:gd name="T99" fmla="*/ 90 h 641"/>
                <a:gd name="T100" fmla="*/ 330 w 573"/>
                <a:gd name="T101" fmla="*/ 81 h 641"/>
                <a:gd name="T102" fmla="*/ 349 w 573"/>
                <a:gd name="T103" fmla="*/ 48 h 641"/>
                <a:gd name="T104" fmla="*/ 318 w 573"/>
                <a:gd name="T105" fmla="*/ 14 h 641"/>
                <a:gd name="T106" fmla="*/ 302 w 573"/>
                <a:gd name="T107" fmla="*/ 40 h 641"/>
                <a:gd name="T108" fmla="*/ 259 w 573"/>
                <a:gd name="T109" fmla="*/ 33 h 641"/>
                <a:gd name="T110" fmla="*/ 230 w 573"/>
                <a:gd name="T111" fmla="*/ 47 h 641"/>
                <a:gd name="T112" fmla="*/ 209 w 573"/>
                <a:gd name="T113" fmla="*/ 46 h 641"/>
                <a:gd name="T114" fmla="*/ 203 w 573"/>
                <a:gd name="T115" fmla="*/ 3 h 641"/>
                <a:gd name="T116" fmla="*/ 162 w 573"/>
                <a:gd name="T117" fmla="*/ 11 h 641"/>
                <a:gd name="T118" fmla="*/ 136 w 573"/>
                <a:gd name="T119" fmla="*/ 7 h 641"/>
                <a:gd name="T120" fmla="*/ 143 w 573"/>
                <a:gd name="T121" fmla="*/ 36 h 641"/>
                <a:gd name="T122" fmla="*/ 117 w 573"/>
                <a:gd name="T123" fmla="*/ 58 h 641"/>
                <a:gd name="T124" fmla="*/ 89 w 573"/>
                <a:gd name="T125" fmla="*/ 39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3" h="641">
                  <a:moveTo>
                    <a:pt x="89" y="39"/>
                  </a:moveTo>
                  <a:lnTo>
                    <a:pt x="64" y="47"/>
                  </a:lnTo>
                  <a:lnTo>
                    <a:pt x="58" y="58"/>
                  </a:lnTo>
                  <a:lnTo>
                    <a:pt x="66" y="65"/>
                  </a:lnTo>
                  <a:lnTo>
                    <a:pt x="58" y="70"/>
                  </a:lnTo>
                  <a:lnTo>
                    <a:pt x="62" y="98"/>
                  </a:lnTo>
                  <a:lnTo>
                    <a:pt x="62" y="111"/>
                  </a:lnTo>
                  <a:lnTo>
                    <a:pt x="47" y="113"/>
                  </a:lnTo>
                  <a:lnTo>
                    <a:pt x="57" y="131"/>
                  </a:lnTo>
                  <a:lnTo>
                    <a:pt x="53" y="145"/>
                  </a:lnTo>
                  <a:lnTo>
                    <a:pt x="42" y="151"/>
                  </a:lnTo>
                  <a:lnTo>
                    <a:pt x="29" y="147"/>
                  </a:lnTo>
                  <a:lnTo>
                    <a:pt x="19" y="154"/>
                  </a:lnTo>
                  <a:lnTo>
                    <a:pt x="14" y="168"/>
                  </a:lnTo>
                  <a:lnTo>
                    <a:pt x="18" y="178"/>
                  </a:lnTo>
                  <a:lnTo>
                    <a:pt x="11" y="183"/>
                  </a:lnTo>
                  <a:lnTo>
                    <a:pt x="3" y="187"/>
                  </a:lnTo>
                  <a:lnTo>
                    <a:pt x="0" y="201"/>
                  </a:lnTo>
                  <a:lnTo>
                    <a:pt x="3" y="210"/>
                  </a:lnTo>
                  <a:lnTo>
                    <a:pt x="14" y="219"/>
                  </a:lnTo>
                  <a:lnTo>
                    <a:pt x="17" y="228"/>
                  </a:lnTo>
                  <a:lnTo>
                    <a:pt x="27" y="230"/>
                  </a:lnTo>
                  <a:lnTo>
                    <a:pt x="29" y="238"/>
                  </a:lnTo>
                  <a:lnTo>
                    <a:pt x="42" y="241"/>
                  </a:lnTo>
                  <a:lnTo>
                    <a:pt x="53" y="234"/>
                  </a:lnTo>
                  <a:lnTo>
                    <a:pt x="58" y="252"/>
                  </a:lnTo>
                  <a:lnTo>
                    <a:pt x="71" y="259"/>
                  </a:lnTo>
                  <a:lnTo>
                    <a:pt x="81" y="259"/>
                  </a:lnTo>
                  <a:lnTo>
                    <a:pt x="91" y="256"/>
                  </a:lnTo>
                  <a:lnTo>
                    <a:pt x="96" y="252"/>
                  </a:lnTo>
                  <a:lnTo>
                    <a:pt x="99" y="245"/>
                  </a:lnTo>
                  <a:lnTo>
                    <a:pt x="107" y="246"/>
                  </a:lnTo>
                  <a:lnTo>
                    <a:pt x="108" y="235"/>
                  </a:lnTo>
                  <a:lnTo>
                    <a:pt x="128" y="237"/>
                  </a:lnTo>
                  <a:lnTo>
                    <a:pt x="130" y="267"/>
                  </a:lnTo>
                  <a:lnTo>
                    <a:pt x="136" y="277"/>
                  </a:lnTo>
                  <a:lnTo>
                    <a:pt x="138" y="282"/>
                  </a:lnTo>
                  <a:lnTo>
                    <a:pt x="161" y="282"/>
                  </a:lnTo>
                  <a:lnTo>
                    <a:pt x="163" y="286"/>
                  </a:lnTo>
                  <a:lnTo>
                    <a:pt x="173" y="288"/>
                  </a:lnTo>
                  <a:lnTo>
                    <a:pt x="175" y="297"/>
                  </a:lnTo>
                  <a:lnTo>
                    <a:pt x="190" y="299"/>
                  </a:lnTo>
                  <a:lnTo>
                    <a:pt x="197" y="301"/>
                  </a:lnTo>
                  <a:lnTo>
                    <a:pt x="199" y="315"/>
                  </a:lnTo>
                  <a:lnTo>
                    <a:pt x="207" y="316"/>
                  </a:lnTo>
                  <a:lnTo>
                    <a:pt x="199" y="322"/>
                  </a:lnTo>
                  <a:lnTo>
                    <a:pt x="200" y="342"/>
                  </a:lnTo>
                  <a:lnTo>
                    <a:pt x="204" y="343"/>
                  </a:lnTo>
                  <a:lnTo>
                    <a:pt x="209" y="349"/>
                  </a:lnTo>
                  <a:lnTo>
                    <a:pt x="229" y="348"/>
                  </a:lnTo>
                  <a:lnTo>
                    <a:pt x="230" y="359"/>
                  </a:lnTo>
                  <a:lnTo>
                    <a:pt x="238" y="361"/>
                  </a:lnTo>
                  <a:lnTo>
                    <a:pt x="240" y="372"/>
                  </a:lnTo>
                  <a:lnTo>
                    <a:pt x="245" y="376"/>
                  </a:lnTo>
                  <a:lnTo>
                    <a:pt x="243" y="394"/>
                  </a:lnTo>
                  <a:lnTo>
                    <a:pt x="238" y="403"/>
                  </a:lnTo>
                  <a:lnTo>
                    <a:pt x="230" y="405"/>
                  </a:lnTo>
                  <a:lnTo>
                    <a:pt x="231" y="416"/>
                  </a:lnTo>
                  <a:lnTo>
                    <a:pt x="242" y="420"/>
                  </a:lnTo>
                  <a:lnTo>
                    <a:pt x="243" y="431"/>
                  </a:lnTo>
                  <a:lnTo>
                    <a:pt x="257" y="435"/>
                  </a:lnTo>
                  <a:lnTo>
                    <a:pt x="260" y="442"/>
                  </a:lnTo>
                  <a:lnTo>
                    <a:pt x="268" y="445"/>
                  </a:lnTo>
                  <a:lnTo>
                    <a:pt x="281" y="446"/>
                  </a:lnTo>
                  <a:lnTo>
                    <a:pt x="283" y="463"/>
                  </a:lnTo>
                  <a:lnTo>
                    <a:pt x="295" y="464"/>
                  </a:lnTo>
                  <a:lnTo>
                    <a:pt x="297" y="501"/>
                  </a:lnTo>
                  <a:lnTo>
                    <a:pt x="300" y="504"/>
                  </a:lnTo>
                  <a:lnTo>
                    <a:pt x="302" y="520"/>
                  </a:lnTo>
                  <a:lnTo>
                    <a:pt x="309" y="520"/>
                  </a:lnTo>
                  <a:lnTo>
                    <a:pt x="310" y="531"/>
                  </a:lnTo>
                  <a:lnTo>
                    <a:pt x="299" y="533"/>
                  </a:lnTo>
                  <a:lnTo>
                    <a:pt x="292" y="543"/>
                  </a:lnTo>
                  <a:lnTo>
                    <a:pt x="285" y="546"/>
                  </a:lnTo>
                  <a:lnTo>
                    <a:pt x="277" y="557"/>
                  </a:lnTo>
                  <a:lnTo>
                    <a:pt x="269" y="565"/>
                  </a:lnTo>
                  <a:lnTo>
                    <a:pt x="264" y="576"/>
                  </a:lnTo>
                  <a:lnTo>
                    <a:pt x="269" y="584"/>
                  </a:lnTo>
                  <a:lnTo>
                    <a:pt x="283" y="589"/>
                  </a:lnTo>
                  <a:lnTo>
                    <a:pt x="314" y="618"/>
                  </a:lnTo>
                  <a:lnTo>
                    <a:pt x="320" y="629"/>
                  </a:lnTo>
                  <a:lnTo>
                    <a:pt x="323" y="640"/>
                  </a:lnTo>
                  <a:lnTo>
                    <a:pt x="330" y="628"/>
                  </a:lnTo>
                  <a:lnTo>
                    <a:pt x="331" y="611"/>
                  </a:lnTo>
                  <a:lnTo>
                    <a:pt x="335" y="599"/>
                  </a:lnTo>
                  <a:lnTo>
                    <a:pt x="336" y="580"/>
                  </a:lnTo>
                  <a:lnTo>
                    <a:pt x="342" y="581"/>
                  </a:lnTo>
                  <a:lnTo>
                    <a:pt x="345" y="585"/>
                  </a:lnTo>
                  <a:lnTo>
                    <a:pt x="343" y="595"/>
                  </a:lnTo>
                  <a:lnTo>
                    <a:pt x="339" y="603"/>
                  </a:lnTo>
                  <a:lnTo>
                    <a:pt x="353" y="598"/>
                  </a:lnTo>
                  <a:lnTo>
                    <a:pt x="356" y="585"/>
                  </a:lnTo>
                  <a:lnTo>
                    <a:pt x="364" y="578"/>
                  </a:lnTo>
                  <a:lnTo>
                    <a:pt x="362" y="558"/>
                  </a:lnTo>
                  <a:lnTo>
                    <a:pt x="378" y="548"/>
                  </a:lnTo>
                  <a:lnTo>
                    <a:pt x="383" y="500"/>
                  </a:lnTo>
                  <a:lnTo>
                    <a:pt x="386" y="489"/>
                  </a:lnTo>
                  <a:lnTo>
                    <a:pt x="398" y="484"/>
                  </a:lnTo>
                  <a:lnTo>
                    <a:pt x="403" y="476"/>
                  </a:lnTo>
                  <a:lnTo>
                    <a:pt x="411" y="470"/>
                  </a:lnTo>
                  <a:lnTo>
                    <a:pt x="426" y="459"/>
                  </a:lnTo>
                  <a:lnTo>
                    <a:pt x="456" y="455"/>
                  </a:lnTo>
                  <a:lnTo>
                    <a:pt x="459" y="447"/>
                  </a:lnTo>
                  <a:lnTo>
                    <a:pt x="482" y="446"/>
                  </a:lnTo>
                  <a:lnTo>
                    <a:pt x="486" y="420"/>
                  </a:lnTo>
                  <a:lnTo>
                    <a:pt x="493" y="408"/>
                  </a:lnTo>
                  <a:lnTo>
                    <a:pt x="499" y="392"/>
                  </a:lnTo>
                  <a:lnTo>
                    <a:pt x="501" y="365"/>
                  </a:lnTo>
                  <a:lnTo>
                    <a:pt x="508" y="361"/>
                  </a:lnTo>
                  <a:lnTo>
                    <a:pt x="512" y="285"/>
                  </a:lnTo>
                  <a:lnTo>
                    <a:pt x="525" y="280"/>
                  </a:lnTo>
                  <a:lnTo>
                    <a:pt x="525" y="265"/>
                  </a:lnTo>
                  <a:lnTo>
                    <a:pt x="532" y="261"/>
                  </a:lnTo>
                  <a:lnTo>
                    <a:pt x="536" y="247"/>
                  </a:lnTo>
                  <a:lnTo>
                    <a:pt x="543" y="244"/>
                  </a:lnTo>
                  <a:lnTo>
                    <a:pt x="547" y="230"/>
                  </a:lnTo>
                  <a:lnTo>
                    <a:pt x="558" y="226"/>
                  </a:lnTo>
                  <a:lnTo>
                    <a:pt x="558" y="214"/>
                  </a:lnTo>
                  <a:lnTo>
                    <a:pt x="564" y="212"/>
                  </a:lnTo>
                  <a:lnTo>
                    <a:pt x="563" y="198"/>
                  </a:lnTo>
                  <a:lnTo>
                    <a:pt x="569" y="198"/>
                  </a:lnTo>
                  <a:lnTo>
                    <a:pt x="572" y="185"/>
                  </a:lnTo>
                  <a:lnTo>
                    <a:pt x="562" y="184"/>
                  </a:lnTo>
                  <a:lnTo>
                    <a:pt x="559" y="156"/>
                  </a:lnTo>
                  <a:lnTo>
                    <a:pt x="553" y="150"/>
                  </a:lnTo>
                  <a:lnTo>
                    <a:pt x="542" y="148"/>
                  </a:lnTo>
                  <a:lnTo>
                    <a:pt x="533" y="142"/>
                  </a:lnTo>
                  <a:lnTo>
                    <a:pt x="525" y="130"/>
                  </a:lnTo>
                  <a:lnTo>
                    <a:pt x="513" y="130"/>
                  </a:lnTo>
                  <a:lnTo>
                    <a:pt x="510" y="119"/>
                  </a:lnTo>
                  <a:lnTo>
                    <a:pt x="500" y="114"/>
                  </a:lnTo>
                  <a:lnTo>
                    <a:pt x="486" y="114"/>
                  </a:lnTo>
                  <a:lnTo>
                    <a:pt x="472" y="111"/>
                  </a:lnTo>
                  <a:lnTo>
                    <a:pt x="465" y="104"/>
                  </a:lnTo>
                  <a:lnTo>
                    <a:pt x="456" y="109"/>
                  </a:lnTo>
                  <a:lnTo>
                    <a:pt x="447" y="110"/>
                  </a:lnTo>
                  <a:lnTo>
                    <a:pt x="435" y="103"/>
                  </a:lnTo>
                  <a:lnTo>
                    <a:pt x="426" y="92"/>
                  </a:lnTo>
                  <a:lnTo>
                    <a:pt x="414" y="84"/>
                  </a:lnTo>
                  <a:lnTo>
                    <a:pt x="401" y="82"/>
                  </a:lnTo>
                  <a:lnTo>
                    <a:pt x="385" y="84"/>
                  </a:lnTo>
                  <a:lnTo>
                    <a:pt x="375" y="87"/>
                  </a:lnTo>
                  <a:lnTo>
                    <a:pt x="371" y="95"/>
                  </a:lnTo>
                  <a:lnTo>
                    <a:pt x="358" y="102"/>
                  </a:lnTo>
                  <a:lnTo>
                    <a:pt x="364" y="92"/>
                  </a:lnTo>
                  <a:lnTo>
                    <a:pt x="370" y="80"/>
                  </a:lnTo>
                  <a:lnTo>
                    <a:pt x="362" y="74"/>
                  </a:lnTo>
                  <a:lnTo>
                    <a:pt x="351" y="74"/>
                  </a:lnTo>
                  <a:lnTo>
                    <a:pt x="342" y="81"/>
                  </a:lnTo>
                  <a:lnTo>
                    <a:pt x="334" y="90"/>
                  </a:lnTo>
                  <a:lnTo>
                    <a:pt x="327" y="99"/>
                  </a:lnTo>
                  <a:lnTo>
                    <a:pt x="317" y="103"/>
                  </a:lnTo>
                  <a:lnTo>
                    <a:pt x="330" y="81"/>
                  </a:lnTo>
                  <a:lnTo>
                    <a:pt x="338" y="70"/>
                  </a:lnTo>
                  <a:lnTo>
                    <a:pt x="345" y="56"/>
                  </a:lnTo>
                  <a:lnTo>
                    <a:pt x="349" y="48"/>
                  </a:lnTo>
                  <a:lnTo>
                    <a:pt x="338" y="23"/>
                  </a:lnTo>
                  <a:lnTo>
                    <a:pt x="330" y="14"/>
                  </a:lnTo>
                  <a:lnTo>
                    <a:pt x="318" y="14"/>
                  </a:lnTo>
                  <a:lnTo>
                    <a:pt x="310" y="22"/>
                  </a:lnTo>
                  <a:lnTo>
                    <a:pt x="305" y="31"/>
                  </a:lnTo>
                  <a:lnTo>
                    <a:pt x="302" y="40"/>
                  </a:lnTo>
                  <a:lnTo>
                    <a:pt x="286" y="38"/>
                  </a:lnTo>
                  <a:lnTo>
                    <a:pt x="280" y="31"/>
                  </a:lnTo>
                  <a:lnTo>
                    <a:pt x="259" y="33"/>
                  </a:lnTo>
                  <a:lnTo>
                    <a:pt x="258" y="46"/>
                  </a:lnTo>
                  <a:lnTo>
                    <a:pt x="242" y="47"/>
                  </a:lnTo>
                  <a:lnTo>
                    <a:pt x="230" y="47"/>
                  </a:lnTo>
                  <a:lnTo>
                    <a:pt x="225" y="53"/>
                  </a:lnTo>
                  <a:lnTo>
                    <a:pt x="216" y="54"/>
                  </a:lnTo>
                  <a:lnTo>
                    <a:pt x="209" y="46"/>
                  </a:lnTo>
                  <a:lnTo>
                    <a:pt x="202" y="31"/>
                  </a:lnTo>
                  <a:lnTo>
                    <a:pt x="206" y="20"/>
                  </a:lnTo>
                  <a:lnTo>
                    <a:pt x="203" y="3"/>
                  </a:lnTo>
                  <a:lnTo>
                    <a:pt x="191" y="0"/>
                  </a:lnTo>
                  <a:lnTo>
                    <a:pt x="187" y="9"/>
                  </a:lnTo>
                  <a:lnTo>
                    <a:pt x="162" y="11"/>
                  </a:lnTo>
                  <a:lnTo>
                    <a:pt x="154" y="16"/>
                  </a:lnTo>
                  <a:lnTo>
                    <a:pt x="142" y="5"/>
                  </a:lnTo>
                  <a:lnTo>
                    <a:pt x="136" y="7"/>
                  </a:lnTo>
                  <a:lnTo>
                    <a:pt x="132" y="20"/>
                  </a:lnTo>
                  <a:lnTo>
                    <a:pt x="134" y="29"/>
                  </a:lnTo>
                  <a:lnTo>
                    <a:pt x="143" y="36"/>
                  </a:lnTo>
                  <a:lnTo>
                    <a:pt x="144" y="47"/>
                  </a:lnTo>
                  <a:lnTo>
                    <a:pt x="132" y="56"/>
                  </a:lnTo>
                  <a:lnTo>
                    <a:pt x="117" y="58"/>
                  </a:lnTo>
                  <a:lnTo>
                    <a:pt x="106" y="53"/>
                  </a:lnTo>
                  <a:lnTo>
                    <a:pt x="98" y="42"/>
                  </a:lnTo>
                  <a:lnTo>
                    <a:pt x="89" y="3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grpSp>
      <p:grpSp>
        <p:nvGrpSpPr>
          <p:cNvPr id="19" name="Group 18"/>
          <p:cNvGrpSpPr/>
          <p:nvPr/>
        </p:nvGrpSpPr>
        <p:grpSpPr>
          <a:xfrm>
            <a:off x="8258653" y="3343989"/>
            <a:ext cx="1570637" cy="1051043"/>
            <a:chOff x="8654431" y="4297127"/>
            <a:chExt cx="1569339" cy="1404647"/>
          </a:xfrm>
          <a:solidFill>
            <a:srgbClr val="FFE06B"/>
          </a:solidFill>
        </p:grpSpPr>
        <p:sp>
          <p:nvSpPr>
            <p:cNvPr id="22" name="Freeform 119"/>
            <p:cNvSpPr/>
            <p:nvPr/>
          </p:nvSpPr>
          <p:spPr>
            <a:xfrm>
              <a:off x="10107406" y="5289661"/>
              <a:ext cx="116364" cy="231224"/>
            </a:xfrm>
            <a:custGeom>
              <a:avLst/>
              <a:gdLst>
                <a:gd name="T0" fmla="*/ 5 w 66"/>
                <a:gd name="T1" fmla="*/ 0 h 132"/>
                <a:gd name="T2" fmla="*/ 5 w 66"/>
                <a:gd name="T3" fmla="*/ 16 h 132"/>
                <a:gd name="T4" fmla="*/ 13 w 66"/>
                <a:gd name="T5" fmla="*/ 34 h 132"/>
                <a:gd name="T6" fmla="*/ 20 w 66"/>
                <a:gd name="T7" fmla="*/ 48 h 132"/>
                <a:gd name="T8" fmla="*/ 14 w 66"/>
                <a:gd name="T9" fmla="*/ 66 h 132"/>
                <a:gd name="T10" fmla="*/ 0 w 66"/>
                <a:gd name="T11" fmla="*/ 83 h 132"/>
                <a:gd name="T12" fmla="*/ 2 w 66"/>
                <a:gd name="T13" fmla="*/ 94 h 132"/>
                <a:gd name="T14" fmla="*/ 7 w 66"/>
                <a:gd name="T15" fmla="*/ 125 h 132"/>
                <a:gd name="T16" fmla="*/ 20 w 66"/>
                <a:gd name="T17" fmla="*/ 131 h 132"/>
                <a:gd name="T18" fmla="*/ 24 w 66"/>
                <a:gd name="T19" fmla="*/ 110 h 132"/>
                <a:gd name="T20" fmla="*/ 38 w 66"/>
                <a:gd name="T21" fmla="*/ 96 h 132"/>
                <a:gd name="T22" fmla="*/ 60 w 66"/>
                <a:gd name="T23" fmla="*/ 83 h 132"/>
                <a:gd name="T24" fmla="*/ 65 w 66"/>
                <a:gd name="T25" fmla="*/ 67 h 132"/>
                <a:gd name="T26" fmla="*/ 64 w 66"/>
                <a:gd name="T27" fmla="*/ 55 h 132"/>
                <a:gd name="T28" fmla="*/ 40 w 66"/>
                <a:gd name="T29" fmla="*/ 55 h 132"/>
                <a:gd name="T30" fmla="*/ 39 w 66"/>
                <a:gd name="T31" fmla="*/ 36 h 132"/>
                <a:gd name="T32" fmla="*/ 32 w 66"/>
                <a:gd name="T33" fmla="*/ 36 h 132"/>
                <a:gd name="T34" fmla="*/ 23 w 66"/>
                <a:gd name="T35" fmla="*/ 32 h 132"/>
                <a:gd name="T36" fmla="*/ 24 w 66"/>
                <a:gd name="T37" fmla="*/ 14 h 132"/>
                <a:gd name="T38" fmla="*/ 19 w 66"/>
                <a:gd name="T39" fmla="*/ 2 h 132"/>
                <a:gd name="T40" fmla="*/ 5 w 66"/>
                <a:gd name="T4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132">
                  <a:moveTo>
                    <a:pt x="5" y="0"/>
                  </a:moveTo>
                  <a:lnTo>
                    <a:pt x="5" y="16"/>
                  </a:lnTo>
                  <a:lnTo>
                    <a:pt x="13" y="34"/>
                  </a:lnTo>
                  <a:lnTo>
                    <a:pt x="20" y="48"/>
                  </a:lnTo>
                  <a:lnTo>
                    <a:pt x="14" y="66"/>
                  </a:lnTo>
                  <a:lnTo>
                    <a:pt x="0" y="83"/>
                  </a:lnTo>
                  <a:lnTo>
                    <a:pt x="2" y="94"/>
                  </a:lnTo>
                  <a:lnTo>
                    <a:pt x="7" y="125"/>
                  </a:lnTo>
                  <a:lnTo>
                    <a:pt x="20" y="131"/>
                  </a:lnTo>
                  <a:lnTo>
                    <a:pt x="24" y="110"/>
                  </a:lnTo>
                  <a:lnTo>
                    <a:pt x="38" y="96"/>
                  </a:lnTo>
                  <a:lnTo>
                    <a:pt x="60" y="83"/>
                  </a:lnTo>
                  <a:lnTo>
                    <a:pt x="65" y="67"/>
                  </a:lnTo>
                  <a:lnTo>
                    <a:pt x="64" y="55"/>
                  </a:lnTo>
                  <a:lnTo>
                    <a:pt x="40" y="55"/>
                  </a:lnTo>
                  <a:lnTo>
                    <a:pt x="39" y="36"/>
                  </a:lnTo>
                  <a:lnTo>
                    <a:pt x="32" y="36"/>
                  </a:lnTo>
                  <a:lnTo>
                    <a:pt x="23" y="32"/>
                  </a:lnTo>
                  <a:lnTo>
                    <a:pt x="24" y="14"/>
                  </a:lnTo>
                  <a:lnTo>
                    <a:pt x="19" y="2"/>
                  </a:lnTo>
                  <a:lnTo>
                    <a:pt x="5" y="0"/>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3" name="Freeform 120"/>
            <p:cNvSpPr/>
            <p:nvPr/>
          </p:nvSpPr>
          <p:spPr>
            <a:xfrm>
              <a:off x="9869961" y="5479988"/>
              <a:ext cx="221720" cy="221786"/>
            </a:xfrm>
            <a:custGeom>
              <a:avLst/>
              <a:gdLst>
                <a:gd name="T0" fmla="*/ 98 w 126"/>
                <a:gd name="T1" fmla="*/ 1 h 126"/>
                <a:gd name="T2" fmla="*/ 95 w 126"/>
                <a:gd name="T3" fmla="*/ 21 h 126"/>
                <a:gd name="T4" fmla="*/ 75 w 126"/>
                <a:gd name="T5" fmla="*/ 31 h 126"/>
                <a:gd name="T6" fmla="*/ 60 w 126"/>
                <a:gd name="T7" fmla="*/ 51 h 126"/>
                <a:gd name="T8" fmla="*/ 24 w 126"/>
                <a:gd name="T9" fmla="*/ 67 h 126"/>
                <a:gd name="T10" fmla="*/ 0 w 126"/>
                <a:gd name="T11" fmla="*/ 89 h 126"/>
                <a:gd name="T12" fmla="*/ 4 w 126"/>
                <a:gd name="T13" fmla="*/ 105 h 126"/>
                <a:gd name="T14" fmla="*/ 26 w 126"/>
                <a:gd name="T15" fmla="*/ 125 h 126"/>
                <a:gd name="T16" fmla="*/ 54 w 126"/>
                <a:gd name="T17" fmla="*/ 103 h 126"/>
                <a:gd name="T18" fmla="*/ 63 w 126"/>
                <a:gd name="T19" fmla="*/ 81 h 126"/>
                <a:gd name="T20" fmla="*/ 82 w 126"/>
                <a:gd name="T21" fmla="*/ 65 h 126"/>
                <a:gd name="T22" fmla="*/ 94 w 126"/>
                <a:gd name="T23" fmla="*/ 65 h 126"/>
                <a:gd name="T24" fmla="*/ 99 w 126"/>
                <a:gd name="T25" fmla="*/ 48 h 126"/>
                <a:gd name="T26" fmla="*/ 112 w 126"/>
                <a:gd name="T27" fmla="*/ 33 h 126"/>
                <a:gd name="T28" fmla="*/ 125 w 126"/>
                <a:gd name="T29" fmla="*/ 21 h 126"/>
                <a:gd name="T30" fmla="*/ 120 w 126"/>
                <a:gd name="T31" fmla="*/ 4 h 126"/>
                <a:gd name="T32" fmla="*/ 112 w 126"/>
                <a:gd name="T33" fmla="*/ 14 h 126"/>
                <a:gd name="T34" fmla="*/ 111 w 126"/>
                <a:gd name="T35" fmla="*/ 0 h 126"/>
                <a:gd name="T36" fmla="*/ 98 w 126"/>
                <a:gd name="T37" fmla="*/ 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6">
                  <a:moveTo>
                    <a:pt x="98" y="1"/>
                  </a:moveTo>
                  <a:lnTo>
                    <a:pt x="95" y="21"/>
                  </a:lnTo>
                  <a:lnTo>
                    <a:pt x="75" y="31"/>
                  </a:lnTo>
                  <a:lnTo>
                    <a:pt x="60" y="51"/>
                  </a:lnTo>
                  <a:lnTo>
                    <a:pt x="24" y="67"/>
                  </a:lnTo>
                  <a:lnTo>
                    <a:pt x="0" y="89"/>
                  </a:lnTo>
                  <a:lnTo>
                    <a:pt x="4" y="105"/>
                  </a:lnTo>
                  <a:lnTo>
                    <a:pt x="26" y="125"/>
                  </a:lnTo>
                  <a:lnTo>
                    <a:pt x="54" y="103"/>
                  </a:lnTo>
                  <a:lnTo>
                    <a:pt x="63" y="81"/>
                  </a:lnTo>
                  <a:lnTo>
                    <a:pt x="82" y="65"/>
                  </a:lnTo>
                  <a:lnTo>
                    <a:pt x="94" y="65"/>
                  </a:lnTo>
                  <a:lnTo>
                    <a:pt x="99" y="48"/>
                  </a:lnTo>
                  <a:lnTo>
                    <a:pt x="112" y="33"/>
                  </a:lnTo>
                  <a:lnTo>
                    <a:pt x="125" y="21"/>
                  </a:lnTo>
                  <a:lnTo>
                    <a:pt x="120" y="4"/>
                  </a:lnTo>
                  <a:lnTo>
                    <a:pt x="112" y="14"/>
                  </a:lnTo>
                  <a:lnTo>
                    <a:pt x="111" y="0"/>
                  </a:lnTo>
                  <a:lnTo>
                    <a:pt x="98" y="1"/>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4" name="Freeform 135"/>
            <p:cNvSpPr/>
            <p:nvPr/>
          </p:nvSpPr>
          <p:spPr>
            <a:xfrm>
              <a:off x="8654431" y="4556664"/>
              <a:ext cx="1014252" cy="866697"/>
            </a:xfrm>
            <a:custGeom>
              <a:avLst/>
              <a:gdLst>
                <a:gd name="T0" fmla="*/ 296 w 575"/>
                <a:gd name="T1" fmla="*/ 33 h 491"/>
                <a:gd name="T2" fmla="*/ 258 w 575"/>
                <a:gd name="T3" fmla="*/ 51 h 491"/>
                <a:gd name="T4" fmla="*/ 254 w 575"/>
                <a:gd name="T5" fmla="*/ 74 h 491"/>
                <a:gd name="T6" fmla="*/ 230 w 575"/>
                <a:gd name="T7" fmla="*/ 66 h 491"/>
                <a:gd name="T8" fmla="*/ 199 w 575"/>
                <a:gd name="T9" fmla="*/ 60 h 491"/>
                <a:gd name="T10" fmla="*/ 184 w 575"/>
                <a:gd name="T11" fmla="*/ 85 h 491"/>
                <a:gd name="T12" fmla="*/ 164 w 575"/>
                <a:gd name="T13" fmla="*/ 102 h 491"/>
                <a:gd name="T14" fmla="*/ 156 w 575"/>
                <a:gd name="T15" fmla="*/ 113 h 491"/>
                <a:gd name="T16" fmla="*/ 145 w 575"/>
                <a:gd name="T17" fmla="*/ 127 h 491"/>
                <a:gd name="T18" fmla="*/ 104 w 575"/>
                <a:gd name="T19" fmla="*/ 161 h 491"/>
                <a:gd name="T20" fmla="*/ 31 w 575"/>
                <a:gd name="T21" fmla="*/ 199 h 491"/>
                <a:gd name="T22" fmla="*/ 9 w 575"/>
                <a:gd name="T23" fmla="*/ 248 h 491"/>
                <a:gd name="T24" fmla="*/ 17 w 575"/>
                <a:gd name="T25" fmla="*/ 265 h 491"/>
                <a:gd name="T26" fmla="*/ 0 w 575"/>
                <a:gd name="T27" fmla="*/ 270 h 491"/>
                <a:gd name="T28" fmla="*/ 17 w 575"/>
                <a:gd name="T29" fmla="*/ 312 h 491"/>
                <a:gd name="T30" fmla="*/ 17 w 575"/>
                <a:gd name="T31" fmla="*/ 344 h 491"/>
                <a:gd name="T32" fmla="*/ 25 w 575"/>
                <a:gd name="T33" fmla="*/ 377 h 491"/>
                <a:gd name="T34" fmla="*/ 12 w 575"/>
                <a:gd name="T35" fmla="*/ 389 h 491"/>
                <a:gd name="T36" fmla="*/ 35 w 575"/>
                <a:gd name="T37" fmla="*/ 424 h 491"/>
                <a:gd name="T38" fmla="*/ 53 w 575"/>
                <a:gd name="T39" fmla="*/ 420 h 491"/>
                <a:gd name="T40" fmla="*/ 83 w 575"/>
                <a:gd name="T41" fmla="*/ 412 h 491"/>
                <a:gd name="T42" fmla="*/ 142 w 575"/>
                <a:gd name="T43" fmla="*/ 391 h 491"/>
                <a:gd name="T44" fmla="*/ 204 w 575"/>
                <a:gd name="T45" fmla="*/ 375 h 491"/>
                <a:gd name="T46" fmla="*/ 231 w 575"/>
                <a:gd name="T47" fmla="*/ 365 h 491"/>
                <a:gd name="T48" fmla="*/ 245 w 575"/>
                <a:gd name="T49" fmla="*/ 369 h 491"/>
                <a:gd name="T50" fmla="*/ 278 w 575"/>
                <a:gd name="T51" fmla="*/ 383 h 491"/>
                <a:gd name="T52" fmla="*/ 290 w 575"/>
                <a:gd name="T53" fmla="*/ 418 h 491"/>
                <a:gd name="T54" fmla="*/ 310 w 575"/>
                <a:gd name="T55" fmla="*/ 409 h 491"/>
                <a:gd name="T56" fmla="*/ 330 w 575"/>
                <a:gd name="T57" fmla="*/ 383 h 491"/>
                <a:gd name="T58" fmla="*/ 326 w 575"/>
                <a:gd name="T59" fmla="*/ 409 h 491"/>
                <a:gd name="T60" fmla="*/ 328 w 575"/>
                <a:gd name="T61" fmla="*/ 422 h 491"/>
                <a:gd name="T62" fmla="*/ 337 w 575"/>
                <a:gd name="T63" fmla="*/ 405 h 491"/>
                <a:gd name="T64" fmla="*/ 339 w 575"/>
                <a:gd name="T65" fmla="*/ 422 h 491"/>
                <a:gd name="T66" fmla="*/ 349 w 575"/>
                <a:gd name="T67" fmla="*/ 442 h 491"/>
                <a:gd name="T68" fmla="*/ 358 w 575"/>
                <a:gd name="T69" fmla="*/ 471 h 491"/>
                <a:gd name="T70" fmla="*/ 425 w 575"/>
                <a:gd name="T71" fmla="*/ 490 h 491"/>
                <a:gd name="T72" fmla="*/ 491 w 575"/>
                <a:gd name="T73" fmla="*/ 460 h 491"/>
                <a:gd name="T74" fmla="*/ 521 w 575"/>
                <a:gd name="T75" fmla="*/ 415 h 491"/>
                <a:gd name="T76" fmla="*/ 558 w 575"/>
                <a:gd name="T77" fmla="*/ 366 h 491"/>
                <a:gd name="T78" fmla="*/ 565 w 575"/>
                <a:gd name="T79" fmla="*/ 316 h 491"/>
                <a:gd name="T80" fmla="*/ 572 w 575"/>
                <a:gd name="T81" fmla="*/ 251 h 491"/>
                <a:gd name="T82" fmla="*/ 546 w 575"/>
                <a:gd name="T83" fmla="*/ 201 h 491"/>
                <a:gd name="T84" fmla="*/ 523 w 575"/>
                <a:gd name="T85" fmla="*/ 165 h 491"/>
                <a:gd name="T86" fmla="*/ 493 w 575"/>
                <a:gd name="T87" fmla="*/ 117 h 491"/>
                <a:gd name="T88" fmla="*/ 465 w 575"/>
                <a:gd name="T89" fmla="*/ 60 h 491"/>
                <a:gd name="T90" fmla="*/ 463 w 575"/>
                <a:gd name="T91" fmla="*/ 19 h 491"/>
                <a:gd name="T92" fmla="*/ 437 w 575"/>
                <a:gd name="T93" fmla="*/ 19 h 491"/>
                <a:gd name="T94" fmla="*/ 430 w 575"/>
                <a:gd name="T95" fmla="*/ 89 h 491"/>
                <a:gd name="T96" fmla="*/ 416 w 575"/>
                <a:gd name="T97" fmla="*/ 113 h 491"/>
                <a:gd name="T98" fmla="*/ 384 w 575"/>
                <a:gd name="T99" fmla="*/ 100 h 491"/>
                <a:gd name="T100" fmla="*/ 353 w 575"/>
                <a:gd name="T101" fmla="*/ 81 h 491"/>
                <a:gd name="T102" fmla="*/ 348 w 575"/>
                <a:gd name="T103" fmla="*/ 62 h 491"/>
                <a:gd name="T104" fmla="*/ 360 w 575"/>
                <a:gd name="T105" fmla="*/ 46 h 491"/>
                <a:gd name="T106" fmla="*/ 347 w 575"/>
                <a:gd name="T107" fmla="*/ 25 h 491"/>
                <a:gd name="T108" fmla="*/ 307 w 575"/>
                <a:gd name="T109" fmla="*/ 12 h 491"/>
                <a:gd name="T110" fmla="*/ 282 w 575"/>
                <a:gd name="T111" fmla="*/ 1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75" h="491">
                  <a:moveTo>
                    <a:pt x="293" y="20"/>
                  </a:moveTo>
                  <a:lnTo>
                    <a:pt x="296" y="33"/>
                  </a:lnTo>
                  <a:lnTo>
                    <a:pt x="269" y="37"/>
                  </a:lnTo>
                  <a:lnTo>
                    <a:pt x="258" y="51"/>
                  </a:lnTo>
                  <a:lnTo>
                    <a:pt x="256" y="59"/>
                  </a:lnTo>
                  <a:lnTo>
                    <a:pt x="254" y="74"/>
                  </a:lnTo>
                  <a:lnTo>
                    <a:pt x="237" y="78"/>
                  </a:lnTo>
                  <a:lnTo>
                    <a:pt x="230" y="66"/>
                  </a:lnTo>
                  <a:lnTo>
                    <a:pt x="221" y="55"/>
                  </a:lnTo>
                  <a:lnTo>
                    <a:pt x="199" y="60"/>
                  </a:lnTo>
                  <a:lnTo>
                    <a:pt x="195" y="74"/>
                  </a:lnTo>
                  <a:lnTo>
                    <a:pt x="184" y="85"/>
                  </a:lnTo>
                  <a:lnTo>
                    <a:pt x="171" y="91"/>
                  </a:lnTo>
                  <a:lnTo>
                    <a:pt x="164" y="102"/>
                  </a:lnTo>
                  <a:lnTo>
                    <a:pt x="164" y="113"/>
                  </a:lnTo>
                  <a:lnTo>
                    <a:pt x="156" y="113"/>
                  </a:lnTo>
                  <a:lnTo>
                    <a:pt x="149" y="102"/>
                  </a:lnTo>
                  <a:lnTo>
                    <a:pt x="145" y="127"/>
                  </a:lnTo>
                  <a:lnTo>
                    <a:pt x="124" y="153"/>
                  </a:lnTo>
                  <a:lnTo>
                    <a:pt x="104" y="161"/>
                  </a:lnTo>
                  <a:lnTo>
                    <a:pt x="53" y="176"/>
                  </a:lnTo>
                  <a:lnTo>
                    <a:pt x="31" y="199"/>
                  </a:lnTo>
                  <a:lnTo>
                    <a:pt x="6" y="201"/>
                  </a:lnTo>
                  <a:lnTo>
                    <a:pt x="9" y="248"/>
                  </a:lnTo>
                  <a:lnTo>
                    <a:pt x="20" y="255"/>
                  </a:lnTo>
                  <a:lnTo>
                    <a:pt x="17" y="265"/>
                  </a:lnTo>
                  <a:lnTo>
                    <a:pt x="2" y="255"/>
                  </a:lnTo>
                  <a:lnTo>
                    <a:pt x="0" y="270"/>
                  </a:lnTo>
                  <a:lnTo>
                    <a:pt x="8" y="296"/>
                  </a:lnTo>
                  <a:lnTo>
                    <a:pt x="17" y="312"/>
                  </a:lnTo>
                  <a:lnTo>
                    <a:pt x="17" y="331"/>
                  </a:lnTo>
                  <a:lnTo>
                    <a:pt x="17" y="344"/>
                  </a:lnTo>
                  <a:lnTo>
                    <a:pt x="24" y="349"/>
                  </a:lnTo>
                  <a:lnTo>
                    <a:pt x="25" y="377"/>
                  </a:lnTo>
                  <a:lnTo>
                    <a:pt x="17" y="378"/>
                  </a:lnTo>
                  <a:lnTo>
                    <a:pt x="12" y="389"/>
                  </a:lnTo>
                  <a:lnTo>
                    <a:pt x="6" y="398"/>
                  </a:lnTo>
                  <a:lnTo>
                    <a:pt x="35" y="424"/>
                  </a:lnTo>
                  <a:lnTo>
                    <a:pt x="47" y="427"/>
                  </a:lnTo>
                  <a:lnTo>
                    <a:pt x="53" y="420"/>
                  </a:lnTo>
                  <a:lnTo>
                    <a:pt x="59" y="409"/>
                  </a:lnTo>
                  <a:lnTo>
                    <a:pt x="83" y="412"/>
                  </a:lnTo>
                  <a:lnTo>
                    <a:pt x="133" y="405"/>
                  </a:lnTo>
                  <a:lnTo>
                    <a:pt x="142" y="391"/>
                  </a:lnTo>
                  <a:lnTo>
                    <a:pt x="158" y="380"/>
                  </a:lnTo>
                  <a:lnTo>
                    <a:pt x="204" y="375"/>
                  </a:lnTo>
                  <a:lnTo>
                    <a:pt x="213" y="366"/>
                  </a:lnTo>
                  <a:lnTo>
                    <a:pt x="231" y="365"/>
                  </a:lnTo>
                  <a:lnTo>
                    <a:pt x="244" y="361"/>
                  </a:lnTo>
                  <a:lnTo>
                    <a:pt x="245" y="369"/>
                  </a:lnTo>
                  <a:lnTo>
                    <a:pt x="267" y="371"/>
                  </a:lnTo>
                  <a:lnTo>
                    <a:pt x="278" y="383"/>
                  </a:lnTo>
                  <a:lnTo>
                    <a:pt x="289" y="399"/>
                  </a:lnTo>
                  <a:lnTo>
                    <a:pt x="290" y="418"/>
                  </a:lnTo>
                  <a:lnTo>
                    <a:pt x="299" y="416"/>
                  </a:lnTo>
                  <a:lnTo>
                    <a:pt x="310" y="409"/>
                  </a:lnTo>
                  <a:lnTo>
                    <a:pt x="322" y="397"/>
                  </a:lnTo>
                  <a:lnTo>
                    <a:pt x="330" y="383"/>
                  </a:lnTo>
                  <a:lnTo>
                    <a:pt x="332" y="394"/>
                  </a:lnTo>
                  <a:lnTo>
                    <a:pt x="326" y="409"/>
                  </a:lnTo>
                  <a:lnTo>
                    <a:pt x="318" y="420"/>
                  </a:lnTo>
                  <a:lnTo>
                    <a:pt x="328" y="422"/>
                  </a:lnTo>
                  <a:lnTo>
                    <a:pt x="332" y="412"/>
                  </a:lnTo>
                  <a:lnTo>
                    <a:pt x="337" y="405"/>
                  </a:lnTo>
                  <a:lnTo>
                    <a:pt x="337" y="412"/>
                  </a:lnTo>
                  <a:lnTo>
                    <a:pt x="339" y="422"/>
                  </a:lnTo>
                  <a:lnTo>
                    <a:pt x="348" y="431"/>
                  </a:lnTo>
                  <a:lnTo>
                    <a:pt x="349" y="442"/>
                  </a:lnTo>
                  <a:lnTo>
                    <a:pt x="344" y="456"/>
                  </a:lnTo>
                  <a:lnTo>
                    <a:pt x="358" y="471"/>
                  </a:lnTo>
                  <a:lnTo>
                    <a:pt x="389" y="482"/>
                  </a:lnTo>
                  <a:lnTo>
                    <a:pt x="425" y="490"/>
                  </a:lnTo>
                  <a:lnTo>
                    <a:pt x="450" y="481"/>
                  </a:lnTo>
                  <a:lnTo>
                    <a:pt x="491" y="460"/>
                  </a:lnTo>
                  <a:lnTo>
                    <a:pt x="503" y="429"/>
                  </a:lnTo>
                  <a:lnTo>
                    <a:pt x="521" y="415"/>
                  </a:lnTo>
                  <a:lnTo>
                    <a:pt x="534" y="388"/>
                  </a:lnTo>
                  <a:lnTo>
                    <a:pt x="558" y="366"/>
                  </a:lnTo>
                  <a:lnTo>
                    <a:pt x="565" y="355"/>
                  </a:lnTo>
                  <a:lnTo>
                    <a:pt x="565" y="316"/>
                  </a:lnTo>
                  <a:lnTo>
                    <a:pt x="574" y="263"/>
                  </a:lnTo>
                  <a:lnTo>
                    <a:pt x="572" y="251"/>
                  </a:lnTo>
                  <a:lnTo>
                    <a:pt x="555" y="228"/>
                  </a:lnTo>
                  <a:lnTo>
                    <a:pt x="546" y="201"/>
                  </a:lnTo>
                  <a:lnTo>
                    <a:pt x="527" y="191"/>
                  </a:lnTo>
                  <a:lnTo>
                    <a:pt x="523" y="165"/>
                  </a:lnTo>
                  <a:lnTo>
                    <a:pt x="494" y="150"/>
                  </a:lnTo>
                  <a:lnTo>
                    <a:pt x="493" y="117"/>
                  </a:lnTo>
                  <a:lnTo>
                    <a:pt x="483" y="80"/>
                  </a:lnTo>
                  <a:lnTo>
                    <a:pt x="465" y="60"/>
                  </a:lnTo>
                  <a:lnTo>
                    <a:pt x="455" y="33"/>
                  </a:lnTo>
                  <a:lnTo>
                    <a:pt x="463" y="19"/>
                  </a:lnTo>
                  <a:lnTo>
                    <a:pt x="448" y="0"/>
                  </a:lnTo>
                  <a:lnTo>
                    <a:pt x="437" y="19"/>
                  </a:lnTo>
                  <a:lnTo>
                    <a:pt x="429" y="30"/>
                  </a:lnTo>
                  <a:lnTo>
                    <a:pt x="430" y="89"/>
                  </a:lnTo>
                  <a:lnTo>
                    <a:pt x="421" y="104"/>
                  </a:lnTo>
                  <a:lnTo>
                    <a:pt x="416" y="113"/>
                  </a:lnTo>
                  <a:lnTo>
                    <a:pt x="399" y="113"/>
                  </a:lnTo>
                  <a:lnTo>
                    <a:pt x="384" y="100"/>
                  </a:lnTo>
                  <a:lnTo>
                    <a:pt x="365" y="93"/>
                  </a:lnTo>
                  <a:lnTo>
                    <a:pt x="353" y="81"/>
                  </a:lnTo>
                  <a:lnTo>
                    <a:pt x="342" y="77"/>
                  </a:lnTo>
                  <a:lnTo>
                    <a:pt x="348" y="62"/>
                  </a:lnTo>
                  <a:lnTo>
                    <a:pt x="351" y="49"/>
                  </a:lnTo>
                  <a:lnTo>
                    <a:pt x="360" y="46"/>
                  </a:lnTo>
                  <a:lnTo>
                    <a:pt x="366" y="28"/>
                  </a:lnTo>
                  <a:lnTo>
                    <a:pt x="347" y="25"/>
                  </a:lnTo>
                  <a:lnTo>
                    <a:pt x="328" y="23"/>
                  </a:lnTo>
                  <a:lnTo>
                    <a:pt x="307" y="12"/>
                  </a:lnTo>
                  <a:lnTo>
                    <a:pt x="284" y="9"/>
                  </a:lnTo>
                  <a:lnTo>
                    <a:pt x="282" y="15"/>
                  </a:lnTo>
                  <a:lnTo>
                    <a:pt x="293" y="2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5" name="Freeform 136"/>
            <p:cNvSpPr/>
            <p:nvPr/>
          </p:nvSpPr>
          <p:spPr>
            <a:xfrm>
              <a:off x="9365194" y="5489426"/>
              <a:ext cx="89632" cy="95950"/>
            </a:xfrm>
            <a:custGeom>
              <a:avLst/>
              <a:gdLst>
                <a:gd name="T0" fmla="*/ 3 w 52"/>
                <a:gd name="T1" fmla="*/ 0 h 53"/>
                <a:gd name="T2" fmla="*/ 22 w 52"/>
                <a:gd name="T3" fmla="*/ 4 h 53"/>
                <a:gd name="T4" fmla="*/ 51 w 52"/>
                <a:gd name="T5" fmla="*/ 4 h 53"/>
                <a:gd name="T6" fmla="*/ 49 w 52"/>
                <a:gd name="T7" fmla="*/ 21 h 53"/>
                <a:gd name="T8" fmla="*/ 40 w 52"/>
                <a:gd name="T9" fmla="*/ 34 h 53"/>
                <a:gd name="T10" fmla="*/ 38 w 52"/>
                <a:gd name="T11" fmla="*/ 47 h 53"/>
                <a:gd name="T12" fmla="*/ 22 w 52"/>
                <a:gd name="T13" fmla="*/ 50 h 53"/>
                <a:gd name="T14" fmla="*/ 11 w 52"/>
                <a:gd name="T15" fmla="*/ 52 h 53"/>
                <a:gd name="T16" fmla="*/ 0 w 52"/>
                <a:gd name="T17" fmla="*/ 45 h 53"/>
                <a:gd name="T18" fmla="*/ 3 w 52"/>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3">
                  <a:moveTo>
                    <a:pt x="3" y="0"/>
                  </a:moveTo>
                  <a:lnTo>
                    <a:pt x="22" y="4"/>
                  </a:lnTo>
                  <a:lnTo>
                    <a:pt x="51" y="4"/>
                  </a:lnTo>
                  <a:lnTo>
                    <a:pt x="49" y="21"/>
                  </a:lnTo>
                  <a:lnTo>
                    <a:pt x="40" y="34"/>
                  </a:lnTo>
                  <a:lnTo>
                    <a:pt x="38" y="47"/>
                  </a:lnTo>
                  <a:lnTo>
                    <a:pt x="22" y="50"/>
                  </a:lnTo>
                  <a:lnTo>
                    <a:pt x="11" y="52"/>
                  </a:lnTo>
                  <a:lnTo>
                    <a:pt x="0" y="45"/>
                  </a:lnTo>
                  <a:lnTo>
                    <a:pt x="3"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8" name="Freeform 137"/>
            <p:cNvSpPr/>
            <p:nvPr/>
          </p:nvSpPr>
          <p:spPr>
            <a:xfrm>
              <a:off x="9964310" y="4858672"/>
              <a:ext cx="64472" cy="51907"/>
            </a:xfrm>
            <a:custGeom>
              <a:avLst/>
              <a:gdLst>
                <a:gd name="T0" fmla="*/ 11 w 37"/>
                <a:gd name="T1" fmla="*/ 0 h 29"/>
                <a:gd name="T2" fmla="*/ 0 w 37"/>
                <a:gd name="T3" fmla="*/ 5 h 29"/>
                <a:gd name="T4" fmla="*/ 8 w 37"/>
                <a:gd name="T5" fmla="*/ 13 h 29"/>
                <a:gd name="T6" fmla="*/ 18 w 37"/>
                <a:gd name="T7" fmla="*/ 22 h 29"/>
                <a:gd name="T8" fmla="*/ 32 w 37"/>
                <a:gd name="T9" fmla="*/ 28 h 29"/>
                <a:gd name="T10" fmla="*/ 36 w 37"/>
                <a:gd name="T11" fmla="*/ 20 h 29"/>
                <a:gd name="T12" fmla="*/ 26 w 37"/>
                <a:gd name="T13" fmla="*/ 5 h 29"/>
                <a:gd name="T14" fmla="*/ 11 w 3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9">
                  <a:moveTo>
                    <a:pt x="11" y="0"/>
                  </a:moveTo>
                  <a:lnTo>
                    <a:pt x="0" y="5"/>
                  </a:lnTo>
                  <a:lnTo>
                    <a:pt x="8" y="13"/>
                  </a:lnTo>
                  <a:lnTo>
                    <a:pt x="18" y="22"/>
                  </a:lnTo>
                  <a:lnTo>
                    <a:pt x="32" y="28"/>
                  </a:lnTo>
                  <a:lnTo>
                    <a:pt x="36" y="20"/>
                  </a:lnTo>
                  <a:lnTo>
                    <a:pt x="26" y="5"/>
                  </a:lnTo>
                  <a:lnTo>
                    <a:pt x="11"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9" name="Freeform 138"/>
            <p:cNvSpPr/>
            <p:nvPr/>
          </p:nvSpPr>
          <p:spPr>
            <a:xfrm>
              <a:off x="9674973" y="4297127"/>
              <a:ext cx="50319" cy="75502"/>
            </a:xfrm>
            <a:custGeom>
              <a:avLst/>
              <a:gdLst>
                <a:gd name="T0" fmla="*/ 0 w 28"/>
                <a:gd name="T1" fmla="*/ 0 h 42"/>
                <a:gd name="T2" fmla="*/ 10 w 28"/>
                <a:gd name="T3" fmla="*/ 20 h 42"/>
                <a:gd name="T4" fmla="*/ 23 w 28"/>
                <a:gd name="T5" fmla="*/ 41 h 42"/>
                <a:gd name="T6" fmla="*/ 27 w 28"/>
                <a:gd name="T7" fmla="*/ 15 h 42"/>
                <a:gd name="T8" fmla="*/ 0 w 28"/>
                <a:gd name="T9" fmla="*/ 0 h 42"/>
              </a:gdLst>
              <a:ahLst/>
              <a:cxnLst>
                <a:cxn ang="0">
                  <a:pos x="T0" y="T1"/>
                </a:cxn>
                <a:cxn ang="0">
                  <a:pos x="T2" y="T3"/>
                </a:cxn>
                <a:cxn ang="0">
                  <a:pos x="T4" y="T5"/>
                </a:cxn>
                <a:cxn ang="0">
                  <a:pos x="T6" y="T7"/>
                </a:cxn>
                <a:cxn ang="0">
                  <a:pos x="T8" y="T9"/>
                </a:cxn>
              </a:cxnLst>
              <a:rect l="0" t="0" r="r" b="b"/>
              <a:pathLst>
                <a:path w="28" h="42">
                  <a:moveTo>
                    <a:pt x="0" y="0"/>
                  </a:moveTo>
                  <a:lnTo>
                    <a:pt x="10" y="20"/>
                  </a:lnTo>
                  <a:lnTo>
                    <a:pt x="23" y="41"/>
                  </a:lnTo>
                  <a:lnTo>
                    <a:pt x="27" y="15"/>
                  </a:lnTo>
                  <a:lnTo>
                    <a:pt x="0"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30" name="Freeform 139"/>
            <p:cNvSpPr/>
            <p:nvPr/>
          </p:nvSpPr>
          <p:spPr>
            <a:xfrm>
              <a:off x="9442246" y="4338024"/>
              <a:ext cx="212285" cy="221786"/>
            </a:xfrm>
            <a:custGeom>
              <a:avLst/>
              <a:gdLst>
                <a:gd name="T0" fmla="*/ 19 w 119"/>
                <a:gd name="T1" fmla="*/ 74 h 125"/>
                <a:gd name="T2" fmla="*/ 0 w 119"/>
                <a:gd name="T3" fmla="*/ 0 h 125"/>
                <a:gd name="T4" fmla="*/ 16 w 119"/>
                <a:gd name="T5" fmla="*/ 6 h 125"/>
                <a:gd name="T6" fmla="*/ 40 w 119"/>
                <a:gd name="T7" fmla="*/ 5 h 125"/>
                <a:gd name="T8" fmla="*/ 40 w 119"/>
                <a:gd name="T9" fmla="*/ 25 h 125"/>
                <a:gd name="T10" fmla="*/ 55 w 119"/>
                <a:gd name="T11" fmla="*/ 30 h 125"/>
                <a:gd name="T12" fmla="*/ 59 w 119"/>
                <a:gd name="T13" fmla="*/ 40 h 125"/>
                <a:gd name="T14" fmla="*/ 70 w 119"/>
                <a:gd name="T15" fmla="*/ 51 h 125"/>
                <a:gd name="T16" fmla="*/ 78 w 119"/>
                <a:gd name="T17" fmla="*/ 59 h 125"/>
                <a:gd name="T18" fmla="*/ 76 w 119"/>
                <a:gd name="T19" fmla="*/ 76 h 125"/>
                <a:gd name="T20" fmla="*/ 87 w 119"/>
                <a:gd name="T21" fmla="*/ 95 h 125"/>
                <a:gd name="T22" fmla="*/ 107 w 119"/>
                <a:gd name="T23" fmla="*/ 101 h 125"/>
                <a:gd name="T24" fmla="*/ 118 w 119"/>
                <a:gd name="T25" fmla="*/ 120 h 125"/>
                <a:gd name="T26" fmla="*/ 116 w 119"/>
                <a:gd name="T27" fmla="*/ 120 h 125"/>
                <a:gd name="T28" fmla="*/ 115 w 119"/>
                <a:gd name="T29" fmla="*/ 121 h 125"/>
                <a:gd name="T30" fmla="*/ 113 w 119"/>
                <a:gd name="T31" fmla="*/ 121 h 125"/>
                <a:gd name="T32" fmla="*/ 110 w 119"/>
                <a:gd name="T33" fmla="*/ 121 h 125"/>
                <a:gd name="T34" fmla="*/ 108 w 119"/>
                <a:gd name="T35" fmla="*/ 122 h 125"/>
                <a:gd name="T36" fmla="*/ 106 w 119"/>
                <a:gd name="T37" fmla="*/ 123 h 125"/>
                <a:gd name="T38" fmla="*/ 103 w 119"/>
                <a:gd name="T39" fmla="*/ 123 h 125"/>
                <a:gd name="T40" fmla="*/ 101 w 119"/>
                <a:gd name="T41" fmla="*/ 124 h 125"/>
                <a:gd name="T42" fmla="*/ 99 w 119"/>
                <a:gd name="T43" fmla="*/ 124 h 125"/>
                <a:gd name="T44" fmla="*/ 97 w 119"/>
                <a:gd name="T45" fmla="*/ 124 h 125"/>
                <a:gd name="T46" fmla="*/ 96 w 119"/>
                <a:gd name="T47" fmla="*/ 124 h 125"/>
                <a:gd name="T48" fmla="*/ 95 w 119"/>
                <a:gd name="T49" fmla="*/ 122 h 125"/>
                <a:gd name="T50" fmla="*/ 93 w 119"/>
                <a:gd name="T51" fmla="*/ 121 h 125"/>
                <a:gd name="T52" fmla="*/ 91 w 119"/>
                <a:gd name="T53" fmla="*/ 121 h 125"/>
                <a:gd name="T54" fmla="*/ 88 w 119"/>
                <a:gd name="T55" fmla="*/ 121 h 125"/>
                <a:gd name="T56" fmla="*/ 86 w 119"/>
                <a:gd name="T57" fmla="*/ 120 h 125"/>
                <a:gd name="T58" fmla="*/ 83 w 119"/>
                <a:gd name="T59" fmla="*/ 119 h 125"/>
                <a:gd name="T60" fmla="*/ 81 w 119"/>
                <a:gd name="T61" fmla="*/ 118 h 125"/>
                <a:gd name="T62" fmla="*/ 78 w 119"/>
                <a:gd name="T63" fmla="*/ 117 h 125"/>
                <a:gd name="T64" fmla="*/ 76 w 119"/>
                <a:gd name="T65" fmla="*/ 117 h 125"/>
                <a:gd name="T66" fmla="*/ 75 w 119"/>
                <a:gd name="T67" fmla="*/ 117 h 125"/>
                <a:gd name="T68" fmla="*/ 74 w 119"/>
                <a:gd name="T69" fmla="*/ 117 h 125"/>
                <a:gd name="T70" fmla="*/ 55 w 119"/>
                <a:gd name="T71" fmla="*/ 97 h 125"/>
                <a:gd name="T72" fmla="*/ 41 w 119"/>
                <a:gd name="T73" fmla="*/ 78 h 125"/>
                <a:gd name="T74" fmla="*/ 19 w 119"/>
                <a:gd name="T75" fmla="*/ 7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9" h="125">
                  <a:moveTo>
                    <a:pt x="19" y="74"/>
                  </a:moveTo>
                  <a:lnTo>
                    <a:pt x="0" y="0"/>
                  </a:lnTo>
                  <a:lnTo>
                    <a:pt x="16" y="6"/>
                  </a:lnTo>
                  <a:lnTo>
                    <a:pt x="40" y="5"/>
                  </a:lnTo>
                  <a:lnTo>
                    <a:pt x="40" y="25"/>
                  </a:lnTo>
                  <a:lnTo>
                    <a:pt x="55" y="30"/>
                  </a:lnTo>
                  <a:lnTo>
                    <a:pt x="59" y="40"/>
                  </a:lnTo>
                  <a:lnTo>
                    <a:pt x="70" y="51"/>
                  </a:lnTo>
                  <a:lnTo>
                    <a:pt x="78" y="59"/>
                  </a:lnTo>
                  <a:lnTo>
                    <a:pt x="76" y="76"/>
                  </a:lnTo>
                  <a:lnTo>
                    <a:pt x="87" y="95"/>
                  </a:lnTo>
                  <a:lnTo>
                    <a:pt x="107" y="101"/>
                  </a:lnTo>
                  <a:lnTo>
                    <a:pt x="118" y="120"/>
                  </a:lnTo>
                  <a:lnTo>
                    <a:pt x="116" y="120"/>
                  </a:lnTo>
                  <a:lnTo>
                    <a:pt x="115" y="121"/>
                  </a:lnTo>
                  <a:lnTo>
                    <a:pt x="113" y="121"/>
                  </a:lnTo>
                  <a:lnTo>
                    <a:pt x="110" y="121"/>
                  </a:lnTo>
                  <a:lnTo>
                    <a:pt x="108" y="122"/>
                  </a:lnTo>
                  <a:lnTo>
                    <a:pt x="106" y="123"/>
                  </a:lnTo>
                  <a:lnTo>
                    <a:pt x="103" y="123"/>
                  </a:lnTo>
                  <a:lnTo>
                    <a:pt x="101" y="124"/>
                  </a:lnTo>
                  <a:lnTo>
                    <a:pt x="99" y="124"/>
                  </a:lnTo>
                  <a:lnTo>
                    <a:pt x="97" y="124"/>
                  </a:lnTo>
                  <a:lnTo>
                    <a:pt x="96" y="124"/>
                  </a:lnTo>
                  <a:lnTo>
                    <a:pt x="95" y="122"/>
                  </a:lnTo>
                  <a:lnTo>
                    <a:pt x="93" y="121"/>
                  </a:lnTo>
                  <a:lnTo>
                    <a:pt x="91" y="121"/>
                  </a:lnTo>
                  <a:lnTo>
                    <a:pt x="88" y="121"/>
                  </a:lnTo>
                  <a:lnTo>
                    <a:pt x="86" y="120"/>
                  </a:lnTo>
                  <a:lnTo>
                    <a:pt x="83" y="119"/>
                  </a:lnTo>
                  <a:lnTo>
                    <a:pt x="81" y="118"/>
                  </a:lnTo>
                  <a:lnTo>
                    <a:pt x="78" y="117"/>
                  </a:lnTo>
                  <a:lnTo>
                    <a:pt x="76" y="117"/>
                  </a:lnTo>
                  <a:lnTo>
                    <a:pt x="75" y="117"/>
                  </a:lnTo>
                  <a:lnTo>
                    <a:pt x="74" y="117"/>
                  </a:lnTo>
                  <a:lnTo>
                    <a:pt x="55" y="97"/>
                  </a:lnTo>
                  <a:lnTo>
                    <a:pt x="41" y="78"/>
                  </a:lnTo>
                  <a:lnTo>
                    <a:pt x="19" y="74"/>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31" name="Freeform 140"/>
            <p:cNvSpPr/>
            <p:nvPr/>
          </p:nvSpPr>
          <p:spPr>
            <a:xfrm>
              <a:off x="9613646" y="4378921"/>
              <a:ext cx="72334" cy="58199"/>
            </a:xfrm>
            <a:custGeom>
              <a:avLst/>
              <a:gdLst>
                <a:gd name="T0" fmla="*/ 2 w 41"/>
                <a:gd name="T1" fmla="*/ 16 h 33"/>
                <a:gd name="T2" fmla="*/ 0 w 41"/>
                <a:gd name="T3" fmla="*/ 28 h 33"/>
                <a:gd name="T4" fmla="*/ 16 w 41"/>
                <a:gd name="T5" fmla="*/ 32 h 33"/>
                <a:gd name="T6" fmla="*/ 32 w 41"/>
                <a:gd name="T7" fmla="*/ 22 h 33"/>
                <a:gd name="T8" fmla="*/ 40 w 41"/>
                <a:gd name="T9" fmla="*/ 11 h 33"/>
                <a:gd name="T10" fmla="*/ 38 w 41"/>
                <a:gd name="T11" fmla="*/ 0 h 33"/>
                <a:gd name="T12" fmla="*/ 26 w 41"/>
                <a:gd name="T13" fmla="*/ 1 h 33"/>
                <a:gd name="T14" fmla="*/ 24 w 41"/>
                <a:gd name="T15" fmla="*/ 11 h 33"/>
                <a:gd name="T16" fmla="*/ 2 w 41"/>
                <a:gd name="T17"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2" y="16"/>
                  </a:moveTo>
                  <a:lnTo>
                    <a:pt x="0" y="28"/>
                  </a:lnTo>
                  <a:lnTo>
                    <a:pt x="16" y="32"/>
                  </a:lnTo>
                  <a:lnTo>
                    <a:pt x="32" y="22"/>
                  </a:lnTo>
                  <a:lnTo>
                    <a:pt x="40" y="11"/>
                  </a:lnTo>
                  <a:lnTo>
                    <a:pt x="38" y="0"/>
                  </a:lnTo>
                  <a:lnTo>
                    <a:pt x="26" y="1"/>
                  </a:lnTo>
                  <a:lnTo>
                    <a:pt x="24" y="11"/>
                  </a:lnTo>
                  <a:lnTo>
                    <a:pt x="2" y="1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32" name="Freeform 141"/>
            <p:cNvSpPr/>
            <p:nvPr/>
          </p:nvSpPr>
          <p:spPr>
            <a:xfrm>
              <a:off x="9731583" y="4394650"/>
              <a:ext cx="36167" cy="28313"/>
            </a:xfrm>
            <a:custGeom>
              <a:avLst/>
              <a:gdLst>
                <a:gd name="T0" fmla="*/ 10 w 21"/>
                <a:gd name="T1" fmla="*/ 15 h 16"/>
                <a:gd name="T2" fmla="*/ 11 w 21"/>
                <a:gd name="T3" fmla="*/ 14 h 16"/>
                <a:gd name="T4" fmla="*/ 13 w 21"/>
                <a:gd name="T5" fmla="*/ 14 h 16"/>
                <a:gd name="T6" fmla="*/ 15 w 21"/>
                <a:gd name="T7" fmla="*/ 13 h 16"/>
                <a:gd name="T8" fmla="*/ 16 w 21"/>
                <a:gd name="T9" fmla="*/ 13 h 16"/>
                <a:gd name="T10" fmla="*/ 17 w 21"/>
                <a:gd name="T11" fmla="*/ 12 h 16"/>
                <a:gd name="T12" fmla="*/ 18 w 21"/>
                <a:gd name="T13" fmla="*/ 11 h 16"/>
                <a:gd name="T14" fmla="*/ 19 w 21"/>
                <a:gd name="T15" fmla="*/ 11 h 16"/>
                <a:gd name="T16" fmla="*/ 20 w 21"/>
                <a:gd name="T17" fmla="*/ 9 h 16"/>
                <a:gd name="T18" fmla="*/ 20 w 21"/>
                <a:gd name="T19" fmla="*/ 8 h 16"/>
                <a:gd name="T20" fmla="*/ 20 w 21"/>
                <a:gd name="T21" fmla="*/ 7 h 16"/>
                <a:gd name="T22" fmla="*/ 20 w 21"/>
                <a:gd name="T23" fmla="*/ 6 h 16"/>
                <a:gd name="T24" fmla="*/ 20 w 21"/>
                <a:gd name="T25" fmla="*/ 5 h 16"/>
                <a:gd name="T26" fmla="*/ 19 w 21"/>
                <a:gd name="T27" fmla="*/ 4 h 16"/>
                <a:gd name="T28" fmla="*/ 18 w 21"/>
                <a:gd name="T29" fmla="*/ 4 h 16"/>
                <a:gd name="T30" fmla="*/ 18 w 21"/>
                <a:gd name="T31" fmla="*/ 3 h 16"/>
                <a:gd name="T32" fmla="*/ 17 w 21"/>
                <a:gd name="T33" fmla="*/ 2 h 16"/>
                <a:gd name="T34" fmla="*/ 16 w 21"/>
                <a:gd name="T35" fmla="*/ 1 h 16"/>
                <a:gd name="T36" fmla="*/ 15 w 21"/>
                <a:gd name="T37" fmla="*/ 1 h 16"/>
                <a:gd name="T38" fmla="*/ 13 w 21"/>
                <a:gd name="T39" fmla="*/ 0 h 16"/>
                <a:gd name="T40" fmla="*/ 11 w 21"/>
                <a:gd name="T41" fmla="*/ 0 h 16"/>
                <a:gd name="T42" fmla="*/ 10 w 21"/>
                <a:gd name="T43" fmla="*/ 0 h 16"/>
                <a:gd name="T44" fmla="*/ 8 w 21"/>
                <a:gd name="T45" fmla="*/ 0 h 16"/>
                <a:gd name="T46" fmla="*/ 7 w 21"/>
                <a:gd name="T47" fmla="*/ 0 h 16"/>
                <a:gd name="T48" fmla="*/ 5 w 21"/>
                <a:gd name="T49" fmla="*/ 0 h 16"/>
                <a:gd name="T50" fmla="*/ 5 w 21"/>
                <a:gd name="T51" fmla="*/ 1 h 16"/>
                <a:gd name="T52" fmla="*/ 3 w 21"/>
                <a:gd name="T53" fmla="*/ 1 h 16"/>
                <a:gd name="T54" fmla="*/ 3 w 21"/>
                <a:gd name="T55" fmla="*/ 2 h 16"/>
                <a:gd name="T56" fmla="*/ 2 w 21"/>
                <a:gd name="T57" fmla="*/ 3 h 16"/>
                <a:gd name="T58" fmla="*/ 1 w 21"/>
                <a:gd name="T59" fmla="*/ 4 h 16"/>
                <a:gd name="T60" fmla="*/ 0 w 21"/>
                <a:gd name="T61" fmla="*/ 5 h 16"/>
                <a:gd name="T62" fmla="*/ 0 w 21"/>
                <a:gd name="T63" fmla="*/ 6 h 16"/>
                <a:gd name="T64" fmla="*/ 0 w 21"/>
                <a:gd name="T65" fmla="*/ 7 h 16"/>
                <a:gd name="T66" fmla="*/ 0 w 21"/>
                <a:gd name="T67" fmla="*/ 8 h 16"/>
                <a:gd name="T68" fmla="*/ 0 w 21"/>
                <a:gd name="T69" fmla="*/ 9 h 16"/>
                <a:gd name="T70" fmla="*/ 1 w 21"/>
                <a:gd name="T71" fmla="*/ 11 h 16"/>
                <a:gd name="T72" fmla="*/ 2 w 21"/>
                <a:gd name="T73" fmla="*/ 11 h 16"/>
                <a:gd name="T74" fmla="*/ 3 w 21"/>
                <a:gd name="T75" fmla="*/ 12 h 16"/>
                <a:gd name="T76" fmla="*/ 3 w 21"/>
                <a:gd name="T77" fmla="*/ 13 h 16"/>
                <a:gd name="T78" fmla="*/ 5 w 21"/>
                <a:gd name="T79" fmla="*/ 13 h 16"/>
                <a:gd name="T80" fmla="*/ 5 w 21"/>
                <a:gd name="T81" fmla="*/ 14 h 16"/>
                <a:gd name="T82" fmla="*/ 7 w 21"/>
                <a:gd name="T83" fmla="*/ 14 h 16"/>
                <a:gd name="T84" fmla="*/ 8 w 21"/>
                <a:gd name="T85" fmla="*/ 14 h 16"/>
                <a:gd name="T86" fmla="*/ 10 w 21"/>
                <a:gd name="T8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16">
                  <a:moveTo>
                    <a:pt x="10" y="15"/>
                  </a:moveTo>
                  <a:lnTo>
                    <a:pt x="11" y="14"/>
                  </a:lnTo>
                  <a:lnTo>
                    <a:pt x="13" y="14"/>
                  </a:lnTo>
                  <a:lnTo>
                    <a:pt x="15" y="13"/>
                  </a:lnTo>
                  <a:lnTo>
                    <a:pt x="16" y="13"/>
                  </a:lnTo>
                  <a:lnTo>
                    <a:pt x="17" y="12"/>
                  </a:lnTo>
                  <a:lnTo>
                    <a:pt x="18" y="11"/>
                  </a:lnTo>
                  <a:lnTo>
                    <a:pt x="19" y="11"/>
                  </a:lnTo>
                  <a:lnTo>
                    <a:pt x="20" y="9"/>
                  </a:lnTo>
                  <a:lnTo>
                    <a:pt x="20" y="8"/>
                  </a:lnTo>
                  <a:lnTo>
                    <a:pt x="20" y="7"/>
                  </a:lnTo>
                  <a:lnTo>
                    <a:pt x="20" y="6"/>
                  </a:lnTo>
                  <a:lnTo>
                    <a:pt x="20" y="5"/>
                  </a:lnTo>
                  <a:lnTo>
                    <a:pt x="19" y="4"/>
                  </a:lnTo>
                  <a:lnTo>
                    <a:pt x="18" y="4"/>
                  </a:lnTo>
                  <a:lnTo>
                    <a:pt x="18" y="3"/>
                  </a:lnTo>
                  <a:lnTo>
                    <a:pt x="17" y="2"/>
                  </a:lnTo>
                  <a:lnTo>
                    <a:pt x="16" y="1"/>
                  </a:lnTo>
                  <a:lnTo>
                    <a:pt x="15" y="1"/>
                  </a:lnTo>
                  <a:lnTo>
                    <a:pt x="13" y="0"/>
                  </a:lnTo>
                  <a:lnTo>
                    <a:pt x="11" y="0"/>
                  </a:lnTo>
                  <a:lnTo>
                    <a:pt x="10" y="0"/>
                  </a:lnTo>
                  <a:lnTo>
                    <a:pt x="8" y="0"/>
                  </a:lnTo>
                  <a:lnTo>
                    <a:pt x="7" y="0"/>
                  </a:lnTo>
                  <a:lnTo>
                    <a:pt x="5" y="0"/>
                  </a:lnTo>
                  <a:lnTo>
                    <a:pt x="5" y="1"/>
                  </a:lnTo>
                  <a:lnTo>
                    <a:pt x="3" y="1"/>
                  </a:lnTo>
                  <a:lnTo>
                    <a:pt x="3" y="2"/>
                  </a:lnTo>
                  <a:lnTo>
                    <a:pt x="2" y="3"/>
                  </a:lnTo>
                  <a:lnTo>
                    <a:pt x="1" y="4"/>
                  </a:lnTo>
                  <a:lnTo>
                    <a:pt x="0" y="5"/>
                  </a:lnTo>
                  <a:lnTo>
                    <a:pt x="0" y="6"/>
                  </a:lnTo>
                  <a:lnTo>
                    <a:pt x="0" y="7"/>
                  </a:lnTo>
                  <a:lnTo>
                    <a:pt x="0" y="8"/>
                  </a:lnTo>
                  <a:lnTo>
                    <a:pt x="0" y="9"/>
                  </a:lnTo>
                  <a:lnTo>
                    <a:pt x="1" y="11"/>
                  </a:lnTo>
                  <a:lnTo>
                    <a:pt x="2" y="11"/>
                  </a:lnTo>
                  <a:lnTo>
                    <a:pt x="3" y="12"/>
                  </a:lnTo>
                  <a:lnTo>
                    <a:pt x="3" y="13"/>
                  </a:lnTo>
                  <a:lnTo>
                    <a:pt x="5" y="13"/>
                  </a:lnTo>
                  <a:lnTo>
                    <a:pt x="5" y="14"/>
                  </a:lnTo>
                  <a:lnTo>
                    <a:pt x="7" y="14"/>
                  </a:lnTo>
                  <a:lnTo>
                    <a:pt x="8" y="14"/>
                  </a:lnTo>
                  <a:lnTo>
                    <a:pt x="10" y="1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grpSp>
      <p:grpSp>
        <p:nvGrpSpPr>
          <p:cNvPr id="33" name="Group 28"/>
          <p:cNvGrpSpPr/>
          <p:nvPr/>
        </p:nvGrpSpPr>
        <p:grpSpPr>
          <a:xfrm>
            <a:off x="4887838" y="1220716"/>
            <a:ext cx="1482504" cy="1289970"/>
            <a:chOff x="5286171" y="1456373"/>
            <a:chExt cx="1481279" cy="1723957"/>
          </a:xfrm>
          <a:solidFill>
            <a:srgbClr val="D2D0D3"/>
          </a:solidFill>
        </p:grpSpPr>
        <p:sp>
          <p:nvSpPr>
            <p:cNvPr id="34" name="Freeform 58"/>
            <p:cNvSpPr/>
            <p:nvPr/>
          </p:nvSpPr>
          <p:spPr>
            <a:xfrm>
              <a:off x="6053543" y="1476821"/>
              <a:ext cx="294054" cy="173025"/>
            </a:xfrm>
            <a:custGeom>
              <a:avLst/>
              <a:gdLst>
                <a:gd name="T0" fmla="*/ 65 w 167"/>
                <a:gd name="T1" fmla="*/ 3 h 99"/>
                <a:gd name="T2" fmla="*/ 60 w 167"/>
                <a:gd name="T3" fmla="*/ 23 h 99"/>
                <a:gd name="T4" fmla="*/ 42 w 167"/>
                <a:gd name="T5" fmla="*/ 11 h 99"/>
                <a:gd name="T6" fmla="*/ 27 w 167"/>
                <a:gd name="T7" fmla="*/ 20 h 99"/>
                <a:gd name="T8" fmla="*/ 20 w 167"/>
                <a:gd name="T9" fmla="*/ 3 h 99"/>
                <a:gd name="T10" fmla="*/ 0 w 167"/>
                <a:gd name="T11" fmla="*/ 19 h 99"/>
                <a:gd name="T12" fmla="*/ 4 w 167"/>
                <a:gd name="T13" fmla="*/ 28 h 99"/>
                <a:gd name="T14" fmla="*/ 8 w 167"/>
                <a:gd name="T15" fmla="*/ 45 h 99"/>
                <a:gd name="T16" fmla="*/ 30 w 167"/>
                <a:gd name="T17" fmla="*/ 47 h 99"/>
                <a:gd name="T18" fmla="*/ 42 w 167"/>
                <a:gd name="T19" fmla="*/ 35 h 99"/>
                <a:gd name="T20" fmla="*/ 53 w 167"/>
                <a:gd name="T21" fmla="*/ 38 h 99"/>
                <a:gd name="T22" fmla="*/ 48 w 167"/>
                <a:gd name="T23" fmla="*/ 52 h 99"/>
                <a:gd name="T24" fmla="*/ 45 w 167"/>
                <a:gd name="T25" fmla="*/ 65 h 99"/>
                <a:gd name="T26" fmla="*/ 57 w 167"/>
                <a:gd name="T27" fmla="*/ 75 h 99"/>
                <a:gd name="T28" fmla="*/ 68 w 167"/>
                <a:gd name="T29" fmla="*/ 92 h 99"/>
                <a:gd name="T30" fmla="*/ 82 w 167"/>
                <a:gd name="T31" fmla="*/ 98 h 99"/>
                <a:gd name="T32" fmla="*/ 88 w 167"/>
                <a:gd name="T33" fmla="*/ 73 h 99"/>
                <a:gd name="T34" fmla="*/ 109 w 167"/>
                <a:gd name="T35" fmla="*/ 51 h 99"/>
                <a:gd name="T36" fmla="*/ 121 w 167"/>
                <a:gd name="T37" fmla="*/ 58 h 99"/>
                <a:gd name="T38" fmla="*/ 121 w 167"/>
                <a:gd name="T39" fmla="*/ 75 h 99"/>
                <a:gd name="T40" fmla="*/ 145 w 167"/>
                <a:gd name="T41" fmla="*/ 73 h 99"/>
                <a:gd name="T42" fmla="*/ 157 w 167"/>
                <a:gd name="T43" fmla="*/ 78 h 99"/>
                <a:gd name="T44" fmla="*/ 166 w 167"/>
                <a:gd name="T45" fmla="*/ 60 h 99"/>
                <a:gd name="T46" fmla="*/ 109 w 167"/>
                <a:gd name="T47" fmla="*/ 30 h 99"/>
                <a:gd name="T48" fmla="*/ 90 w 167"/>
                <a:gd name="T49" fmla="*/ 0 h 99"/>
                <a:gd name="T50" fmla="*/ 65 w 167"/>
                <a:gd name="T51" fmla="*/ 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99">
                  <a:moveTo>
                    <a:pt x="65" y="3"/>
                  </a:moveTo>
                  <a:lnTo>
                    <a:pt x="60" y="23"/>
                  </a:lnTo>
                  <a:lnTo>
                    <a:pt x="42" y="11"/>
                  </a:lnTo>
                  <a:lnTo>
                    <a:pt x="27" y="20"/>
                  </a:lnTo>
                  <a:lnTo>
                    <a:pt x="20" y="3"/>
                  </a:lnTo>
                  <a:lnTo>
                    <a:pt x="0" y="19"/>
                  </a:lnTo>
                  <a:lnTo>
                    <a:pt x="4" y="28"/>
                  </a:lnTo>
                  <a:lnTo>
                    <a:pt x="8" y="45"/>
                  </a:lnTo>
                  <a:lnTo>
                    <a:pt x="30" y="47"/>
                  </a:lnTo>
                  <a:lnTo>
                    <a:pt x="42" y="35"/>
                  </a:lnTo>
                  <a:lnTo>
                    <a:pt x="53" y="38"/>
                  </a:lnTo>
                  <a:lnTo>
                    <a:pt x="48" y="52"/>
                  </a:lnTo>
                  <a:lnTo>
                    <a:pt x="45" y="65"/>
                  </a:lnTo>
                  <a:lnTo>
                    <a:pt x="57" y="75"/>
                  </a:lnTo>
                  <a:lnTo>
                    <a:pt x="68" y="92"/>
                  </a:lnTo>
                  <a:lnTo>
                    <a:pt x="82" y="98"/>
                  </a:lnTo>
                  <a:lnTo>
                    <a:pt x="88" y="73"/>
                  </a:lnTo>
                  <a:lnTo>
                    <a:pt x="109" y="51"/>
                  </a:lnTo>
                  <a:lnTo>
                    <a:pt x="121" y="58"/>
                  </a:lnTo>
                  <a:lnTo>
                    <a:pt x="121" y="75"/>
                  </a:lnTo>
                  <a:lnTo>
                    <a:pt x="145" y="73"/>
                  </a:lnTo>
                  <a:lnTo>
                    <a:pt x="157" y="78"/>
                  </a:lnTo>
                  <a:lnTo>
                    <a:pt x="166" y="60"/>
                  </a:lnTo>
                  <a:lnTo>
                    <a:pt x="109" y="30"/>
                  </a:lnTo>
                  <a:lnTo>
                    <a:pt x="90" y="0"/>
                  </a:lnTo>
                  <a:lnTo>
                    <a:pt x="65"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35" name="Freeform 59"/>
            <p:cNvSpPr/>
            <p:nvPr/>
          </p:nvSpPr>
          <p:spPr>
            <a:xfrm>
              <a:off x="6245386" y="1456373"/>
              <a:ext cx="168256" cy="66064"/>
            </a:xfrm>
            <a:custGeom>
              <a:avLst/>
              <a:gdLst>
                <a:gd name="T0" fmla="*/ 0 w 95"/>
                <a:gd name="T1" fmla="*/ 3 h 38"/>
                <a:gd name="T2" fmla="*/ 5 w 95"/>
                <a:gd name="T3" fmla="*/ 27 h 38"/>
                <a:gd name="T4" fmla="*/ 43 w 95"/>
                <a:gd name="T5" fmla="*/ 37 h 38"/>
                <a:gd name="T6" fmla="*/ 71 w 95"/>
                <a:gd name="T7" fmla="*/ 27 h 38"/>
                <a:gd name="T8" fmla="*/ 94 w 95"/>
                <a:gd name="T9" fmla="*/ 5 h 38"/>
                <a:gd name="T10" fmla="*/ 54 w 95"/>
                <a:gd name="T11" fmla="*/ 5 h 38"/>
                <a:gd name="T12" fmla="*/ 31 w 95"/>
                <a:gd name="T13" fmla="*/ 0 h 38"/>
                <a:gd name="T14" fmla="*/ 0 w 95"/>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38">
                  <a:moveTo>
                    <a:pt x="0" y="3"/>
                  </a:moveTo>
                  <a:lnTo>
                    <a:pt x="5" y="27"/>
                  </a:lnTo>
                  <a:lnTo>
                    <a:pt x="43" y="37"/>
                  </a:lnTo>
                  <a:lnTo>
                    <a:pt x="71" y="27"/>
                  </a:lnTo>
                  <a:lnTo>
                    <a:pt x="94" y="5"/>
                  </a:lnTo>
                  <a:lnTo>
                    <a:pt x="54" y="5"/>
                  </a:lnTo>
                  <a:lnTo>
                    <a:pt x="31" y="0"/>
                  </a:lnTo>
                  <a:lnTo>
                    <a:pt x="0"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36" name="Freeform 96"/>
            <p:cNvSpPr/>
            <p:nvPr/>
          </p:nvSpPr>
          <p:spPr>
            <a:xfrm>
              <a:off x="5622682" y="1895227"/>
              <a:ext cx="40885" cy="51907"/>
            </a:xfrm>
            <a:custGeom>
              <a:avLst/>
              <a:gdLst>
                <a:gd name="T0" fmla="*/ 8 w 24"/>
                <a:gd name="T1" fmla="*/ 0 h 29"/>
                <a:gd name="T2" fmla="*/ 0 w 24"/>
                <a:gd name="T3" fmla="*/ 28 h 29"/>
                <a:gd name="T4" fmla="*/ 23 w 24"/>
                <a:gd name="T5" fmla="*/ 10 h 29"/>
                <a:gd name="T6" fmla="*/ 8 w 24"/>
                <a:gd name="T7" fmla="*/ 0 h 29"/>
              </a:gdLst>
              <a:ahLst/>
              <a:cxnLst>
                <a:cxn ang="0">
                  <a:pos x="T0" y="T1"/>
                </a:cxn>
                <a:cxn ang="0">
                  <a:pos x="T2" y="T3"/>
                </a:cxn>
                <a:cxn ang="0">
                  <a:pos x="T4" y="T5"/>
                </a:cxn>
                <a:cxn ang="0">
                  <a:pos x="T6" y="T7"/>
                </a:cxn>
              </a:cxnLst>
              <a:rect l="0" t="0" r="r" b="b"/>
              <a:pathLst>
                <a:path w="24" h="29">
                  <a:moveTo>
                    <a:pt x="8" y="0"/>
                  </a:moveTo>
                  <a:lnTo>
                    <a:pt x="0" y="28"/>
                  </a:lnTo>
                  <a:lnTo>
                    <a:pt x="23" y="10"/>
                  </a:lnTo>
                  <a:lnTo>
                    <a:pt x="8"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37" name="Freeform 103"/>
            <p:cNvSpPr/>
            <p:nvPr/>
          </p:nvSpPr>
          <p:spPr>
            <a:xfrm>
              <a:off x="5286171" y="2091846"/>
              <a:ext cx="232728" cy="143139"/>
            </a:xfrm>
            <a:custGeom>
              <a:avLst/>
              <a:gdLst>
                <a:gd name="T0" fmla="*/ 40 w 133"/>
                <a:gd name="T1" fmla="*/ 15 h 81"/>
                <a:gd name="T2" fmla="*/ 22 w 133"/>
                <a:gd name="T3" fmla="*/ 0 h 81"/>
                <a:gd name="T4" fmla="*/ 0 w 133"/>
                <a:gd name="T5" fmla="*/ 25 h 81"/>
                <a:gd name="T6" fmla="*/ 2 w 133"/>
                <a:gd name="T7" fmla="*/ 37 h 81"/>
                <a:gd name="T8" fmla="*/ 27 w 133"/>
                <a:gd name="T9" fmla="*/ 32 h 81"/>
                <a:gd name="T10" fmla="*/ 27 w 133"/>
                <a:gd name="T11" fmla="*/ 52 h 81"/>
                <a:gd name="T12" fmla="*/ 19 w 133"/>
                <a:gd name="T13" fmla="*/ 65 h 81"/>
                <a:gd name="T14" fmla="*/ 41 w 133"/>
                <a:gd name="T15" fmla="*/ 60 h 81"/>
                <a:gd name="T16" fmla="*/ 64 w 133"/>
                <a:gd name="T17" fmla="*/ 71 h 81"/>
                <a:gd name="T18" fmla="*/ 72 w 133"/>
                <a:gd name="T19" fmla="*/ 80 h 81"/>
                <a:gd name="T20" fmla="*/ 91 w 133"/>
                <a:gd name="T21" fmla="*/ 60 h 81"/>
                <a:gd name="T22" fmla="*/ 109 w 133"/>
                <a:gd name="T23" fmla="*/ 60 h 81"/>
                <a:gd name="T24" fmla="*/ 127 w 133"/>
                <a:gd name="T25" fmla="*/ 48 h 81"/>
                <a:gd name="T26" fmla="*/ 132 w 133"/>
                <a:gd name="T27" fmla="*/ 27 h 81"/>
                <a:gd name="T28" fmla="*/ 127 w 133"/>
                <a:gd name="T29" fmla="*/ 4 h 81"/>
                <a:gd name="T30" fmla="*/ 102 w 133"/>
                <a:gd name="T31" fmla="*/ 4 h 81"/>
                <a:gd name="T32" fmla="*/ 77 w 133"/>
                <a:gd name="T33" fmla="*/ 12 h 81"/>
                <a:gd name="T34" fmla="*/ 49 w 133"/>
                <a:gd name="T35" fmla="*/ 3 h 81"/>
                <a:gd name="T36" fmla="*/ 40 w 133"/>
                <a:gd name="T37"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81">
                  <a:moveTo>
                    <a:pt x="40" y="15"/>
                  </a:moveTo>
                  <a:lnTo>
                    <a:pt x="22" y="0"/>
                  </a:lnTo>
                  <a:lnTo>
                    <a:pt x="0" y="25"/>
                  </a:lnTo>
                  <a:lnTo>
                    <a:pt x="2" y="37"/>
                  </a:lnTo>
                  <a:lnTo>
                    <a:pt x="27" y="32"/>
                  </a:lnTo>
                  <a:lnTo>
                    <a:pt x="27" y="52"/>
                  </a:lnTo>
                  <a:lnTo>
                    <a:pt x="19" y="65"/>
                  </a:lnTo>
                  <a:lnTo>
                    <a:pt x="41" y="60"/>
                  </a:lnTo>
                  <a:lnTo>
                    <a:pt x="64" y="71"/>
                  </a:lnTo>
                  <a:lnTo>
                    <a:pt x="72" y="80"/>
                  </a:lnTo>
                  <a:lnTo>
                    <a:pt x="91" y="60"/>
                  </a:lnTo>
                  <a:lnTo>
                    <a:pt x="109" y="60"/>
                  </a:lnTo>
                  <a:lnTo>
                    <a:pt x="127" y="48"/>
                  </a:lnTo>
                  <a:lnTo>
                    <a:pt x="132" y="27"/>
                  </a:lnTo>
                  <a:lnTo>
                    <a:pt x="127" y="4"/>
                  </a:lnTo>
                  <a:lnTo>
                    <a:pt x="102" y="4"/>
                  </a:lnTo>
                  <a:lnTo>
                    <a:pt x="77" y="12"/>
                  </a:lnTo>
                  <a:lnTo>
                    <a:pt x="49" y="3"/>
                  </a:lnTo>
                  <a:lnTo>
                    <a:pt x="40" y="1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38" name="Freeform 104"/>
            <p:cNvSpPr/>
            <p:nvPr/>
          </p:nvSpPr>
          <p:spPr>
            <a:xfrm>
              <a:off x="6039391" y="2420594"/>
              <a:ext cx="36167" cy="25167"/>
            </a:xfrm>
            <a:custGeom>
              <a:avLst/>
              <a:gdLst>
                <a:gd name="T0" fmla="*/ 0 w 20"/>
                <a:gd name="T1" fmla="*/ 14 h 15"/>
                <a:gd name="T2" fmla="*/ 4 w 20"/>
                <a:gd name="T3" fmla="*/ 0 h 15"/>
                <a:gd name="T4" fmla="*/ 13 w 20"/>
                <a:gd name="T5" fmla="*/ 0 h 15"/>
                <a:gd name="T6" fmla="*/ 19 w 20"/>
                <a:gd name="T7" fmla="*/ 0 h 15"/>
                <a:gd name="T8" fmla="*/ 0 w 20"/>
                <a:gd name="T9" fmla="*/ 14 h 15"/>
              </a:gdLst>
              <a:ahLst/>
              <a:cxnLst>
                <a:cxn ang="0">
                  <a:pos x="T0" y="T1"/>
                </a:cxn>
                <a:cxn ang="0">
                  <a:pos x="T2" y="T3"/>
                </a:cxn>
                <a:cxn ang="0">
                  <a:pos x="T4" y="T5"/>
                </a:cxn>
                <a:cxn ang="0">
                  <a:pos x="T6" y="T7"/>
                </a:cxn>
                <a:cxn ang="0">
                  <a:pos x="T8" y="T9"/>
                </a:cxn>
              </a:cxnLst>
              <a:rect l="0" t="0" r="r" b="b"/>
              <a:pathLst>
                <a:path w="20" h="15">
                  <a:moveTo>
                    <a:pt x="0" y="14"/>
                  </a:moveTo>
                  <a:lnTo>
                    <a:pt x="4" y="0"/>
                  </a:lnTo>
                  <a:lnTo>
                    <a:pt x="13" y="0"/>
                  </a:lnTo>
                  <a:lnTo>
                    <a:pt x="19" y="0"/>
                  </a:lnTo>
                  <a:lnTo>
                    <a:pt x="0" y="1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39" name="Freeform 108"/>
            <p:cNvSpPr/>
            <p:nvPr/>
          </p:nvSpPr>
          <p:spPr>
            <a:xfrm>
              <a:off x="6143175" y="1967583"/>
              <a:ext cx="31450" cy="28313"/>
            </a:xfrm>
            <a:custGeom>
              <a:avLst/>
              <a:gdLst>
                <a:gd name="T0" fmla="*/ 6 w 18"/>
                <a:gd name="T1" fmla="*/ 0 h 16"/>
                <a:gd name="T2" fmla="*/ 0 w 18"/>
                <a:gd name="T3" fmla="*/ 11 h 16"/>
                <a:gd name="T4" fmla="*/ 12 w 18"/>
                <a:gd name="T5" fmla="*/ 15 h 16"/>
                <a:gd name="T6" fmla="*/ 17 w 18"/>
                <a:gd name="T7" fmla="*/ 0 h 16"/>
                <a:gd name="T8" fmla="*/ 6 w 18"/>
                <a:gd name="T9" fmla="*/ 0 h 16"/>
              </a:gdLst>
              <a:ahLst/>
              <a:cxnLst>
                <a:cxn ang="0">
                  <a:pos x="T0" y="T1"/>
                </a:cxn>
                <a:cxn ang="0">
                  <a:pos x="T2" y="T3"/>
                </a:cxn>
                <a:cxn ang="0">
                  <a:pos x="T4" y="T5"/>
                </a:cxn>
                <a:cxn ang="0">
                  <a:pos x="T6" y="T7"/>
                </a:cxn>
                <a:cxn ang="0">
                  <a:pos x="T8" y="T9"/>
                </a:cxn>
              </a:cxnLst>
              <a:rect l="0" t="0" r="r" b="b"/>
              <a:pathLst>
                <a:path w="18" h="16">
                  <a:moveTo>
                    <a:pt x="6" y="0"/>
                  </a:moveTo>
                  <a:lnTo>
                    <a:pt x="0" y="11"/>
                  </a:lnTo>
                  <a:lnTo>
                    <a:pt x="12" y="15"/>
                  </a:lnTo>
                  <a:lnTo>
                    <a:pt x="17" y="0"/>
                  </a:lnTo>
                  <a:lnTo>
                    <a:pt x="6"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40" name="Freeform 109"/>
            <p:cNvSpPr/>
            <p:nvPr/>
          </p:nvSpPr>
          <p:spPr>
            <a:xfrm>
              <a:off x="6193494" y="1943989"/>
              <a:ext cx="28305" cy="58199"/>
            </a:xfrm>
            <a:custGeom>
              <a:avLst/>
              <a:gdLst>
                <a:gd name="T0" fmla="*/ 0 w 16"/>
                <a:gd name="T1" fmla="*/ 0 h 33"/>
                <a:gd name="T2" fmla="*/ 2 w 16"/>
                <a:gd name="T3" fmla="*/ 13 h 33"/>
                <a:gd name="T4" fmla="*/ 9 w 16"/>
                <a:gd name="T5" fmla="*/ 16 h 33"/>
                <a:gd name="T6" fmla="*/ 12 w 16"/>
                <a:gd name="T7" fmla="*/ 32 h 33"/>
                <a:gd name="T8" fmla="*/ 15 w 16"/>
                <a:gd name="T9" fmla="*/ 20 h 33"/>
                <a:gd name="T10" fmla="*/ 15 w 16"/>
                <a:gd name="T11" fmla="*/ 11 h 33"/>
                <a:gd name="T12" fmla="*/ 14 w 16"/>
                <a:gd name="T13" fmla="*/ 0 h 33"/>
                <a:gd name="T14" fmla="*/ 0 w 16"/>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3">
                  <a:moveTo>
                    <a:pt x="0" y="0"/>
                  </a:moveTo>
                  <a:lnTo>
                    <a:pt x="2" y="13"/>
                  </a:lnTo>
                  <a:lnTo>
                    <a:pt x="9" y="16"/>
                  </a:lnTo>
                  <a:lnTo>
                    <a:pt x="12" y="32"/>
                  </a:lnTo>
                  <a:lnTo>
                    <a:pt x="15" y="20"/>
                  </a:lnTo>
                  <a:lnTo>
                    <a:pt x="15" y="11"/>
                  </a:lnTo>
                  <a:lnTo>
                    <a:pt x="14" y="0"/>
                  </a:lnTo>
                  <a:lnTo>
                    <a:pt x="0"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41" name="Freeform 110"/>
            <p:cNvSpPr/>
            <p:nvPr/>
          </p:nvSpPr>
          <p:spPr>
            <a:xfrm>
              <a:off x="6237524" y="1947135"/>
              <a:ext cx="28305" cy="23594"/>
            </a:xfrm>
            <a:custGeom>
              <a:avLst/>
              <a:gdLst>
                <a:gd name="T0" fmla="*/ 0 w 15"/>
                <a:gd name="T1" fmla="*/ 4 h 14"/>
                <a:gd name="T2" fmla="*/ 7 w 15"/>
                <a:gd name="T3" fmla="*/ 13 h 14"/>
                <a:gd name="T4" fmla="*/ 14 w 15"/>
                <a:gd name="T5" fmla="*/ 0 h 14"/>
                <a:gd name="T6" fmla="*/ 0 w 15"/>
                <a:gd name="T7" fmla="*/ 4 h 14"/>
              </a:gdLst>
              <a:ahLst/>
              <a:cxnLst>
                <a:cxn ang="0">
                  <a:pos x="T0" y="T1"/>
                </a:cxn>
                <a:cxn ang="0">
                  <a:pos x="T2" y="T3"/>
                </a:cxn>
                <a:cxn ang="0">
                  <a:pos x="T4" y="T5"/>
                </a:cxn>
                <a:cxn ang="0">
                  <a:pos x="T6" y="T7"/>
                </a:cxn>
              </a:cxnLst>
              <a:rect l="0" t="0" r="r" b="b"/>
              <a:pathLst>
                <a:path w="15" h="14">
                  <a:moveTo>
                    <a:pt x="0" y="4"/>
                  </a:moveTo>
                  <a:lnTo>
                    <a:pt x="7" y="13"/>
                  </a:lnTo>
                  <a:lnTo>
                    <a:pt x="14" y="0"/>
                  </a:lnTo>
                  <a:lnTo>
                    <a:pt x="0" y="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42" name="Freeform 113"/>
            <p:cNvSpPr/>
            <p:nvPr/>
          </p:nvSpPr>
          <p:spPr>
            <a:xfrm>
              <a:off x="5762633" y="2382843"/>
              <a:ext cx="23587" cy="23594"/>
            </a:xfrm>
            <a:custGeom>
              <a:avLst/>
              <a:gdLst>
                <a:gd name="T0" fmla="*/ 0 w 14"/>
                <a:gd name="T1" fmla="*/ 0 h 14"/>
                <a:gd name="T2" fmla="*/ 2 w 14"/>
                <a:gd name="T3" fmla="*/ 13 h 14"/>
                <a:gd name="T4" fmla="*/ 13 w 14"/>
                <a:gd name="T5" fmla="*/ 0 h 14"/>
                <a:gd name="T6" fmla="*/ 0 w 14"/>
                <a:gd name="T7" fmla="*/ 0 h 14"/>
              </a:gdLst>
              <a:ahLst/>
              <a:cxnLst>
                <a:cxn ang="0">
                  <a:pos x="T0" y="T1"/>
                </a:cxn>
                <a:cxn ang="0">
                  <a:pos x="T2" y="T3"/>
                </a:cxn>
                <a:cxn ang="0">
                  <a:pos x="T4" y="T5"/>
                </a:cxn>
                <a:cxn ang="0">
                  <a:pos x="T6" y="T7"/>
                </a:cxn>
              </a:cxnLst>
              <a:rect l="0" t="0" r="r" b="b"/>
              <a:pathLst>
                <a:path w="14" h="14">
                  <a:moveTo>
                    <a:pt x="0" y="0"/>
                  </a:moveTo>
                  <a:lnTo>
                    <a:pt x="2" y="13"/>
                  </a:lnTo>
                  <a:lnTo>
                    <a:pt x="13" y="0"/>
                  </a:lnTo>
                  <a:lnTo>
                    <a:pt x="0"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43" name="Freeform 114"/>
            <p:cNvSpPr/>
            <p:nvPr/>
          </p:nvSpPr>
          <p:spPr>
            <a:xfrm>
              <a:off x="5654132" y="2411156"/>
              <a:ext cx="26732" cy="39324"/>
            </a:xfrm>
            <a:custGeom>
              <a:avLst/>
              <a:gdLst>
                <a:gd name="T0" fmla="*/ 11 w 15"/>
                <a:gd name="T1" fmla="*/ 0 h 23"/>
                <a:gd name="T2" fmla="*/ 2 w 15"/>
                <a:gd name="T3" fmla="*/ 6 h 23"/>
                <a:gd name="T4" fmla="*/ 0 w 15"/>
                <a:gd name="T5" fmla="*/ 17 h 23"/>
                <a:gd name="T6" fmla="*/ 5 w 15"/>
                <a:gd name="T7" fmla="*/ 22 h 23"/>
                <a:gd name="T8" fmla="*/ 14 w 15"/>
                <a:gd name="T9" fmla="*/ 11 h 23"/>
                <a:gd name="T10" fmla="*/ 11 w 15"/>
                <a:gd name="T11" fmla="*/ 0 h 23"/>
              </a:gdLst>
              <a:ahLst/>
              <a:cxnLst>
                <a:cxn ang="0">
                  <a:pos x="T0" y="T1"/>
                </a:cxn>
                <a:cxn ang="0">
                  <a:pos x="T2" y="T3"/>
                </a:cxn>
                <a:cxn ang="0">
                  <a:pos x="T4" y="T5"/>
                </a:cxn>
                <a:cxn ang="0">
                  <a:pos x="T6" y="T7"/>
                </a:cxn>
                <a:cxn ang="0">
                  <a:pos x="T8" y="T9"/>
                </a:cxn>
                <a:cxn ang="0">
                  <a:pos x="T10" y="T11"/>
                </a:cxn>
              </a:cxnLst>
              <a:rect l="0" t="0" r="r" b="b"/>
              <a:pathLst>
                <a:path w="15" h="23">
                  <a:moveTo>
                    <a:pt x="11" y="0"/>
                  </a:moveTo>
                  <a:lnTo>
                    <a:pt x="2" y="6"/>
                  </a:lnTo>
                  <a:lnTo>
                    <a:pt x="0" y="17"/>
                  </a:lnTo>
                  <a:lnTo>
                    <a:pt x="5" y="22"/>
                  </a:lnTo>
                  <a:lnTo>
                    <a:pt x="14" y="11"/>
                  </a:lnTo>
                  <a:lnTo>
                    <a:pt x="11"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44" name="Freeform 115"/>
            <p:cNvSpPr/>
            <p:nvPr/>
          </p:nvSpPr>
          <p:spPr>
            <a:xfrm>
              <a:off x="6440374" y="2996295"/>
              <a:ext cx="53464" cy="34605"/>
            </a:xfrm>
            <a:custGeom>
              <a:avLst/>
              <a:gdLst>
                <a:gd name="T0" fmla="*/ 6 w 30"/>
                <a:gd name="T1" fmla="*/ 19 h 20"/>
                <a:gd name="T2" fmla="*/ 18 w 30"/>
                <a:gd name="T3" fmla="*/ 19 h 20"/>
                <a:gd name="T4" fmla="*/ 29 w 30"/>
                <a:gd name="T5" fmla="*/ 10 h 20"/>
                <a:gd name="T6" fmla="*/ 13 w 30"/>
                <a:gd name="T7" fmla="*/ 0 h 20"/>
                <a:gd name="T8" fmla="*/ 0 w 30"/>
                <a:gd name="T9" fmla="*/ 2 h 20"/>
                <a:gd name="T10" fmla="*/ 0 w 30"/>
                <a:gd name="T11" fmla="*/ 14 h 20"/>
                <a:gd name="T12" fmla="*/ 6 w 30"/>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30" h="20">
                  <a:moveTo>
                    <a:pt x="6" y="19"/>
                  </a:moveTo>
                  <a:lnTo>
                    <a:pt x="18" y="19"/>
                  </a:lnTo>
                  <a:lnTo>
                    <a:pt x="29" y="10"/>
                  </a:lnTo>
                  <a:lnTo>
                    <a:pt x="13" y="0"/>
                  </a:lnTo>
                  <a:lnTo>
                    <a:pt x="0" y="2"/>
                  </a:lnTo>
                  <a:lnTo>
                    <a:pt x="0" y="14"/>
                  </a:lnTo>
                  <a:lnTo>
                    <a:pt x="6" y="1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45" name="Freeform 156"/>
            <p:cNvSpPr/>
            <p:nvPr/>
          </p:nvSpPr>
          <p:spPr>
            <a:xfrm>
              <a:off x="6369612" y="2351384"/>
              <a:ext cx="122654" cy="55053"/>
            </a:xfrm>
            <a:custGeom>
              <a:avLst/>
              <a:gdLst>
                <a:gd name="T0" fmla="*/ 69 w 70"/>
                <a:gd name="T1" fmla="*/ 30 h 31"/>
                <a:gd name="T2" fmla="*/ 41 w 70"/>
                <a:gd name="T3" fmla="*/ 29 h 31"/>
                <a:gd name="T4" fmla="*/ 27 w 70"/>
                <a:gd name="T5" fmla="*/ 18 h 31"/>
                <a:gd name="T6" fmla="*/ 0 w 70"/>
                <a:gd name="T7" fmla="*/ 19 h 31"/>
                <a:gd name="T8" fmla="*/ 11 w 70"/>
                <a:gd name="T9" fmla="*/ 10 h 31"/>
                <a:gd name="T10" fmla="*/ 30 w 70"/>
                <a:gd name="T11" fmla="*/ 0 h 31"/>
                <a:gd name="T12" fmla="*/ 53 w 70"/>
                <a:gd name="T13" fmla="*/ 8 h 31"/>
                <a:gd name="T14" fmla="*/ 69 w 70"/>
                <a:gd name="T15" fmla="*/ 3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31">
                  <a:moveTo>
                    <a:pt x="69" y="30"/>
                  </a:moveTo>
                  <a:lnTo>
                    <a:pt x="41" y="29"/>
                  </a:lnTo>
                  <a:lnTo>
                    <a:pt x="27" y="18"/>
                  </a:lnTo>
                  <a:lnTo>
                    <a:pt x="0" y="19"/>
                  </a:lnTo>
                  <a:lnTo>
                    <a:pt x="11" y="10"/>
                  </a:lnTo>
                  <a:lnTo>
                    <a:pt x="30" y="0"/>
                  </a:lnTo>
                  <a:lnTo>
                    <a:pt x="53" y="8"/>
                  </a:lnTo>
                  <a:lnTo>
                    <a:pt x="69" y="30"/>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46" name="Freeform 158"/>
            <p:cNvSpPr/>
            <p:nvPr/>
          </p:nvSpPr>
          <p:spPr>
            <a:xfrm>
              <a:off x="6325583" y="2382843"/>
              <a:ext cx="209140" cy="99096"/>
            </a:xfrm>
            <a:custGeom>
              <a:avLst/>
              <a:gdLst>
                <a:gd name="T0" fmla="*/ 86 w 119"/>
                <a:gd name="T1" fmla="*/ 55 h 56"/>
                <a:gd name="T2" fmla="*/ 85 w 119"/>
                <a:gd name="T3" fmla="*/ 45 h 56"/>
                <a:gd name="T4" fmla="*/ 56 w 119"/>
                <a:gd name="T5" fmla="*/ 33 h 56"/>
                <a:gd name="T6" fmla="*/ 26 w 119"/>
                <a:gd name="T7" fmla="*/ 51 h 56"/>
                <a:gd name="T8" fmla="*/ 2 w 119"/>
                <a:gd name="T9" fmla="*/ 52 h 56"/>
                <a:gd name="T10" fmla="*/ 0 w 119"/>
                <a:gd name="T11" fmla="*/ 27 h 56"/>
                <a:gd name="T12" fmla="*/ 10 w 119"/>
                <a:gd name="T13" fmla="*/ 17 h 56"/>
                <a:gd name="T14" fmla="*/ 21 w 119"/>
                <a:gd name="T15" fmla="*/ 33 h 56"/>
                <a:gd name="T16" fmla="*/ 37 w 119"/>
                <a:gd name="T17" fmla="*/ 33 h 56"/>
                <a:gd name="T18" fmla="*/ 40 w 119"/>
                <a:gd name="T19" fmla="*/ 19 h 56"/>
                <a:gd name="T20" fmla="*/ 29 w 119"/>
                <a:gd name="T21" fmla="*/ 14 h 56"/>
                <a:gd name="T22" fmla="*/ 25 w 119"/>
                <a:gd name="T23" fmla="*/ 2 h 56"/>
                <a:gd name="T24" fmla="*/ 52 w 119"/>
                <a:gd name="T25" fmla="*/ 0 h 56"/>
                <a:gd name="T26" fmla="*/ 67 w 119"/>
                <a:gd name="T27" fmla="*/ 12 h 56"/>
                <a:gd name="T28" fmla="*/ 95 w 119"/>
                <a:gd name="T29" fmla="*/ 13 h 56"/>
                <a:gd name="T30" fmla="*/ 118 w 119"/>
                <a:gd name="T31" fmla="*/ 33 h 56"/>
                <a:gd name="T32" fmla="*/ 107 w 119"/>
                <a:gd name="T33" fmla="*/ 41 h 56"/>
                <a:gd name="T34" fmla="*/ 92 w 119"/>
                <a:gd name="T35" fmla="*/ 36 h 56"/>
                <a:gd name="T36" fmla="*/ 86 w 119"/>
                <a:gd name="T37" fmla="*/ 5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 h="56">
                  <a:moveTo>
                    <a:pt x="86" y="55"/>
                  </a:moveTo>
                  <a:lnTo>
                    <a:pt x="85" y="45"/>
                  </a:lnTo>
                  <a:lnTo>
                    <a:pt x="56" y="33"/>
                  </a:lnTo>
                  <a:lnTo>
                    <a:pt x="26" y="51"/>
                  </a:lnTo>
                  <a:lnTo>
                    <a:pt x="2" y="52"/>
                  </a:lnTo>
                  <a:lnTo>
                    <a:pt x="0" y="27"/>
                  </a:lnTo>
                  <a:lnTo>
                    <a:pt x="10" y="17"/>
                  </a:lnTo>
                  <a:lnTo>
                    <a:pt x="21" y="33"/>
                  </a:lnTo>
                  <a:lnTo>
                    <a:pt x="37" y="33"/>
                  </a:lnTo>
                  <a:lnTo>
                    <a:pt x="40" y="19"/>
                  </a:lnTo>
                  <a:lnTo>
                    <a:pt x="29" y="14"/>
                  </a:lnTo>
                  <a:lnTo>
                    <a:pt x="25" y="2"/>
                  </a:lnTo>
                  <a:lnTo>
                    <a:pt x="52" y="0"/>
                  </a:lnTo>
                  <a:lnTo>
                    <a:pt x="67" y="12"/>
                  </a:lnTo>
                  <a:lnTo>
                    <a:pt x="95" y="13"/>
                  </a:lnTo>
                  <a:lnTo>
                    <a:pt x="118" y="33"/>
                  </a:lnTo>
                  <a:lnTo>
                    <a:pt x="107" y="41"/>
                  </a:lnTo>
                  <a:lnTo>
                    <a:pt x="92" y="36"/>
                  </a:lnTo>
                  <a:lnTo>
                    <a:pt x="86" y="5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47" name="Freeform 165"/>
            <p:cNvSpPr/>
            <p:nvPr/>
          </p:nvSpPr>
          <p:spPr>
            <a:xfrm>
              <a:off x="5981209" y="2793384"/>
              <a:ext cx="83342" cy="53480"/>
            </a:xfrm>
            <a:custGeom>
              <a:avLst/>
              <a:gdLst>
                <a:gd name="T0" fmla="*/ 8 w 49"/>
                <a:gd name="T1" fmla="*/ 28 h 30"/>
                <a:gd name="T2" fmla="*/ 0 w 49"/>
                <a:gd name="T3" fmla="*/ 22 h 30"/>
                <a:gd name="T4" fmla="*/ 3 w 49"/>
                <a:gd name="T5" fmla="*/ 13 h 30"/>
                <a:gd name="T6" fmla="*/ 9 w 49"/>
                <a:gd name="T7" fmla="*/ 3 h 30"/>
                <a:gd name="T8" fmla="*/ 19 w 49"/>
                <a:gd name="T9" fmla="*/ 2 h 30"/>
                <a:gd name="T10" fmla="*/ 27 w 49"/>
                <a:gd name="T11" fmla="*/ 3 h 30"/>
                <a:gd name="T12" fmla="*/ 37 w 49"/>
                <a:gd name="T13" fmla="*/ 0 h 30"/>
                <a:gd name="T14" fmla="*/ 45 w 49"/>
                <a:gd name="T15" fmla="*/ 5 h 30"/>
                <a:gd name="T16" fmla="*/ 48 w 49"/>
                <a:gd name="T17" fmla="*/ 15 h 30"/>
                <a:gd name="T18" fmla="*/ 43 w 49"/>
                <a:gd name="T19" fmla="*/ 26 h 30"/>
                <a:gd name="T20" fmla="*/ 37 w 49"/>
                <a:gd name="T21" fmla="*/ 24 h 30"/>
                <a:gd name="T22" fmla="*/ 33 w 49"/>
                <a:gd name="T23" fmla="*/ 29 h 30"/>
                <a:gd name="T24" fmla="*/ 27 w 49"/>
                <a:gd name="T25" fmla="*/ 22 h 30"/>
                <a:gd name="T26" fmla="*/ 22 w 49"/>
                <a:gd name="T27" fmla="*/ 28 h 30"/>
                <a:gd name="T28" fmla="*/ 8 w 49"/>
                <a:gd name="T2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30">
                  <a:moveTo>
                    <a:pt x="8" y="28"/>
                  </a:moveTo>
                  <a:lnTo>
                    <a:pt x="0" y="22"/>
                  </a:lnTo>
                  <a:lnTo>
                    <a:pt x="3" y="13"/>
                  </a:lnTo>
                  <a:lnTo>
                    <a:pt x="9" y="3"/>
                  </a:lnTo>
                  <a:lnTo>
                    <a:pt x="19" y="2"/>
                  </a:lnTo>
                  <a:lnTo>
                    <a:pt x="27" y="3"/>
                  </a:lnTo>
                  <a:lnTo>
                    <a:pt x="37" y="0"/>
                  </a:lnTo>
                  <a:lnTo>
                    <a:pt x="45" y="5"/>
                  </a:lnTo>
                  <a:lnTo>
                    <a:pt x="48" y="15"/>
                  </a:lnTo>
                  <a:lnTo>
                    <a:pt x="43" y="26"/>
                  </a:lnTo>
                  <a:lnTo>
                    <a:pt x="37" y="24"/>
                  </a:lnTo>
                  <a:lnTo>
                    <a:pt x="33" y="29"/>
                  </a:lnTo>
                  <a:lnTo>
                    <a:pt x="27" y="22"/>
                  </a:lnTo>
                  <a:lnTo>
                    <a:pt x="22" y="28"/>
                  </a:lnTo>
                  <a:lnTo>
                    <a:pt x="8" y="2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48" name="Freeform 166"/>
            <p:cNvSpPr/>
            <p:nvPr/>
          </p:nvSpPr>
          <p:spPr>
            <a:xfrm>
              <a:off x="5930889" y="2592046"/>
              <a:ext cx="70762" cy="97523"/>
            </a:xfrm>
            <a:custGeom>
              <a:avLst/>
              <a:gdLst>
                <a:gd name="T0" fmla="*/ 0 w 41"/>
                <a:gd name="T1" fmla="*/ 42 h 54"/>
                <a:gd name="T2" fmla="*/ 8 w 41"/>
                <a:gd name="T3" fmla="*/ 38 h 54"/>
                <a:gd name="T4" fmla="*/ 17 w 41"/>
                <a:gd name="T5" fmla="*/ 40 h 54"/>
                <a:gd name="T6" fmla="*/ 19 w 41"/>
                <a:gd name="T7" fmla="*/ 53 h 54"/>
                <a:gd name="T8" fmla="*/ 22 w 41"/>
                <a:gd name="T9" fmla="*/ 36 h 54"/>
                <a:gd name="T10" fmla="*/ 32 w 41"/>
                <a:gd name="T11" fmla="*/ 29 h 54"/>
                <a:gd name="T12" fmla="*/ 40 w 41"/>
                <a:gd name="T13" fmla="*/ 15 h 54"/>
                <a:gd name="T14" fmla="*/ 40 w 41"/>
                <a:gd name="T15" fmla="*/ 0 h 54"/>
                <a:gd name="T16" fmla="*/ 22 w 41"/>
                <a:gd name="T17" fmla="*/ 3 h 54"/>
                <a:gd name="T18" fmla="*/ 18 w 41"/>
                <a:gd name="T19" fmla="*/ 8 h 54"/>
                <a:gd name="T20" fmla="*/ 18 w 41"/>
                <a:gd name="T21" fmla="*/ 10 h 54"/>
                <a:gd name="T22" fmla="*/ 16 w 41"/>
                <a:gd name="T23" fmla="*/ 16 h 54"/>
                <a:gd name="T24" fmla="*/ 8 w 41"/>
                <a:gd name="T25" fmla="*/ 11 h 54"/>
                <a:gd name="T26" fmla="*/ 2 w 41"/>
                <a:gd name="T27" fmla="*/ 27 h 54"/>
                <a:gd name="T28" fmla="*/ 4 w 41"/>
                <a:gd name="T29" fmla="*/ 30 h 54"/>
                <a:gd name="T30" fmla="*/ 0 w 41"/>
                <a:gd name="T31"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54">
                  <a:moveTo>
                    <a:pt x="0" y="42"/>
                  </a:moveTo>
                  <a:lnTo>
                    <a:pt x="8" y="38"/>
                  </a:lnTo>
                  <a:lnTo>
                    <a:pt x="17" y="40"/>
                  </a:lnTo>
                  <a:lnTo>
                    <a:pt x="19" y="53"/>
                  </a:lnTo>
                  <a:lnTo>
                    <a:pt x="22" y="36"/>
                  </a:lnTo>
                  <a:lnTo>
                    <a:pt x="32" y="29"/>
                  </a:lnTo>
                  <a:lnTo>
                    <a:pt x="40" y="15"/>
                  </a:lnTo>
                  <a:lnTo>
                    <a:pt x="40" y="0"/>
                  </a:lnTo>
                  <a:lnTo>
                    <a:pt x="22" y="3"/>
                  </a:lnTo>
                  <a:lnTo>
                    <a:pt x="18" y="8"/>
                  </a:lnTo>
                  <a:lnTo>
                    <a:pt x="18" y="10"/>
                  </a:lnTo>
                  <a:lnTo>
                    <a:pt x="16" y="16"/>
                  </a:lnTo>
                  <a:lnTo>
                    <a:pt x="8" y="11"/>
                  </a:lnTo>
                  <a:lnTo>
                    <a:pt x="2" y="27"/>
                  </a:lnTo>
                  <a:lnTo>
                    <a:pt x="4" y="30"/>
                  </a:lnTo>
                  <a:lnTo>
                    <a:pt x="0" y="4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49" name="Freeform 240"/>
            <p:cNvSpPr/>
            <p:nvPr/>
          </p:nvSpPr>
          <p:spPr>
            <a:xfrm>
              <a:off x="6204501" y="2768216"/>
              <a:ext cx="158821" cy="88085"/>
            </a:xfrm>
            <a:custGeom>
              <a:avLst/>
              <a:gdLst>
                <a:gd name="T0" fmla="*/ 88 w 89"/>
                <a:gd name="T1" fmla="*/ 13 h 50"/>
                <a:gd name="T2" fmla="*/ 76 w 89"/>
                <a:gd name="T3" fmla="*/ 3 h 50"/>
                <a:gd name="T4" fmla="*/ 69 w 89"/>
                <a:gd name="T5" fmla="*/ 0 h 50"/>
                <a:gd name="T6" fmla="*/ 46 w 89"/>
                <a:gd name="T7" fmla="*/ 5 h 50"/>
                <a:gd name="T8" fmla="*/ 30 w 89"/>
                <a:gd name="T9" fmla="*/ 5 h 50"/>
                <a:gd name="T10" fmla="*/ 9 w 89"/>
                <a:gd name="T11" fmla="*/ 2 h 50"/>
                <a:gd name="T12" fmla="*/ 11 w 89"/>
                <a:gd name="T13" fmla="*/ 16 h 50"/>
                <a:gd name="T14" fmla="*/ 5 w 89"/>
                <a:gd name="T15" fmla="*/ 25 h 50"/>
                <a:gd name="T16" fmla="*/ 5 w 89"/>
                <a:gd name="T17" fmla="*/ 29 h 50"/>
                <a:gd name="T18" fmla="*/ 0 w 89"/>
                <a:gd name="T19" fmla="*/ 35 h 50"/>
                <a:gd name="T20" fmla="*/ 6 w 89"/>
                <a:gd name="T21" fmla="*/ 37 h 50"/>
                <a:gd name="T22" fmla="*/ 21 w 89"/>
                <a:gd name="T23" fmla="*/ 46 h 50"/>
                <a:gd name="T24" fmla="*/ 38 w 89"/>
                <a:gd name="T25" fmla="*/ 49 h 50"/>
                <a:gd name="T26" fmla="*/ 47 w 89"/>
                <a:gd name="T27" fmla="*/ 41 h 50"/>
                <a:gd name="T28" fmla="*/ 58 w 89"/>
                <a:gd name="T29" fmla="*/ 42 h 50"/>
                <a:gd name="T30" fmla="*/ 71 w 89"/>
                <a:gd name="T31" fmla="*/ 38 h 50"/>
                <a:gd name="T32" fmla="*/ 82 w 89"/>
                <a:gd name="T33" fmla="*/ 22 h 50"/>
                <a:gd name="T34" fmla="*/ 88 w 89"/>
                <a:gd name="T35" fmla="*/ 1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50">
                  <a:moveTo>
                    <a:pt x="88" y="13"/>
                  </a:moveTo>
                  <a:lnTo>
                    <a:pt x="76" y="3"/>
                  </a:lnTo>
                  <a:lnTo>
                    <a:pt x="69" y="0"/>
                  </a:lnTo>
                  <a:lnTo>
                    <a:pt x="46" y="5"/>
                  </a:lnTo>
                  <a:lnTo>
                    <a:pt x="30" y="5"/>
                  </a:lnTo>
                  <a:lnTo>
                    <a:pt x="9" y="2"/>
                  </a:lnTo>
                  <a:lnTo>
                    <a:pt x="11" y="16"/>
                  </a:lnTo>
                  <a:lnTo>
                    <a:pt x="5" y="25"/>
                  </a:lnTo>
                  <a:lnTo>
                    <a:pt x="5" y="29"/>
                  </a:lnTo>
                  <a:lnTo>
                    <a:pt x="0" y="35"/>
                  </a:lnTo>
                  <a:lnTo>
                    <a:pt x="6" y="37"/>
                  </a:lnTo>
                  <a:lnTo>
                    <a:pt x="21" y="46"/>
                  </a:lnTo>
                  <a:lnTo>
                    <a:pt x="38" y="49"/>
                  </a:lnTo>
                  <a:lnTo>
                    <a:pt x="47" y="41"/>
                  </a:lnTo>
                  <a:lnTo>
                    <a:pt x="58" y="42"/>
                  </a:lnTo>
                  <a:lnTo>
                    <a:pt x="71" y="38"/>
                  </a:lnTo>
                  <a:lnTo>
                    <a:pt x="82" y="22"/>
                  </a:lnTo>
                  <a:lnTo>
                    <a:pt x="88" y="1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50" name="Freeform 241"/>
            <p:cNvSpPr/>
            <p:nvPr/>
          </p:nvSpPr>
          <p:spPr>
            <a:xfrm>
              <a:off x="5897867" y="2661255"/>
              <a:ext cx="83342" cy="67637"/>
            </a:xfrm>
            <a:custGeom>
              <a:avLst/>
              <a:gdLst>
                <a:gd name="T0" fmla="*/ 2 w 47"/>
                <a:gd name="T1" fmla="*/ 3 h 38"/>
                <a:gd name="T2" fmla="*/ 0 w 47"/>
                <a:gd name="T3" fmla="*/ 11 h 38"/>
                <a:gd name="T4" fmla="*/ 12 w 47"/>
                <a:gd name="T5" fmla="*/ 18 h 38"/>
                <a:gd name="T6" fmla="*/ 18 w 47"/>
                <a:gd name="T7" fmla="*/ 31 h 38"/>
                <a:gd name="T8" fmla="*/ 35 w 47"/>
                <a:gd name="T9" fmla="*/ 37 h 38"/>
                <a:gd name="T10" fmla="*/ 37 w 47"/>
                <a:gd name="T11" fmla="*/ 29 h 38"/>
                <a:gd name="T12" fmla="*/ 46 w 47"/>
                <a:gd name="T13" fmla="*/ 19 h 38"/>
                <a:gd name="T14" fmla="*/ 37 w 47"/>
                <a:gd name="T15" fmla="*/ 15 h 38"/>
                <a:gd name="T16" fmla="*/ 34 w 47"/>
                <a:gd name="T17" fmla="*/ 2 h 38"/>
                <a:gd name="T18" fmla="*/ 25 w 47"/>
                <a:gd name="T19" fmla="*/ 0 h 38"/>
                <a:gd name="T20" fmla="*/ 17 w 47"/>
                <a:gd name="T21" fmla="*/ 3 h 38"/>
                <a:gd name="T22" fmla="*/ 2 w 47"/>
                <a:gd name="T23"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38">
                  <a:moveTo>
                    <a:pt x="2" y="3"/>
                  </a:moveTo>
                  <a:lnTo>
                    <a:pt x="0" y="11"/>
                  </a:lnTo>
                  <a:lnTo>
                    <a:pt x="12" y="18"/>
                  </a:lnTo>
                  <a:lnTo>
                    <a:pt x="18" y="31"/>
                  </a:lnTo>
                  <a:lnTo>
                    <a:pt x="35" y="37"/>
                  </a:lnTo>
                  <a:lnTo>
                    <a:pt x="37" y="29"/>
                  </a:lnTo>
                  <a:lnTo>
                    <a:pt x="46" y="19"/>
                  </a:lnTo>
                  <a:lnTo>
                    <a:pt x="37" y="15"/>
                  </a:lnTo>
                  <a:lnTo>
                    <a:pt x="34" y="2"/>
                  </a:lnTo>
                  <a:lnTo>
                    <a:pt x="25" y="0"/>
                  </a:lnTo>
                  <a:lnTo>
                    <a:pt x="17" y="3"/>
                  </a:lnTo>
                  <a:lnTo>
                    <a:pt x="2"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51" name="Freeform 242"/>
            <p:cNvSpPr/>
            <p:nvPr/>
          </p:nvSpPr>
          <p:spPr>
            <a:xfrm>
              <a:off x="6017376" y="2439469"/>
              <a:ext cx="69189" cy="110107"/>
            </a:xfrm>
            <a:custGeom>
              <a:avLst/>
              <a:gdLst>
                <a:gd name="T0" fmla="*/ 30 w 39"/>
                <a:gd name="T1" fmla="*/ 58 h 63"/>
                <a:gd name="T2" fmla="*/ 14 w 39"/>
                <a:gd name="T3" fmla="*/ 62 h 63"/>
                <a:gd name="T4" fmla="*/ 8 w 39"/>
                <a:gd name="T5" fmla="*/ 48 h 63"/>
                <a:gd name="T6" fmla="*/ 0 w 39"/>
                <a:gd name="T7" fmla="*/ 43 h 63"/>
                <a:gd name="T8" fmla="*/ 0 w 39"/>
                <a:gd name="T9" fmla="*/ 19 h 63"/>
                <a:gd name="T10" fmla="*/ 18 w 39"/>
                <a:gd name="T11" fmla="*/ 17 h 63"/>
                <a:gd name="T12" fmla="*/ 27 w 39"/>
                <a:gd name="T13" fmla="*/ 0 h 63"/>
                <a:gd name="T14" fmla="*/ 38 w 39"/>
                <a:gd name="T15" fmla="*/ 17 h 63"/>
                <a:gd name="T16" fmla="*/ 28 w 39"/>
                <a:gd name="T17" fmla="*/ 42 h 63"/>
                <a:gd name="T18" fmla="*/ 30 w 39"/>
                <a:gd name="T19" fmla="*/ 5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63">
                  <a:moveTo>
                    <a:pt x="30" y="58"/>
                  </a:moveTo>
                  <a:lnTo>
                    <a:pt x="14" y="62"/>
                  </a:lnTo>
                  <a:lnTo>
                    <a:pt x="8" y="48"/>
                  </a:lnTo>
                  <a:lnTo>
                    <a:pt x="0" y="43"/>
                  </a:lnTo>
                  <a:lnTo>
                    <a:pt x="0" y="19"/>
                  </a:lnTo>
                  <a:lnTo>
                    <a:pt x="18" y="17"/>
                  </a:lnTo>
                  <a:lnTo>
                    <a:pt x="27" y="0"/>
                  </a:lnTo>
                  <a:lnTo>
                    <a:pt x="38" y="17"/>
                  </a:lnTo>
                  <a:lnTo>
                    <a:pt x="28" y="42"/>
                  </a:lnTo>
                  <a:lnTo>
                    <a:pt x="30" y="5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52" name="Freeform 243"/>
            <p:cNvSpPr/>
            <p:nvPr/>
          </p:nvSpPr>
          <p:spPr>
            <a:xfrm>
              <a:off x="6355460" y="2903490"/>
              <a:ext cx="144669" cy="108534"/>
            </a:xfrm>
            <a:custGeom>
              <a:avLst/>
              <a:gdLst>
                <a:gd name="T0" fmla="*/ 61 w 82"/>
                <a:gd name="T1" fmla="*/ 53 h 62"/>
                <a:gd name="T2" fmla="*/ 48 w 82"/>
                <a:gd name="T3" fmla="*/ 54 h 62"/>
                <a:gd name="T4" fmla="*/ 40 w 82"/>
                <a:gd name="T5" fmla="*/ 54 h 62"/>
                <a:gd name="T6" fmla="*/ 31 w 82"/>
                <a:gd name="T7" fmla="*/ 61 h 62"/>
                <a:gd name="T8" fmla="*/ 18 w 82"/>
                <a:gd name="T9" fmla="*/ 57 h 62"/>
                <a:gd name="T10" fmla="*/ 11 w 82"/>
                <a:gd name="T11" fmla="*/ 57 h 62"/>
                <a:gd name="T12" fmla="*/ 9 w 82"/>
                <a:gd name="T13" fmla="*/ 36 h 62"/>
                <a:gd name="T14" fmla="*/ 1 w 82"/>
                <a:gd name="T15" fmla="*/ 21 h 62"/>
                <a:gd name="T16" fmla="*/ 0 w 82"/>
                <a:gd name="T17" fmla="*/ 13 h 62"/>
                <a:gd name="T18" fmla="*/ 13 w 82"/>
                <a:gd name="T19" fmla="*/ 3 h 62"/>
                <a:gd name="T20" fmla="*/ 17 w 82"/>
                <a:gd name="T21" fmla="*/ 6 h 62"/>
                <a:gd name="T22" fmla="*/ 21 w 82"/>
                <a:gd name="T23" fmla="*/ 0 h 62"/>
                <a:gd name="T24" fmla="*/ 38 w 82"/>
                <a:gd name="T25" fmla="*/ 6 h 62"/>
                <a:gd name="T26" fmla="*/ 42 w 82"/>
                <a:gd name="T27" fmla="*/ 19 h 62"/>
                <a:gd name="T28" fmla="*/ 62 w 82"/>
                <a:gd name="T29" fmla="*/ 16 h 62"/>
                <a:gd name="T30" fmla="*/ 76 w 82"/>
                <a:gd name="T31" fmla="*/ 14 h 62"/>
                <a:gd name="T32" fmla="*/ 81 w 82"/>
                <a:gd name="T33" fmla="*/ 26 h 62"/>
                <a:gd name="T34" fmla="*/ 76 w 82"/>
                <a:gd name="T35" fmla="*/ 36 h 62"/>
                <a:gd name="T36" fmla="*/ 70 w 82"/>
                <a:gd name="T37" fmla="*/ 43 h 62"/>
                <a:gd name="T38" fmla="*/ 75 w 82"/>
                <a:gd name="T39" fmla="*/ 50 h 62"/>
                <a:gd name="T40" fmla="*/ 61 w 82"/>
                <a:gd name="T41" fmla="*/ 5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62">
                  <a:moveTo>
                    <a:pt x="61" y="53"/>
                  </a:moveTo>
                  <a:lnTo>
                    <a:pt x="48" y="54"/>
                  </a:lnTo>
                  <a:lnTo>
                    <a:pt x="40" y="54"/>
                  </a:lnTo>
                  <a:lnTo>
                    <a:pt x="31" y="61"/>
                  </a:lnTo>
                  <a:lnTo>
                    <a:pt x="18" y="57"/>
                  </a:lnTo>
                  <a:lnTo>
                    <a:pt x="11" y="57"/>
                  </a:lnTo>
                  <a:lnTo>
                    <a:pt x="9" y="36"/>
                  </a:lnTo>
                  <a:lnTo>
                    <a:pt x="1" y="21"/>
                  </a:lnTo>
                  <a:lnTo>
                    <a:pt x="0" y="13"/>
                  </a:lnTo>
                  <a:lnTo>
                    <a:pt x="13" y="3"/>
                  </a:lnTo>
                  <a:lnTo>
                    <a:pt x="17" y="6"/>
                  </a:lnTo>
                  <a:lnTo>
                    <a:pt x="21" y="0"/>
                  </a:lnTo>
                  <a:lnTo>
                    <a:pt x="38" y="6"/>
                  </a:lnTo>
                  <a:lnTo>
                    <a:pt x="42" y="19"/>
                  </a:lnTo>
                  <a:lnTo>
                    <a:pt x="62" y="16"/>
                  </a:lnTo>
                  <a:lnTo>
                    <a:pt x="76" y="14"/>
                  </a:lnTo>
                  <a:lnTo>
                    <a:pt x="81" y="26"/>
                  </a:lnTo>
                  <a:lnTo>
                    <a:pt x="76" y="36"/>
                  </a:lnTo>
                  <a:lnTo>
                    <a:pt x="70" y="43"/>
                  </a:lnTo>
                  <a:lnTo>
                    <a:pt x="75" y="50"/>
                  </a:lnTo>
                  <a:lnTo>
                    <a:pt x="61" y="5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53" name="Freeform 244"/>
            <p:cNvSpPr/>
            <p:nvPr/>
          </p:nvSpPr>
          <p:spPr>
            <a:xfrm>
              <a:off x="6311430" y="1932978"/>
              <a:ext cx="245307" cy="426270"/>
            </a:xfrm>
            <a:custGeom>
              <a:avLst/>
              <a:gdLst>
                <a:gd name="T0" fmla="*/ 19 w 139"/>
                <a:gd name="T1" fmla="*/ 101 h 242"/>
                <a:gd name="T2" fmla="*/ 29 w 139"/>
                <a:gd name="T3" fmla="*/ 94 h 242"/>
                <a:gd name="T4" fmla="*/ 27 w 139"/>
                <a:gd name="T5" fmla="*/ 63 h 242"/>
                <a:gd name="T6" fmla="*/ 26 w 139"/>
                <a:gd name="T7" fmla="*/ 53 h 242"/>
                <a:gd name="T8" fmla="*/ 15 w 139"/>
                <a:gd name="T9" fmla="*/ 43 h 242"/>
                <a:gd name="T10" fmla="*/ 3 w 139"/>
                <a:gd name="T11" fmla="*/ 30 h 242"/>
                <a:gd name="T12" fmla="*/ 14 w 139"/>
                <a:gd name="T13" fmla="*/ 33 h 242"/>
                <a:gd name="T14" fmla="*/ 27 w 139"/>
                <a:gd name="T15" fmla="*/ 36 h 242"/>
                <a:gd name="T16" fmla="*/ 47 w 139"/>
                <a:gd name="T17" fmla="*/ 33 h 242"/>
                <a:gd name="T18" fmla="*/ 53 w 139"/>
                <a:gd name="T19" fmla="*/ 18 h 242"/>
                <a:gd name="T20" fmla="*/ 63 w 139"/>
                <a:gd name="T21" fmla="*/ 7 h 242"/>
                <a:gd name="T22" fmla="*/ 70 w 139"/>
                <a:gd name="T23" fmla="*/ 0 h 242"/>
                <a:gd name="T24" fmla="*/ 82 w 139"/>
                <a:gd name="T25" fmla="*/ 2 h 242"/>
                <a:gd name="T26" fmla="*/ 93 w 139"/>
                <a:gd name="T27" fmla="*/ 12 h 242"/>
                <a:gd name="T28" fmla="*/ 85 w 139"/>
                <a:gd name="T29" fmla="*/ 36 h 242"/>
                <a:gd name="T30" fmla="*/ 100 w 139"/>
                <a:gd name="T31" fmla="*/ 50 h 242"/>
                <a:gd name="T32" fmla="*/ 100 w 139"/>
                <a:gd name="T33" fmla="*/ 65 h 242"/>
                <a:gd name="T34" fmla="*/ 105 w 139"/>
                <a:gd name="T35" fmla="*/ 85 h 242"/>
                <a:gd name="T36" fmla="*/ 107 w 139"/>
                <a:gd name="T37" fmla="*/ 109 h 242"/>
                <a:gd name="T38" fmla="*/ 113 w 139"/>
                <a:gd name="T39" fmla="*/ 129 h 242"/>
                <a:gd name="T40" fmla="*/ 120 w 139"/>
                <a:gd name="T41" fmla="*/ 151 h 242"/>
                <a:gd name="T42" fmla="*/ 128 w 139"/>
                <a:gd name="T43" fmla="*/ 161 h 242"/>
                <a:gd name="T44" fmla="*/ 138 w 139"/>
                <a:gd name="T45" fmla="*/ 169 h 242"/>
                <a:gd name="T46" fmla="*/ 127 w 139"/>
                <a:gd name="T47" fmla="*/ 178 h 242"/>
                <a:gd name="T48" fmla="*/ 112 w 139"/>
                <a:gd name="T49" fmla="*/ 194 h 242"/>
                <a:gd name="T50" fmla="*/ 98 w 139"/>
                <a:gd name="T51" fmla="*/ 211 h 242"/>
                <a:gd name="T52" fmla="*/ 94 w 139"/>
                <a:gd name="T53" fmla="*/ 225 h 242"/>
                <a:gd name="T54" fmla="*/ 96 w 139"/>
                <a:gd name="T55" fmla="*/ 241 h 242"/>
                <a:gd name="T56" fmla="*/ 81 w 139"/>
                <a:gd name="T57" fmla="*/ 219 h 242"/>
                <a:gd name="T58" fmla="*/ 63 w 139"/>
                <a:gd name="T59" fmla="*/ 222 h 242"/>
                <a:gd name="T60" fmla="*/ 53 w 139"/>
                <a:gd name="T61" fmla="*/ 231 h 242"/>
                <a:gd name="T62" fmla="*/ 29 w 139"/>
                <a:gd name="T63" fmla="*/ 229 h 242"/>
                <a:gd name="T64" fmla="*/ 11 w 139"/>
                <a:gd name="T65" fmla="*/ 217 h 242"/>
                <a:gd name="T66" fmla="*/ 4 w 139"/>
                <a:gd name="T67" fmla="*/ 200 h 242"/>
                <a:gd name="T68" fmla="*/ 0 w 139"/>
                <a:gd name="T69" fmla="*/ 185 h 242"/>
                <a:gd name="T70" fmla="*/ 3 w 139"/>
                <a:gd name="T71" fmla="*/ 157 h 242"/>
                <a:gd name="T72" fmla="*/ 21 w 139"/>
                <a:gd name="T73" fmla="*/ 150 h 242"/>
                <a:gd name="T74" fmla="*/ 33 w 139"/>
                <a:gd name="T75" fmla="*/ 138 h 242"/>
                <a:gd name="T76" fmla="*/ 37 w 139"/>
                <a:gd name="T77" fmla="*/ 121 h 242"/>
                <a:gd name="T78" fmla="*/ 58 w 139"/>
                <a:gd name="T79" fmla="*/ 123 h 242"/>
                <a:gd name="T80" fmla="*/ 46 w 139"/>
                <a:gd name="T81" fmla="*/ 102 h 242"/>
                <a:gd name="T82" fmla="*/ 19 w 139"/>
                <a:gd name="T83" fmla="*/ 10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9" h="242">
                  <a:moveTo>
                    <a:pt x="19" y="101"/>
                  </a:moveTo>
                  <a:lnTo>
                    <a:pt x="29" y="94"/>
                  </a:lnTo>
                  <a:lnTo>
                    <a:pt x="27" y="63"/>
                  </a:lnTo>
                  <a:lnTo>
                    <a:pt x="26" y="53"/>
                  </a:lnTo>
                  <a:lnTo>
                    <a:pt x="15" y="43"/>
                  </a:lnTo>
                  <a:lnTo>
                    <a:pt x="3" y="30"/>
                  </a:lnTo>
                  <a:lnTo>
                    <a:pt x="14" y="33"/>
                  </a:lnTo>
                  <a:lnTo>
                    <a:pt x="27" y="36"/>
                  </a:lnTo>
                  <a:lnTo>
                    <a:pt x="47" y="33"/>
                  </a:lnTo>
                  <a:lnTo>
                    <a:pt x="53" y="18"/>
                  </a:lnTo>
                  <a:lnTo>
                    <a:pt x="63" y="7"/>
                  </a:lnTo>
                  <a:lnTo>
                    <a:pt x="70" y="0"/>
                  </a:lnTo>
                  <a:lnTo>
                    <a:pt x="82" y="2"/>
                  </a:lnTo>
                  <a:lnTo>
                    <a:pt x="93" y="12"/>
                  </a:lnTo>
                  <a:lnTo>
                    <a:pt x="85" y="36"/>
                  </a:lnTo>
                  <a:lnTo>
                    <a:pt x="100" y="50"/>
                  </a:lnTo>
                  <a:lnTo>
                    <a:pt x="100" y="65"/>
                  </a:lnTo>
                  <a:lnTo>
                    <a:pt x="105" y="85"/>
                  </a:lnTo>
                  <a:lnTo>
                    <a:pt x="107" y="109"/>
                  </a:lnTo>
                  <a:lnTo>
                    <a:pt x="113" y="129"/>
                  </a:lnTo>
                  <a:lnTo>
                    <a:pt x="120" y="151"/>
                  </a:lnTo>
                  <a:lnTo>
                    <a:pt x="128" y="161"/>
                  </a:lnTo>
                  <a:lnTo>
                    <a:pt x="138" y="169"/>
                  </a:lnTo>
                  <a:lnTo>
                    <a:pt x="127" y="178"/>
                  </a:lnTo>
                  <a:lnTo>
                    <a:pt x="112" y="194"/>
                  </a:lnTo>
                  <a:lnTo>
                    <a:pt x="98" y="211"/>
                  </a:lnTo>
                  <a:lnTo>
                    <a:pt x="94" y="225"/>
                  </a:lnTo>
                  <a:lnTo>
                    <a:pt x="96" y="241"/>
                  </a:lnTo>
                  <a:lnTo>
                    <a:pt x="81" y="219"/>
                  </a:lnTo>
                  <a:lnTo>
                    <a:pt x="63" y="222"/>
                  </a:lnTo>
                  <a:lnTo>
                    <a:pt x="53" y="231"/>
                  </a:lnTo>
                  <a:lnTo>
                    <a:pt x="29" y="229"/>
                  </a:lnTo>
                  <a:lnTo>
                    <a:pt x="11" y="217"/>
                  </a:lnTo>
                  <a:lnTo>
                    <a:pt x="4" y="200"/>
                  </a:lnTo>
                  <a:lnTo>
                    <a:pt x="0" y="185"/>
                  </a:lnTo>
                  <a:lnTo>
                    <a:pt x="3" y="157"/>
                  </a:lnTo>
                  <a:lnTo>
                    <a:pt x="21" y="150"/>
                  </a:lnTo>
                  <a:lnTo>
                    <a:pt x="33" y="138"/>
                  </a:lnTo>
                  <a:lnTo>
                    <a:pt x="37" y="121"/>
                  </a:lnTo>
                  <a:lnTo>
                    <a:pt x="58" y="123"/>
                  </a:lnTo>
                  <a:lnTo>
                    <a:pt x="46" y="102"/>
                  </a:lnTo>
                  <a:lnTo>
                    <a:pt x="19" y="10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54" name="Freeform 245"/>
            <p:cNvSpPr/>
            <p:nvPr/>
          </p:nvSpPr>
          <p:spPr>
            <a:xfrm>
              <a:off x="6058260" y="2741476"/>
              <a:ext cx="166683" cy="102242"/>
            </a:xfrm>
            <a:custGeom>
              <a:avLst/>
              <a:gdLst>
                <a:gd name="T0" fmla="*/ 3 w 94"/>
                <a:gd name="T1" fmla="*/ 43 h 57"/>
                <a:gd name="T2" fmla="*/ 0 w 94"/>
                <a:gd name="T3" fmla="*/ 34 h 57"/>
                <a:gd name="T4" fmla="*/ 7 w 94"/>
                <a:gd name="T5" fmla="*/ 35 h 57"/>
                <a:gd name="T6" fmla="*/ 11 w 94"/>
                <a:gd name="T7" fmla="*/ 36 h 57"/>
                <a:gd name="T8" fmla="*/ 29 w 94"/>
                <a:gd name="T9" fmla="*/ 28 h 57"/>
                <a:gd name="T10" fmla="*/ 43 w 94"/>
                <a:gd name="T11" fmla="*/ 20 h 57"/>
                <a:gd name="T12" fmla="*/ 47 w 94"/>
                <a:gd name="T13" fmla="*/ 15 h 57"/>
                <a:gd name="T14" fmla="*/ 48 w 94"/>
                <a:gd name="T15" fmla="*/ 0 h 57"/>
                <a:gd name="T16" fmla="*/ 59 w 94"/>
                <a:gd name="T17" fmla="*/ 10 h 57"/>
                <a:gd name="T18" fmla="*/ 69 w 94"/>
                <a:gd name="T19" fmla="*/ 9 h 57"/>
                <a:gd name="T20" fmla="*/ 71 w 94"/>
                <a:gd name="T21" fmla="*/ 1 h 57"/>
                <a:gd name="T22" fmla="*/ 84 w 94"/>
                <a:gd name="T23" fmla="*/ 2 h 57"/>
                <a:gd name="T24" fmla="*/ 83 w 94"/>
                <a:gd name="T25" fmla="*/ 12 h 57"/>
                <a:gd name="T26" fmla="*/ 91 w 94"/>
                <a:gd name="T27" fmla="*/ 16 h 57"/>
                <a:gd name="T28" fmla="*/ 93 w 94"/>
                <a:gd name="T29" fmla="*/ 31 h 57"/>
                <a:gd name="T30" fmla="*/ 87 w 94"/>
                <a:gd name="T31" fmla="*/ 39 h 57"/>
                <a:gd name="T32" fmla="*/ 87 w 94"/>
                <a:gd name="T33" fmla="*/ 43 h 57"/>
                <a:gd name="T34" fmla="*/ 82 w 94"/>
                <a:gd name="T35" fmla="*/ 50 h 57"/>
                <a:gd name="T36" fmla="*/ 69 w 94"/>
                <a:gd name="T37" fmla="*/ 56 h 57"/>
                <a:gd name="T38" fmla="*/ 45 w 94"/>
                <a:gd name="T39" fmla="*/ 50 h 57"/>
                <a:gd name="T40" fmla="*/ 37 w 94"/>
                <a:gd name="T41" fmla="*/ 41 h 57"/>
                <a:gd name="T42" fmla="*/ 24 w 94"/>
                <a:gd name="T43" fmla="*/ 47 h 57"/>
                <a:gd name="T44" fmla="*/ 10 w 94"/>
                <a:gd name="T45" fmla="*/ 47 h 57"/>
                <a:gd name="T46" fmla="*/ 3 w 94"/>
                <a:gd name="T47" fmla="*/ 4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 h="57">
                  <a:moveTo>
                    <a:pt x="3" y="43"/>
                  </a:moveTo>
                  <a:lnTo>
                    <a:pt x="0" y="34"/>
                  </a:lnTo>
                  <a:lnTo>
                    <a:pt x="7" y="35"/>
                  </a:lnTo>
                  <a:lnTo>
                    <a:pt x="11" y="36"/>
                  </a:lnTo>
                  <a:lnTo>
                    <a:pt x="29" y="28"/>
                  </a:lnTo>
                  <a:lnTo>
                    <a:pt x="43" y="20"/>
                  </a:lnTo>
                  <a:lnTo>
                    <a:pt x="47" y="15"/>
                  </a:lnTo>
                  <a:lnTo>
                    <a:pt x="48" y="0"/>
                  </a:lnTo>
                  <a:lnTo>
                    <a:pt x="59" y="10"/>
                  </a:lnTo>
                  <a:lnTo>
                    <a:pt x="69" y="9"/>
                  </a:lnTo>
                  <a:lnTo>
                    <a:pt x="71" y="1"/>
                  </a:lnTo>
                  <a:lnTo>
                    <a:pt x="84" y="2"/>
                  </a:lnTo>
                  <a:lnTo>
                    <a:pt x="83" y="12"/>
                  </a:lnTo>
                  <a:lnTo>
                    <a:pt x="91" y="16"/>
                  </a:lnTo>
                  <a:lnTo>
                    <a:pt x="93" y="31"/>
                  </a:lnTo>
                  <a:lnTo>
                    <a:pt x="87" y="39"/>
                  </a:lnTo>
                  <a:lnTo>
                    <a:pt x="87" y="43"/>
                  </a:lnTo>
                  <a:lnTo>
                    <a:pt x="82" y="50"/>
                  </a:lnTo>
                  <a:lnTo>
                    <a:pt x="69" y="56"/>
                  </a:lnTo>
                  <a:lnTo>
                    <a:pt x="45" y="50"/>
                  </a:lnTo>
                  <a:lnTo>
                    <a:pt x="37" y="41"/>
                  </a:lnTo>
                  <a:lnTo>
                    <a:pt x="24" y="47"/>
                  </a:lnTo>
                  <a:lnTo>
                    <a:pt x="10" y="47"/>
                  </a:lnTo>
                  <a:lnTo>
                    <a:pt x="3" y="4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55" name="Freeform 246"/>
            <p:cNvSpPr/>
            <p:nvPr/>
          </p:nvSpPr>
          <p:spPr>
            <a:xfrm>
              <a:off x="6157327" y="3114266"/>
              <a:ext cx="56609" cy="39324"/>
            </a:xfrm>
            <a:custGeom>
              <a:avLst/>
              <a:gdLst>
                <a:gd name="T0" fmla="*/ 28 w 32"/>
                <a:gd name="T1" fmla="*/ 0 h 22"/>
                <a:gd name="T2" fmla="*/ 16 w 32"/>
                <a:gd name="T3" fmla="*/ 3 h 22"/>
                <a:gd name="T4" fmla="*/ 0 w 32"/>
                <a:gd name="T5" fmla="*/ 2 h 22"/>
                <a:gd name="T6" fmla="*/ 3 w 32"/>
                <a:gd name="T7" fmla="*/ 6 h 22"/>
                <a:gd name="T8" fmla="*/ 6 w 32"/>
                <a:gd name="T9" fmla="*/ 14 h 22"/>
                <a:gd name="T10" fmla="*/ 14 w 32"/>
                <a:gd name="T11" fmla="*/ 15 h 22"/>
                <a:gd name="T12" fmla="*/ 31 w 32"/>
                <a:gd name="T13" fmla="*/ 21 h 22"/>
                <a:gd name="T14" fmla="*/ 30 w 32"/>
                <a:gd name="T15" fmla="*/ 11 h 22"/>
                <a:gd name="T16" fmla="*/ 28 w 32"/>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2">
                  <a:moveTo>
                    <a:pt x="28" y="0"/>
                  </a:moveTo>
                  <a:lnTo>
                    <a:pt x="16" y="3"/>
                  </a:lnTo>
                  <a:lnTo>
                    <a:pt x="0" y="2"/>
                  </a:lnTo>
                  <a:lnTo>
                    <a:pt x="3" y="6"/>
                  </a:lnTo>
                  <a:lnTo>
                    <a:pt x="6" y="14"/>
                  </a:lnTo>
                  <a:lnTo>
                    <a:pt x="14" y="15"/>
                  </a:lnTo>
                  <a:lnTo>
                    <a:pt x="31" y="21"/>
                  </a:lnTo>
                  <a:lnTo>
                    <a:pt x="30" y="11"/>
                  </a:lnTo>
                  <a:lnTo>
                    <a:pt x="28"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56" name="Freeform 247"/>
            <p:cNvSpPr/>
            <p:nvPr/>
          </p:nvSpPr>
          <p:spPr>
            <a:xfrm>
              <a:off x="5584943" y="2532273"/>
              <a:ext cx="103784" cy="132128"/>
            </a:xfrm>
            <a:custGeom>
              <a:avLst/>
              <a:gdLst>
                <a:gd name="T0" fmla="*/ 31 w 60"/>
                <a:gd name="T1" fmla="*/ 0 h 75"/>
                <a:gd name="T2" fmla="*/ 27 w 60"/>
                <a:gd name="T3" fmla="*/ 6 h 75"/>
                <a:gd name="T4" fmla="*/ 27 w 60"/>
                <a:gd name="T5" fmla="*/ 16 h 75"/>
                <a:gd name="T6" fmla="*/ 3 w 60"/>
                <a:gd name="T7" fmla="*/ 19 h 75"/>
                <a:gd name="T8" fmla="*/ 0 w 60"/>
                <a:gd name="T9" fmla="*/ 26 h 75"/>
                <a:gd name="T10" fmla="*/ 0 w 60"/>
                <a:gd name="T11" fmla="*/ 38 h 75"/>
                <a:gd name="T12" fmla="*/ 8 w 60"/>
                <a:gd name="T13" fmla="*/ 40 h 75"/>
                <a:gd name="T14" fmla="*/ 8 w 60"/>
                <a:gd name="T15" fmla="*/ 48 h 75"/>
                <a:gd name="T16" fmla="*/ 0 w 60"/>
                <a:gd name="T17" fmla="*/ 53 h 75"/>
                <a:gd name="T18" fmla="*/ 1 w 60"/>
                <a:gd name="T19" fmla="*/ 66 h 75"/>
                <a:gd name="T20" fmla="*/ 1 w 60"/>
                <a:gd name="T21" fmla="*/ 74 h 75"/>
                <a:gd name="T22" fmla="*/ 17 w 60"/>
                <a:gd name="T23" fmla="*/ 73 h 75"/>
                <a:gd name="T24" fmla="*/ 32 w 60"/>
                <a:gd name="T25" fmla="*/ 63 h 75"/>
                <a:gd name="T26" fmla="*/ 45 w 60"/>
                <a:gd name="T27" fmla="*/ 63 h 75"/>
                <a:gd name="T28" fmla="*/ 56 w 60"/>
                <a:gd name="T29" fmla="*/ 61 h 75"/>
                <a:gd name="T30" fmla="*/ 59 w 60"/>
                <a:gd name="T31" fmla="*/ 40 h 75"/>
                <a:gd name="T32" fmla="*/ 53 w 60"/>
                <a:gd name="T33" fmla="*/ 24 h 75"/>
                <a:gd name="T34" fmla="*/ 38 w 60"/>
                <a:gd name="T35" fmla="*/ 24 h 75"/>
                <a:gd name="T36" fmla="*/ 34 w 60"/>
                <a:gd name="T37" fmla="*/ 15 h 75"/>
                <a:gd name="T38" fmla="*/ 38 w 60"/>
                <a:gd name="T39" fmla="*/ 4 h 75"/>
                <a:gd name="T40" fmla="*/ 31 w 60"/>
                <a:gd name="T4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 h="75">
                  <a:moveTo>
                    <a:pt x="31" y="0"/>
                  </a:moveTo>
                  <a:lnTo>
                    <a:pt x="27" y="6"/>
                  </a:lnTo>
                  <a:lnTo>
                    <a:pt x="27" y="16"/>
                  </a:lnTo>
                  <a:lnTo>
                    <a:pt x="3" y="19"/>
                  </a:lnTo>
                  <a:lnTo>
                    <a:pt x="0" y="26"/>
                  </a:lnTo>
                  <a:lnTo>
                    <a:pt x="0" y="38"/>
                  </a:lnTo>
                  <a:lnTo>
                    <a:pt x="8" y="40"/>
                  </a:lnTo>
                  <a:lnTo>
                    <a:pt x="8" y="48"/>
                  </a:lnTo>
                  <a:lnTo>
                    <a:pt x="0" y="53"/>
                  </a:lnTo>
                  <a:lnTo>
                    <a:pt x="1" y="66"/>
                  </a:lnTo>
                  <a:lnTo>
                    <a:pt x="1" y="74"/>
                  </a:lnTo>
                  <a:lnTo>
                    <a:pt x="17" y="73"/>
                  </a:lnTo>
                  <a:lnTo>
                    <a:pt x="32" y="63"/>
                  </a:lnTo>
                  <a:lnTo>
                    <a:pt x="45" y="63"/>
                  </a:lnTo>
                  <a:lnTo>
                    <a:pt x="56" y="61"/>
                  </a:lnTo>
                  <a:lnTo>
                    <a:pt x="59" y="40"/>
                  </a:lnTo>
                  <a:lnTo>
                    <a:pt x="53" y="24"/>
                  </a:lnTo>
                  <a:lnTo>
                    <a:pt x="38" y="24"/>
                  </a:lnTo>
                  <a:lnTo>
                    <a:pt x="34" y="15"/>
                  </a:lnTo>
                  <a:lnTo>
                    <a:pt x="38" y="4"/>
                  </a:lnTo>
                  <a:lnTo>
                    <a:pt x="31"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57" name="Freeform 248"/>
            <p:cNvSpPr/>
            <p:nvPr/>
          </p:nvSpPr>
          <p:spPr>
            <a:xfrm>
              <a:off x="5641552" y="2527554"/>
              <a:ext cx="58182" cy="47189"/>
            </a:xfrm>
            <a:custGeom>
              <a:avLst/>
              <a:gdLst>
                <a:gd name="T0" fmla="*/ 19 w 32"/>
                <a:gd name="T1" fmla="*/ 26 h 27"/>
                <a:gd name="T2" fmla="*/ 4 w 32"/>
                <a:gd name="T3" fmla="*/ 26 h 27"/>
                <a:gd name="T4" fmla="*/ 0 w 32"/>
                <a:gd name="T5" fmla="*/ 17 h 27"/>
                <a:gd name="T6" fmla="*/ 4 w 32"/>
                <a:gd name="T7" fmla="*/ 6 h 27"/>
                <a:gd name="T8" fmla="*/ 12 w 32"/>
                <a:gd name="T9" fmla="*/ 0 h 27"/>
                <a:gd name="T10" fmla="*/ 22 w 32"/>
                <a:gd name="T11" fmla="*/ 3 h 27"/>
                <a:gd name="T12" fmla="*/ 28 w 32"/>
                <a:gd name="T13" fmla="*/ 10 h 27"/>
                <a:gd name="T14" fmla="*/ 31 w 32"/>
                <a:gd name="T15" fmla="*/ 19 h 27"/>
                <a:gd name="T16" fmla="*/ 19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19" y="26"/>
                  </a:moveTo>
                  <a:lnTo>
                    <a:pt x="4" y="26"/>
                  </a:lnTo>
                  <a:lnTo>
                    <a:pt x="0" y="17"/>
                  </a:lnTo>
                  <a:lnTo>
                    <a:pt x="4" y="6"/>
                  </a:lnTo>
                  <a:lnTo>
                    <a:pt x="12" y="0"/>
                  </a:lnTo>
                  <a:lnTo>
                    <a:pt x="22" y="3"/>
                  </a:lnTo>
                  <a:lnTo>
                    <a:pt x="28" y="10"/>
                  </a:lnTo>
                  <a:lnTo>
                    <a:pt x="31" y="19"/>
                  </a:lnTo>
                  <a:lnTo>
                    <a:pt x="19" y="2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58" name="Freeform 249"/>
            <p:cNvSpPr/>
            <p:nvPr/>
          </p:nvSpPr>
          <p:spPr>
            <a:xfrm>
              <a:off x="5682437" y="2403291"/>
              <a:ext cx="183981" cy="316164"/>
            </a:xfrm>
            <a:custGeom>
              <a:avLst/>
              <a:gdLst>
                <a:gd name="T0" fmla="*/ 16 w 104"/>
                <a:gd name="T1" fmla="*/ 2 h 180"/>
                <a:gd name="T2" fmla="*/ 10 w 104"/>
                <a:gd name="T3" fmla="*/ 14 h 180"/>
                <a:gd name="T4" fmla="*/ 0 w 104"/>
                <a:gd name="T5" fmla="*/ 25 h 180"/>
                <a:gd name="T6" fmla="*/ 8 w 104"/>
                <a:gd name="T7" fmla="*/ 29 h 180"/>
                <a:gd name="T8" fmla="*/ 10 w 104"/>
                <a:gd name="T9" fmla="*/ 36 h 180"/>
                <a:gd name="T10" fmla="*/ 10 w 104"/>
                <a:gd name="T11" fmla="*/ 46 h 180"/>
                <a:gd name="T12" fmla="*/ 2 w 104"/>
                <a:gd name="T13" fmla="*/ 51 h 180"/>
                <a:gd name="T14" fmla="*/ 5 w 104"/>
                <a:gd name="T15" fmla="*/ 59 h 180"/>
                <a:gd name="T16" fmla="*/ 14 w 104"/>
                <a:gd name="T17" fmla="*/ 61 h 180"/>
                <a:gd name="T18" fmla="*/ 16 w 104"/>
                <a:gd name="T19" fmla="*/ 69 h 180"/>
                <a:gd name="T20" fmla="*/ 13 w 104"/>
                <a:gd name="T21" fmla="*/ 76 h 180"/>
                <a:gd name="T22" fmla="*/ 36 w 104"/>
                <a:gd name="T23" fmla="*/ 81 h 180"/>
                <a:gd name="T24" fmla="*/ 41 w 104"/>
                <a:gd name="T25" fmla="*/ 89 h 180"/>
                <a:gd name="T26" fmla="*/ 48 w 104"/>
                <a:gd name="T27" fmla="*/ 92 h 180"/>
                <a:gd name="T28" fmla="*/ 46 w 104"/>
                <a:gd name="T29" fmla="*/ 99 h 180"/>
                <a:gd name="T30" fmla="*/ 34 w 104"/>
                <a:gd name="T31" fmla="*/ 107 h 180"/>
                <a:gd name="T32" fmla="*/ 24 w 104"/>
                <a:gd name="T33" fmla="*/ 107 h 180"/>
                <a:gd name="T34" fmla="*/ 22 w 104"/>
                <a:gd name="T35" fmla="*/ 118 h 180"/>
                <a:gd name="T36" fmla="*/ 26 w 104"/>
                <a:gd name="T37" fmla="*/ 124 h 180"/>
                <a:gd name="T38" fmla="*/ 24 w 104"/>
                <a:gd name="T39" fmla="*/ 135 h 180"/>
                <a:gd name="T40" fmla="*/ 16 w 104"/>
                <a:gd name="T41" fmla="*/ 139 h 180"/>
                <a:gd name="T42" fmla="*/ 39 w 104"/>
                <a:gd name="T43" fmla="*/ 144 h 180"/>
                <a:gd name="T44" fmla="*/ 37 w 104"/>
                <a:gd name="T45" fmla="*/ 148 h 180"/>
                <a:gd name="T46" fmla="*/ 29 w 104"/>
                <a:gd name="T47" fmla="*/ 149 h 180"/>
                <a:gd name="T48" fmla="*/ 19 w 104"/>
                <a:gd name="T49" fmla="*/ 159 h 180"/>
                <a:gd name="T50" fmla="*/ 11 w 104"/>
                <a:gd name="T51" fmla="*/ 170 h 180"/>
                <a:gd name="T52" fmla="*/ 10 w 104"/>
                <a:gd name="T53" fmla="*/ 179 h 180"/>
                <a:gd name="T54" fmla="*/ 31 w 104"/>
                <a:gd name="T55" fmla="*/ 171 h 180"/>
                <a:gd name="T56" fmla="*/ 45 w 104"/>
                <a:gd name="T57" fmla="*/ 164 h 180"/>
                <a:gd name="T58" fmla="*/ 63 w 104"/>
                <a:gd name="T59" fmla="*/ 168 h 180"/>
                <a:gd name="T60" fmla="*/ 79 w 104"/>
                <a:gd name="T61" fmla="*/ 158 h 180"/>
                <a:gd name="T62" fmla="*/ 97 w 104"/>
                <a:gd name="T63" fmla="*/ 154 h 180"/>
                <a:gd name="T64" fmla="*/ 86 w 104"/>
                <a:gd name="T65" fmla="*/ 144 h 180"/>
                <a:gd name="T66" fmla="*/ 92 w 104"/>
                <a:gd name="T67" fmla="*/ 139 h 180"/>
                <a:gd name="T68" fmla="*/ 102 w 104"/>
                <a:gd name="T69" fmla="*/ 141 h 180"/>
                <a:gd name="T70" fmla="*/ 103 w 104"/>
                <a:gd name="T71" fmla="*/ 118 h 180"/>
                <a:gd name="T72" fmla="*/ 84 w 104"/>
                <a:gd name="T73" fmla="*/ 112 h 180"/>
                <a:gd name="T74" fmla="*/ 84 w 104"/>
                <a:gd name="T75" fmla="*/ 97 h 180"/>
                <a:gd name="T76" fmla="*/ 81 w 104"/>
                <a:gd name="T77" fmla="*/ 88 h 180"/>
                <a:gd name="T78" fmla="*/ 71 w 104"/>
                <a:gd name="T79" fmla="*/ 84 h 180"/>
                <a:gd name="T80" fmla="*/ 73 w 104"/>
                <a:gd name="T81" fmla="*/ 72 h 180"/>
                <a:gd name="T82" fmla="*/ 63 w 104"/>
                <a:gd name="T83" fmla="*/ 69 h 180"/>
                <a:gd name="T84" fmla="*/ 66 w 104"/>
                <a:gd name="T85" fmla="*/ 52 h 180"/>
                <a:gd name="T86" fmla="*/ 42 w 104"/>
                <a:gd name="T87" fmla="*/ 35 h 180"/>
                <a:gd name="T88" fmla="*/ 55 w 104"/>
                <a:gd name="T89" fmla="*/ 31 h 180"/>
                <a:gd name="T90" fmla="*/ 56 w 104"/>
                <a:gd name="T91" fmla="*/ 15 h 180"/>
                <a:gd name="T92" fmla="*/ 34 w 104"/>
                <a:gd name="T93" fmla="*/ 15 h 180"/>
                <a:gd name="T94" fmla="*/ 34 w 104"/>
                <a:gd name="T95" fmla="*/ 0 h 180"/>
                <a:gd name="T96" fmla="*/ 16 w 104"/>
                <a:gd name="T97" fmla="*/ 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 h="180">
                  <a:moveTo>
                    <a:pt x="16" y="2"/>
                  </a:moveTo>
                  <a:lnTo>
                    <a:pt x="10" y="14"/>
                  </a:lnTo>
                  <a:lnTo>
                    <a:pt x="0" y="25"/>
                  </a:lnTo>
                  <a:lnTo>
                    <a:pt x="8" y="29"/>
                  </a:lnTo>
                  <a:lnTo>
                    <a:pt x="10" y="36"/>
                  </a:lnTo>
                  <a:lnTo>
                    <a:pt x="10" y="46"/>
                  </a:lnTo>
                  <a:lnTo>
                    <a:pt x="2" y="51"/>
                  </a:lnTo>
                  <a:lnTo>
                    <a:pt x="5" y="59"/>
                  </a:lnTo>
                  <a:lnTo>
                    <a:pt x="14" y="61"/>
                  </a:lnTo>
                  <a:lnTo>
                    <a:pt x="16" y="69"/>
                  </a:lnTo>
                  <a:lnTo>
                    <a:pt x="13" y="76"/>
                  </a:lnTo>
                  <a:lnTo>
                    <a:pt x="36" y="81"/>
                  </a:lnTo>
                  <a:lnTo>
                    <a:pt x="41" y="89"/>
                  </a:lnTo>
                  <a:lnTo>
                    <a:pt x="48" y="92"/>
                  </a:lnTo>
                  <a:lnTo>
                    <a:pt x="46" y="99"/>
                  </a:lnTo>
                  <a:lnTo>
                    <a:pt x="34" y="107"/>
                  </a:lnTo>
                  <a:lnTo>
                    <a:pt x="24" y="107"/>
                  </a:lnTo>
                  <a:lnTo>
                    <a:pt x="22" y="118"/>
                  </a:lnTo>
                  <a:lnTo>
                    <a:pt x="26" y="124"/>
                  </a:lnTo>
                  <a:lnTo>
                    <a:pt x="24" y="135"/>
                  </a:lnTo>
                  <a:lnTo>
                    <a:pt x="16" y="139"/>
                  </a:lnTo>
                  <a:lnTo>
                    <a:pt x="39" y="144"/>
                  </a:lnTo>
                  <a:lnTo>
                    <a:pt x="37" y="148"/>
                  </a:lnTo>
                  <a:lnTo>
                    <a:pt x="29" y="149"/>
                  </a:lnTo>
                  <a:lnTo>
                    <a:pt x="19" y="159"/>
                  </a:lnTo>
                  <a:lnTo>
                    <a:pt x="11" y="170"/>
                  </a:lnTo>
                  <a:lnTo>
                    <a:pt x="10" y="179"/>
                  </a:lnTo>
                  <a:lnTo>
                    <a:pt x="31" y="171"/>
                  </a:lnTo>
                  <a:lnTo>
                    <a:pt x="45" y="164"/>
                  </a:lnTo>
                  <a:lnTo>
                    <a:pt x="63" y="168"/>
                  </a:lnTo>
                  <a:lnTo>
                    <a:pt x="79" y="158"/>
                  </a:lnTo>
                  <a:lnTo>
                    <a:pt x="97" y="154"/>
                  </a:lnTo>
                  <a:lnTo>
                    <a:pt x="86" y="144"/>
                  </a:lnTo>
                  <a:lnTo>
                    <a:pt x="92" y="139"/>
                  </a:lnTo>
                  <a:lnTo>
                    <a:pt x="102" y="141"/>
                  </a:lnTo>
                  <a:lnTo>
                    <a:pt x="103" y="118"/>
                  </a:lnTo>
                  <a:lnTo>
                    <a:pt x="84" y="112"/>
                  </a:lnTo>
                  <a:lnTo>
                    <a:pt x="84" y="97"/>
                  </a:lnTo>
                  <a:lnTo>
                    <a:pt x="81" y="88"/>
                  </a:lnTo>
                  <a:lnTo>
                    <a:pt x="71" y="84"/>
                  </a:lnTo>
                  <a:lnTo>
                    <a:pt x="73" y="72"/>
                  </a:lnTo>
                  <a:lnTo>
                    <a:pt x="63" y="69"/>
                  </a:lnTo>
                  <a:lnTo>
                    <a:pt x="66" y="52"/>
                  </a:lnTo>
                  <a:lnTo>
                    <a:pt x="42" y="35"/>
                  </a:lnTo>
                  <a:lnTo>
                    <a:pt x="55" y="31"/>
                  </a:lnTo>
                  <a:lnTo>
                    <a:pt x="56" y="15"/>
                  </a:lnTo>
                  <a:lnTo>
                    <a:pt x="34" y="15"/>
                  </a:lnTo>
                  <a:lnTo>
                    <a:pt x="34" y="0"/>
                  </a:lnTo>
                  <a:lnTo>
                    <a:pt x="16"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59" name="Freeform 250"/>
            <p:cNvSpPr/>
            <p:nvPr/>
          </p:nvSpPr>
          <p:spPr>
            <a:xfrm>
              <a:off x="5786221" y="2321498"/>
              <a:ext cx="26732" cy="31459"/>
            </a:xfrm>
            <a:custGeom>
              <a:avLst/>
              <a:gdLst>
                <a:gd name="T0" fmla="*/ 11 w 15"/>
                <a:gd name="T1" fmla="*/ 0 h 19"/>
                <a:gd name="T2" fmla="*/ 0 w 15"/>
                <a:gd name="T3" fmla="*/ 9 h 19"/>
                <a:gd name="T4" fmla="*/ 4 w 15"/>
                <a:gd name="T5" fmla="*/ 18 h 19"/>
                <a:gd name="T6" fmla="*/ 14 w 15"/>
                <a:gd name="T7" fmla="*/ 18 h 19"/>
                <a:gd name="T8" fmla="*/ 11 w 15"/>
                <a:gd name="T9" fmla="*/ 0 h 19"/>
              </a:gdLst>
              <a:ahLst/>
              <a:cxnLst>
                <a:cxn ang="0">
                  <a:pos x="T0" y="T1"/>
                </a:cxn>
                <a:cxn ang="0">
                  <a:pos x="T2" y="T3"/>
                </a:cxn>
                <a:cxn ang="0">
                  <a:pos x="T4" y="T5"/>
                </a:cxn>
                <a:cxn ang="0">
                  <a:pos x="T6" y="T7"/>
                </a:cxn>
                <a:cxn ang="0">
                  <a:pos x="T8" y="T9"/>
                </a:cxn>
              </a:cxnLst>
              <a:rect l="0" t="0" r="r" b="b"/>
              <a:pathLst>
                <a:path w="15" h="19">
                  <a:moveTo>
                    <a:pt x="11" y="0"/>
                  </a:moveTo>
                  <a:lnTo>
                    <a:pt x="0" y="9"/>
                  </a:lnTo>
                  <a:lnTo>
                    <a:pt x="4" y="18"/>
                  </a:lnTo>
                  <a:lnTo>
                    <a:pt x="14" y="18"/>
                  </a:lnTo>
                  <a:lnTo>
                    <a:pt x="11"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60" name="Freeform 251"/>
            <p:cNvSpPr/>
            <p:nvPr/>
          </p:nvSpPr>
          <p:spPr>
            <a:xfrm>
              <a:off x="5938752" y="1881071"/>
              <a:ext cx="622704" cy="539523"/>
            </a:xfrm>
            <a:custGeom>
              <a:avLst/>
              <a:gdLst>
                <a:gd name="T0" fmla="*/ 303 w 352"/>
                <a:gd name="T1" fmla="*/ 42 h 306"/>
                <a:gd name="T2" fmla="*/ 280 w 352"/>
                <a:gd name="T3" fmla="*/ 30 h 306"/>
                <a:gd name="T4" fmla="*/ 263 w 352"/>
                <a:gd name="T5" fmla="*/ 48 h 306"/>
                <a:gd name="T6" fmla="*/ 237 w 352"/>
                <a:gd name="T7" fmla="*/ 66 h 306"/>
                <a:gd name="T8" fmla="*/ 213 w 352"/>
                <a:gd name="T9" fmla="*/ 61 h 306"/>
                <a:gd name="T10" fmla="*/ 197 w 352"/>
                <a:gd name="T11" fmla="*/ 78 h 306"/>
                <a:gd name="T12" fmla="*/ 173 w 352"/>
                <a:gd name="T13" fmla="*/ 78 h 306"/>
                <a:gd name="T14" fmla="*/ 158 w 352"/>
                <a:gd name="T15" fmla="*/ 90 h 306"/>
                <a:gd name="T16" fmla="*/ 148 w 352"/>
                <a:gd name="T17" fmla="*/ 100 h 306"/>
                <a:gd name="T18" fmla="*/ 138 w 352"/>
                <a:gd name="T19" fmla="*/ 117 h 306"/>
                <a:gd name="T20" fmla="*/ 124 w 352"/>
                <a:gd name="T21" fmla="*/ 129 h 306"/>
                <a:gd name="T22" fmla="*/ 115 w 352"/>
                <a:gd name="T23" fmla="*/ 151 h 306"/>
                <a:gd name="T24" fmla="*/ 117 w 352"/>
                <a:gd name="T25" fmla="*/ 172 h 306"/>
                <a:gd name="T26" fmla="*/ 96 w 352"/>
                <a:gd name="T27" fmla="*/ 174 h 306"/>
                <a:gd name="T28" fmla="*/ 96 w 352"/>
                <a:gd name="T29" fmla="*/ 210 h 306"/>
                <a:gd name="T30" fmla="*/ 107 w 352"/>
                <a:gd name="T31" fmla="*/ 242 h 306"/>
                <a:gd name="T32" fmla="*/ 96 w 352"/>
                <a:gd name="T33" fmla="*/ 267 h 306"/>
                <a:gd name="T34" fmla="*/ 87 w 352"/>
                <a:gd name="T35" fmla="*/ 295 h 306"/>
                <a:gd name="T36" fmla="*/ 55 w 352"/>
                <a:gd name="T37" fmla="*/ 292 h 306"/>
                <a:gd name="T38" fmla="*/ 33 w 352"/>
                <a:gd name="T39" fmla="*/ 303 h 306"/>
                <a:gd name="T40" fmla="*/ 15 w 352"/>
                <a:gd name="T41" fmla="*/ 287 h 306"/>
                <a:gd name="T42" fmla="*/ 11 w 352"/>
                <a:gd name="T43" fmla="*/ 256 h 306"/>
                <a:gd name="T44" fmla="*/ 0 w 352"/>
                <a:gd name="T45" fmla="*/ 218 h 306"/>
                <a:gd name="T46" fmla="*/ 14 w 352"/>
                <a:gd name="T47" fmla="*/ 205 h 306"/>
                <a:gd name="T48" fmla="*/ 40 w 352"/>
                <a:gd name="T49" fmla="*/ 199 h 306"/>
                <a:gd name="T50" fmla="*/ 60 w 352"/>
                <a:gd name="T51" fmla="*/ 189 h 306"/>
                <a:gd name="T52" fmla="*/ 82 w 352"/>
                <a:gd name="T53" fmla="*/ 165 h 306"/>
                <a:gd name="T54" fmla="*/ 94 w 352"/>
                <a:gd name="T55" fmla="*/ 144 h 306"/>
                <a:gd name="T56" fmla="*/ 102 w 352"/>
                <a:gd name="T57" fmla="*/ 117 h 306"/>
                <a:gd name="T58" fmla="*/ 129 w 352"/>
                <a:gd name="T59" fmla="*/ 87 h 306"/>
                <a:gd name="T60" fmla="*/ 163 w 352"/>
                <a:gd name="T61" fmla="*/ 74 h 306"/>
                <a:gd name="T62" fmla="*/ 195 w 352"/>
                <a:gd name="T63" fmla="*/ 64 h 306"/>
                <a:gd name="T64" fmla="*/ 212 w 352"/>
                <a:gd name="T65" fmla="*/ 46 h 306"/>
                <a:gd name="T66" fmla="*/ 198 w 352"/>
                <a:gd name="T67" fmla="*/ 23 h 306"/>
                <a:gd name="T68" fmla="*/ 218 w 352"/>
                <a:gd name="T69" fmla="*/ 8 h 306"/>
                <a:gd name="T70" fmla="*/ 229 w 352"/>
                <a:gd name="T71" fmla="*/ 25 h 306"/>
                <a:gd name="T72" fmla="*/ 236 w 352"/>
                <a:gd name="T73" fmla="*/ 17 h 306"/>
                <a:gd name="T74" fmla="*/ 248 w 352"/>
                <a:gd name="T75" fmla="*/ 26 h 306"/>
                <a:gd name="T76" fmla="*/ 246 w 352"/>
                <a:gd name="T77" fmla="*/ 10 h 306"/>
                <a:gd name="T78" fmla="*/ 271 w 352"/>
                <a:gd name="T79" fmla="*/ 12 h 306"/>
                <a:gd name="T80" fmla="*/ 282 w 352"/>
                <a:gd name="T81" fmla="*/ 14 h 306"/>
                <a:gd name="T82" fmla="*/ 309 w 352"/>
                <a:gd name="T83" fmla="*/ 5 h 306"/>
                <a:gd name="T84" fmla="*/ 322 w 352"/>
                <a:gd name="T85" fmla="*/ 26 h 306"/>
                <a:gd name="T86" fmla="*/ 333 w 352"/>
                <a:gd name="T87" fmla="*/ 48 h 306"/>
                <a:gd name="T88" fmla="*/ 310 w 352"/>
                <a:gd name="T89" fmla="*/ 80 h 306"/>
                <a:gd name="T90" fmla="*/ 303 w 352"/>
                <a:gd name="T91" fmla="*/ 4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2" h="306">
                  <a:moveTo>
                    <a:pt x="295" y="66"/>
                  </a:moveTo>
                  <a:lnTo>
                    <a:pt x="303" y="42"/>
                  </a:lnTo>
                  <a:lnTo>
                    <a:pt x="292" y="32"/>
                  </a:lnTo>
                  <a:lnTo>
                    <a:pt x="280" y="30"/>
                  </a:lnTo>
                  <a:lnTo>
                    <a:pt x="273" y="37"/>
                  </a:lnTo>
                  <a:lnTo>
                    <a:pt x="263" y="48"/>
                  </a:lnTo>
                  <a:lnTo>
                    <a:pt x="258" y="63"/>
                  </a:lnTo>
                  <a:lnTo>
                    <a:pt x="237" y="66"/>
                  </a:lnTo>
                  <a:lnTo>
                    <a:pt x="224" y="63"/>
                  </a:lnTo>
                  <a:lnTo>
                    <a:pt x="213" y="61"/>
                  </a:lnTo>
                  <a:lnTo>
                    <a:pt x="205" y="68"/>
                  </a:lnTo>
                  <a:lnTo>
                    <a:pt x="197" y="78"/>
                  </a:lnTo>
                  <a:lnTo>
                    <a:pt x="184" y="78"/>
                  </a:lnTo>
                  <a:lnTo>
                    <a:pt x="173" y="78"/>
                  </a:lnTo>
                  <a:lnTo>
                    <a:pt x="166" y="85"/>
                  </a:lnTo>
                  <a:lnTo>
                    <a:pt x="158" y="90"/>
                  </a:lnTo>
                  <a:lnTo>
                    <a:pt x="150" y="87"/>
                  </a:lnTo>
                  <a:lnTo>
                    <a:pt x="148" y="100"/>
                  </a:lnTo>
                  <a:lnTo>
                    <a:pt x="140" y="104"/>
                  </a:lnTo>
                  <a:lnTo>
                    <a:pt x="138" y="117"/>
                  </a:lnTo>
                  <a:lnTo>
                    <a:pt x="128" y="117"/>
                  </a:lnTo>
                  <a:lnTo>
                    <a:pt x="124" y="129"/>
                  </a:lnTo>
                  <a:lnTo>
                    <a:pt x="117" y="133"/>
                  </a:lnTo>
                  <a:lnTo>
                    <a:pt x="115" y="151"/>
                  </a:lnTo>
                  <a:lnTo>
                    <a:pt x="108" y="165"/>
                  </a:lnTo>
                  <a:lnTo>
                    <a:pt x="117" y="172"/>
                  </a:lnTo>
                  <a:lnTo>
                    <a:pt x="110" y="177"/>
                  </a:lnTo>
                  <a:lnTo>
                    <a:pt x="96" y="174"/>
                  </a:lnTo>
                  <a:lnTo>
                    <a:pt x="93" y="184"/>
                  </a:lnTo>
                  <a:lnTo>
                    <a:pt x="96" y="210"/>
                  </a:lnTo>
                  <a:lnTo>
                    <a:pt x="99" y="226"/>
                  </a:lnTo>
                  <a:lnTo>
                    <a:pt x="107" y="242"/>
                  </a:lnTo>
                  <a:lnTo>
                    <a:pt x="110" y="259"/>
                  </a:lnTo>
                  <a:lnTo>
                    <a:pt x="96" y="267"/>
                  </a:lnTo>
                  <a:lnTo>
                    <a:pt x="92" y="286"/>
                  </a:lnTo>
                  <a:lnTo>
                    <a:pt x="87" y="295"/>
                  </a:lnTo>
                  <a:lnTo>
                    <a:pt x="76" y="289"/>
                  </a:lnTo>
                  <a:lnTo>
                    <a:pt x="55" y="292"/>
                  </a:lnTo>
                  <a:lnTo>
                    <a:pt x="44" y="300"/>
                  </a:lnTo>
                  <a:lnTo>
                    <a:pt x="33" y="303"/>
                  </a:lnTo>
                  <a:lnTo>
                    <a:pt x="16" y="305"/>
                  </a:lnTo>
                  <a:lnTo>
                    <a:pt x="15" y="287"/>
                  </a:lnTo>
                  <a:lnTo>
                    <a:pt x="8" y="282"/>
                  </a:lnTo>
                  <a:lnTo>
                    <a:pt x="11" y="256"/>
                  </a:lnTo>
                  <a:lnTo>
                    <a:pt x="1" y="255"/>
                  </a:lnTo>
                  <a:lnTo>
                    <a:pt x="0" y="218"/>
                  </a:lnTo>
                  <a:lnTo>
                    <a:pt x="11" y="214"/>
                  </a:lnTo>
                  <a:lnTo>
                    <a:pt x="14" y="205"/>
                  </a:lnTo>
                  <a:lnTo>
                    <a:pt x="27" y="200"/>
                  </a:lnTo>
                  <a:lnTo>
                    <a:pt x="40" y="199"/>
                  </a:lnTo>
                  <a:lnTo>
                    <a:pt x="45" y="191"/>
                  </a:lnTo>
                  <a:lnTo>
                    <a:pt x="60" y="189"/>
                  </a:lnTo>
                  <a:lnTo>
                    <a:pt x="62" y="172"/>
                  </a:lnTo>
                  <a:lnTo>
                    <a:pt x="82" y="165"/>
                  </a:lnTo>
                  <a:lnTo>
                    <a:pt x="84" y="151"/>
                  </a:lnTo>
                  <a:lnTo>
                    <a:pt x="94" y="144"/>
                  </a:lnTo>
                  <a:lnTo>
                    <a:pt x="98" y="131"/>
                  </a:lnTo>
                  <a:lnTo>
                    <a:pt x="102" y="117"/>
                  </a:lnTo>
                  <a:lnTo>
                    <a:pt x="117" y="102"/>
                  </a:lnTo>
                  <a:lnTo>
                    <a:pt x="129" y="87"/>
                  </a:lnTo>
                  <a:lnTo>
                    <a:pt x="144" y="78"/>
                  </a:lnTo>
                  <a:lnTo>
                    <a:pt x="163" y="74"/>
                  </a:lnTo>
                  <a:lnTo>
                    <a:pt x="174" y="68"/>
                  </a:lnTo>
                  <a:lnTo>
                    <a:pt x="195" y="64"/>
                  </a:lnTo>
                  <a:lnTo>
                    <a:pt x="199" y="52"/>
                  </a:lnTo>
                  <a:lnTo>
                    <a:pt x="212" y="46"/>
                  </a:lnTo>
                  <a:lnTo>
                    <a:pt x="208" y="30"/>
                  </a:lnTo>
                  <a:lnTo>
                    <a:pt x="198" y="23"/>
                  </a:lnTo>
                  <a:lnTo>
                    <a:pt x="213" y="19"/>
                  </a:lnTo>
                  <a:lnTo>
                    <a:pt x="218" y="8"/>
                  </a:lnTo>
                  <a:lnTo>
                    <a:pt x="221" y="23"/>
                  </a:lnTo>
                  <a:lnTo>
                    <a:pt x="229" y="25"/>
                  </a:lnTo>
                  <a:lnTo>
                    <a:pt x="229" y="17"/>
                  </a:lnTo>
                  <a:lnTo>
                    <a:pt x="236" y="17"/>
                  </a:lnTo>
                  <a:lnTo>
                    <a:pt x="239" y="23"/>
                  </a:lnTo>
                  <a:lnTo>
                    <a:pt x="248" y="26"/>
                  </a:lnTo>
                  <a:lnTo>
                    <a:pt x="253" y="15"/>
                  </a:lnTo>
                  <a:lnTo>
                    <a:pt x="246" y="10"/>
                  </a:lnTo>
                  <a:lnTo>
                    <a:pt x="258" y="3"/>
                  </a:lnTo>
                  <a:lnTo>
                    <a:pt x="271" y="12"/>
                  </a:lnTo>
                  <a:lnTo>
                    <a:pt x="279" y="0"/>
                  </a:lnTo>
                  <a:lnTo>
                    <a:pt x="282" y="14"/>
                  </a:lnTo>
                  <a:lnTo>
                    <a:pt x="295" y="15"/>
                  </a:lnTo>
                  <a:lnTo>
                    <a:pt x="309" y="5"/>
                  </a:lnTo>
                  <a:lnTo>
                    <a:pt x="325" y="15"/>
                  </a:lnTo>
                  <a:lnTo>
                    <a:pt x="322" y="26"/>
                  </a:lnTo>
                  <a:lnTo>
                    <a:pt x="351" y="36"/>
                  </a:lnTo>
                  <a:lnTo>
                    <a:pt x="333" y="48"/>
                  </a:lnTo>
                  <a:lnTo>
                    <a:pt x="317" y="65"/>
                  </a:lnTo>
                  <a:lnTo>
                    <a:pt x="310" y="80"/>
                  </a:lnTo>
                  <a:lnTo>
                    <a:pt x="295" y="66"/>
                  </a:lnTo>
                  <a:lnTo>
                    <a:pt x="303" y="42"/>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62" name="Freeform 252"/>
            <p:cNvSpPr/>
            <p:nvPr/>
          </p:nvSpPr>
          <p:spPr>
            <a:xfrm>
              <a:off x="5721749" y="2667547"/>
              <a:ext cx="300344" cy="311445"/>
            </a:xfrm>
            <a:custGeom>
              <a:avLst/>
              <a:gdLst>
                <a:gd name="T0" fmla="*/ 89 w 170"/>
                <a:gd name="T1" fmla="*/ 3 h 176"/>
                <a:gd name="T2" fmla="*/ 85 w 170"/>
                <a:gd name="T3" fmla="*/ 15 h 176"/>
                <a:gd name="T4" fmla="*/ 78 w 170"/>
                <a:gd name="T5" fmla="*/ 21 h 176"/>
                <a:gd name="T6" fmla="*/ 74 w 170"/>
                <a:gd name="T7" fmla="*/ 29 h 176"/>
                <a:gd name="T8" fmla="*/ 63 w 170"/>
                <a:gd name="T9" fmla="*/ 27 h 176"/>
                <a:gd name="T10" fmla="*/ 61 w 170"/>
                <a:gd name="T11" fmla="*/ 36 h 176"/>
                <a:gd name="T12" fmla="*/ 50 w 170"/>
                <a:gd name="T13" fmla="*/ 37 h 176"/>
                <a:gd name="T14" fmla="*/ 42 w 170"/>
                <a:gd name="T15" fmla="*/ 29 h 176"/>
                <a:gd name="T16" fmla="*/ 34 w 170"/>
                <a:gd name="T17" fmla="*/ 31 h 176"/>
                <a:gd name="T18" fmla="*/ 38 w 170"/>
                <a:gd name="T19" fmla="*/ 39 h 176"/>
                <a:gd name="T20" fmla="*/ 36 w 170"/>
                <a:gd name="T21" fmla="*/ 47 h 176"/>
                <a:gd name="T22" fmla="*/ 23 w 170"/>
                <a:gd name="T23" fmla="*/ 48 h 176"/>
                <a:gd name="T24" fmla="*/ 17 w 170"/>
                <a:gd name="T25" fmla="*/ 52 h 176"/>
                <a:gd name="T26" fmla="*/ 15 w 170"/>
                <a:gd name="T27" fmla="*/ 54 h 176"/>
                <a:gd name="T28" fmla="*/ 0 w 170"/>
                <a:gd name="T29" fmla="*/ 56 h 176"/>
                <a:gd name="T30" fmla="*/ 0 w 170"/>
                <a:gd name="T31" fmla="*/ 60 h 176"/>
                <a:gd name="T32" fmla="*/ 0 w 170"/>
                <a:gd name="T33" fmla="*/ 66 h 176"/>
                <a:gd name="T34" fmla="*/ 18 w 170"/>
                <a:gd name="T35" fmla="*/ 75 h 176"/>
                <a:gd name="T36" fmla="*/ 26 w 170"/>
                <a:gd name="T37" fmla="*/ 79 h 176"/>
                <a:gd name="T38" fmla="*/ 34 w 170"/>
                <a:gd name="T39" fmla="*/ 88 h 176"/>
                <a:gd name="T40" fmla="*/ 40 w 170"/>
                <a:gd name="T41" fmla="*/ 102 h 176"/>
                <a:gd name="T42" fmla="*/ 48 w 170"/>
                <a:gd name="T43" fmla="*/ 111 h 176"/>
                <a:gd name="T44" fmla="*/ 40 w 170"/>
                <a:gd name="T45" fmla="*/ 115 h 176"/>
                <a:gd name="T46" fmla="*/ 36 w 170"/>
                <a:gd name="T47" fmla="*/ 150 h 176"/>
                <a:gd name="T48" fmla="*/ 31 w 170"/>
                <a:gd name="T49" fmla="*/ 160 h 176"/>
                <a:gd name="T50" fmla="*/ 50 w 170"/>
                <a:gd name="T51" fmla="*/ 166 h 176"/>
                <a:gd name="T52" fmla="*/ 70 w 170"/>
                <a:gd name="T53" fmla="*/ 167 h 176"/>
                <a:gd name="T54" fmla="*/ 80 w 170"/>
                <a:gd name="T55" fmla="*/ 175 h 176"/>
                <a:gd name="T56" fmla="*/ 108 w 170"/>
                <a:gd name="T57" fmla="*/ 175 h 176"/>
                <a:gd name="T58" fmla="*/ 105 w 170"/>
                <a:gd name="T59" fmla="*/ 164 h 176"/>
                <a:gd name="T60" fmla="*/ 110 w 170"/>
                <a:gd name="T61" fmla="*/ 153 h 176"/>
                <a:gd name="T62" fmla="*/ 122 w 170"/>
                <a:gd name="T63" fmla="*/ 152 h 176"/>
                <a:gd name="T64" fmla="*/ 134 w 170"/>
                <a:gd name="T65" fmla="*/ 152 h 176"/>
                <a:gd name="T66" fmla="*/ 143 w 170"/>
                <a:gd name="T67" fmla="*/ 158 h 176"/>
                <a:gd name="T68" fmla="*/ 154 w 170"/>
                <a:gd name="T69" fmla="*/ 161 h 176"/>
                <a:gd name="T70" fmla="*/ 162 w 170"/>
                <a:gd name="T71" fmla="*/ 148 h 176"/>
                <a:gd name="T72" fmla="*/ 162 w 170"/>
                <a:gd name="T73" fmla="*/ 138 h 176"/>
                <a:gd name="T74" fmla="*/ 151 w 170"/>
                <a:gd name="T75" fmla="*/ 133 h 176"/>
                <a:gd name="T76" fmla="*/ 149 w 170"/>
                <a:gd name="T77" fmla="*/ 119 h 176"/>
                <a:gd name="T78" fmla="*/ 155 w 170"/>
                <a:gd name="T79" fmla="*/ 110 h 176"/>
                <a:gd name="T80" fmla="*/ 155 w 170"/>
                <a:gd name="T81" fmla="*/ 99 h 176"/>
                <a:gd name="T82" fmla="*/ 148 w 170"/>
                <a:gd name="T83" fmla="*/ 93 h 176"/>
                <a:gd name="T84" fmla="*/ 151 w 170"/>
                <a:gd name="T85" fmla="*/ 84 h 176"/>
                <a:gd name="T86" fmla="*/ 157 w 170"/>
                <a:gd name="T87" fmla="*/ 74 h 176"/>
                <a:gd name="T88" fmla="*/ 166 w 170"/>
                <a:gd name="T89" fmla="*/ 73 h 176"/>
                <a:gd name="T90" fmla="*/ 163 w 170"/>
                <a:gd name="T91" fmla="*/ 51 h 176"/>
                <a:gd name="T92" fmla="*/ 169 w 170"/>
                <a:gd name="T93" fmla="*/ 43 h 176"/>
                <a:gd name="T94" fmla="*/ 156 w 170"/>
                <a:gd name="T95" fmla="*/ 32 h 176"/>
                <a:gd name="T96" fmla="*/ 137 w 170"/>
                <a:gd name="T97" fmla="*/ 33 h 176"/>
                <a:gd name="T98" fmla="*/ 119 w 170"/>
                <a:gd name="T99" fmla="*/ 27 h 176"/>
                <a:gd name="T100" fmla="*/ 114 w 170"/>
                <a:gd name="T101" fmla="*/ 14 h 176"/>
                <a:gd name="T102" fmla="*/ 102 w 170"/>
                <a:gd name="T103" fmla="*/ 8 h 176"/>
                <a:gd name="T104" fmla="*/ 103 w 170"/>
                <a:gd name="T105" fmla="*/ 0 h 176"/>
                <a:gd name="T106" fmla="*/ 89 w 170"/>
                <a:gd name="T107" fmla="*/ 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176">
                  <a:moveTo>
                    <a:pt x="89" y="3"/>
                  </a:moveTo>
                  <a:lnTo>
                    <a:pt x="85" y="15"/>
                  </a:lnTo>
                  <a:lnTo>
                    <a:pt x="78" y="21"/>
                  </a:lnTo>
                  <a:lnTo>
                    <a:pt x="74" y="29"/>
                  </a:lnTo>
                  <a:lnTo>
                    <a:pt x="63" y="27"/>
                  </a:lnTo>
                  <a:lnTo>
                    <a:pt x="61" y="36"/>
                  </a:lnTo>
                  <a:lnTo>
                    <a:pt x="50" y="37"/>
                  </a:lnTo>
                  <a:lnTo>
                    <a:pt x="42" y="29"/>
                  </a:lnTo>
                  <a:lnTo>
                    <a:pt x="34" y="31"/>
                  </a:lnTo>
                  <a:lnTo>
                    <a:pt x="38" y="39"/>
                  </a:lnTo>
                  <a:lnTo>
                    <a:pt x="36" y="47"/>
                  </a:lnTo>
                  <a:lnTo>
                    <a:pt x="23" y="48"/>
                  </a:lnTo>
                  <a:lnTo>
                    <a:pt x="17" y="52"/>
                  </a:lnTo>
                  <a:lnTo>
                    <a:pt x="15" y="54"/>
                  </a:lnTo>
                  <a:lnTo>
                    <a:pt x="0" y="56"/>
                  </a:lnTo>
                  <a:lnTo>
                    <a:pt x="0" y="60"/>
                  </a:lnTo>
                  <a:lnTo>
                    <a:pt x="0" y="66"/>
                  </a:lnTo>
                  <a:lnTo>
                    <a:pt x="18" y="75"/>
                  </a:lnTo>
                  <a:lnTo>
                    <a:pt x="26" y="79"/>
                  </a:lnTo>
                  <a:lnTo>
                    <a:pt x="34" y="88"/>
                  </a:lnTo>
                  <a:lnTo>
                    <a:pt x="40" y="102"/>
                  </a:lnTo>
                  <a:lnTo>
                    <a:pt x="48" y="111"/>
                  </a:lnTo>
                  <a:lnTo>
                    <a:pt x="40" y="115"/>
                  </a:lnTo>
                  <a:lnTo>
                    <a:pt x="36" y="150"/>
                  </a:lnTo>
                  <a:lnTo>
                    <a:pt x="31" y="160"/>
                  </a:lnTo>
                  <a:lnTo>
                    <a:pt x="50" y="166"/>
                  </a:lnTo>
                  <a:lnTo>
                    <a:pt x="70" y="167"/>
                  </a:lnTo>
                  <a:lnTo>
                    <a:pt x="80" y="175"/>
                  </a:lnTo>
                  <a:lnTo>
                    <a:pt x="108" y="175"/>
                  </a:lnTo>
                  <a:lnTo>
                    <a:pt x="105" y="164"/>
                  </a:lnTo>
                  <a:lnTo>
                    <a:pt x="110" y="153"/>
                  </a:lnTo>
                  <a:lnTo>
                    <a:pt x="122" y="152"/>
                  </a:lnTo>
                  <a:lnTo>
                    <a:pt x="134" y="152"/>
                  </a:lnTo>
                  <a:lnTo>
                    <a:pt x="143" y="158"/>
                  </a:lnTo>
                  <a:lnTo>
                    <a:pt x="154" y="161"/>
                  </a:lnTo>
                  <a:lnTo>
                    <a:pt x="162" y="148"/>
                  </a:lnTo>
                  <a:lnTo>
                    <a:pt x="162" y="138"/>
                  </a:lnTo>
                  <a:lnTo>
                    <a:pt x="151" y="133"/>
                  </a:lnTo>
                  <a:lnTo>
                    <a:pt x="149" y="119"/>
                  </a:lnTo>
                  <a:lnTo>
                    <a:pt x="155" y="110"/>
                  </a:lnTo>
                  <a:lnTo>
                    <a:pt x="155" y="99"/>
                  </a:lnTo>
                  <a:lnTo>
                    <a:pt x="148" y="93"/>
                  </a:lnTo>
                  <a:lnTo>
                    <a:pt x="151" y="84"/>
                  </a:lnTo>
                  <a:lnTo>
                    <a:pt x="157" y="74"/>
                  </a:lnTo>
                  <a:lnTo>
                    <a:pt x="166" y="73"/>
                  </a:lnTo>
                  <a:lnTo>
                    <a:pt x="163" y="51"/>
                  </a:lnTo>
                  <a:lnTo>
                    <a:pt x="169" y="43"/>
                  </a:lnTo>
                  <a:lnTo>
                    <a:pt x="156" y="32"/>
                  </a:lnTo>
                  <a:lnTo>
                    <a:pt x="137" y="33"/>
                  </a:lnTo>
                  <a:lnTo>
                    <a:pt x="119" y="27"/>
                  </a:lnTo>
                  <a:lnTo>
                    <a:pt x="114" y="14"/>
                  </a:lnTo>
                  <a:lnTo>
                    <a:pt x="102" y="8"/>
                  </a:lnTo>
                  <a:lnTo>
                    <a:pt x="103" y="0"/>
                  </a:lnTo>
                  <a:lnTo>
                    <a:pt x="89" y="3"/>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63" name="Freeform 253"/>
            <p:cNvSpPr/>
            <p:nvPr/>
          </p:nvSpPr>
          <p:spPr>
            <a:xfrm>
              <a:off x="5982781" y="2815405"/>
              <a:ext cx="301917" cy="298861"/>
            </a:xfrm>
            <a:custGeom>
              <a:avLst/>
              <a:gdLst>
                <a:gd name="T0" fmla="*/ 13 w 172"/>
                <a:gd name="T1" fmla="*/ 65 h 170"/>
                <a:gd name="T2" fmla="*/ 13 w 172"/>
                <a:gd name="T3" fmla="*/ 55 h 170"/>
                <a:gd name="T4" fmla="*/ 2 w 172"/>
                <a:gd name="T5" fmla="*/ 50 h 170"/>
                <a:gd name="T6" fmla="*/ 0 w 172"/>
                <a:gd name="T7" fmla="*/ 36 h 170"/>
                <a:gd name="T8" fmla="*/ 6 w 172"/>
                <a:gd name="T9" fmla="*/ 27 h 170"/>
                <a:gd name="T10" fmla="*/ 6 w 172"/>
                <a:gd name="T11" fmla="*/ 16 h 170"/>
                <a:gd name="T12" fmla="*/ 20 w 172"/>
                <a:gd name="T13" fmla="*/ 16 h 170"/>
                <a:gd name="T14" fmla="*/ 25 w 172"/>
                <a:gd name="T15" fmla="*/ 10 h 170"/>
                <a:gd name="T16" fmla="*/ 30 w 172"/>
                <a:gd name="T17" fmla="*/ 17 h 170"/>
                <a:gd name="T18" fmla="*/ 35 w 172"/>
                <a:gd name="T19" fmla="*/ 12 h 170"/>
                <a:gd name="T20" fmla="*/ 41 w 172"/>
                <a:gd name="T21" fmla="*/ 14 h 170"/>
                <a:gd name="T22" fmla="*/ 46 w 172"/>
                <a:gd name="T23" fmla="*/ 3 h 170"/>
                <a:gd name="T24" fmla="*/ 52 w 172"/>
                <a:gd name="T25" fmla="*/ 6 h 170"/>
                <a:gd name="T26" fmla="*/ 67 w 172"/>
                <a:gd name="T27" fmla="*/ 6 h 170"/>
                <a:gd name="T28" fmla="*/ 80 w 172"/>
                <a:gd name="T29" fmla="*/ 0 h 170"/>
                <a:gd name="T30" fmla="*/ 88 w 172"/>
                <a:gd name="T31" fmla="*/ 9 h 170"/>
                <a:gd name="T32" fmla="*/ 91 w 172"/>
                <a:gd name="T33" fmla="*/ 21 h 170"/>
                <a:gd name="T34" fmla="*/ 84 w 172"/>
                <a:gd name="T35" fmla="*/ 27 h 170"/>
                <a:gd name="T36" fmla="*/ 80 w 172"/>
                <a:gd name="T37" fmla="*/ 41 h 170"/>
                <a:gd name="T38" fmla="*/ 80 w 172"/>
                <a:gd name="T39" fmla="*/ 51 h 170"/>
                <a:gd name="T40" fmla="*/ 86 w 172"/>
                <a:gd name="T41" fmla="*/ 54 h 170"/>
                <a:gd name="T42" fmla="*/ 95 w 172"/>
                <a:gd name="T43" fmla="*/ 69 h 170"/>
                <a:gd name="T44" fmla="*/ 106 w 172"/>
                <a:gd name="T45" fmla="*/ 85 h 170"/>
                <a:gd name="T46" fmla="*/ 124 w 172"/>
                <a:gd name="T47" fmla="*/ 101 h 170"/>
                <a:gd name="T48" fmla="*/ 133 w 172"/>
                <a:gd name="T49" fmla="*/ 101 h 170"/>
                <a:gd name="T50" fmla="*/ 140 w 172"/>
                <a:gd name="T51" fmla="*/ 99 h 170"/>
                <a:gd name="T52" fmla="*/ 141 w 172"/>
                <a:gd name="T53" fmla="*/ 106 h 170"/>
                <a:gd name="T54" fmla="*/ 146 w 172"/>
                <a:gd name="T55" fmla="*/ 111 h 170"/>
                <a:gd name="T56" fmla="*/ 149 w 172"/>
                <a:gd name="T57" fmla="*/ 117 h 170"/>
                <a:gd name="T58" fmla="*/ 157 w 172"/>
                <a:gd name="T59" fmla="*/ 123 h 170"/>
                <a:gd name="T60" fmla="*/ 163 w 172"/>
                <a:gd name="T61" fmla="*/ 129 h 170"/>
                <a:gd name="T62" fmla="*/ 171 w 172"/>
                <a:gd name="T63" fmla="*/ 139 h 170"/>
                <a:gd name="T64" fmla="*/ 166 w 172"/>
                <a:gd name="T65" fmla="*/ 143 h 170"/>
                <a:gd name="T66" fmla="*/ 154 w 172"/>
                <a:gd name="T67" fmla="*/ 134 h 170"/>
                <a:gd name="T68" fmla="*/ 145 w 172"/>
                <a:gd name="T69" fmla="*/ 138 h 170"/>
                <a:gd name="T70" fmla="*/ 142 w 172"/>
                <a:gd name="T71" fmla="*/ 144 h 170"/>
                <a:gd name="T72" fmla="*/ 148 w 172"/>
                <a:gd name="T73" fmla="*/ 155 h 170"/>
                <a:gd name="T74" fmla="*/ 142 w 172"/>
                <a:gd name="T75" fmla="*/ 161 h 170"/>
                <a:gd name="T76" fmla="*/ 138 w 172"/>
                <a:gd name="T77" fmla="*/ 169 h 170"/>
                <a:gd name="T78" fmla="*/ 130 w 172"/>
                <a:gd name="T79" fmla="*/ 169 h 170"/>
                <a:gd name="T80" fmla="*/ 131 w 172"/>
                <a:gd name="T81" fmla="*/ 152 h 170"/>
                <a:gd name="T82" fmla="*/ 131 w 172"/>
                <a:gd name="T83" fmla="*/ 144 h 170"/>
                <a:gd name="T84" fmla="*/ 121 w 172"/>
                <a:gd name="T85" fmla="*/ 137 h 170"/>
                <a:gd name="T86" fmla="*/ 116 w 172"/>
                <a:gd name="T87" fmla="*/ 128 h 170"/>
                <a:gd name="T88" fmla="*/ 108 w 172"/>
                <a:gd name="T89" fmla="*/ 126 h 170"/>
                <a:gd name="T90" fmla="*/ 108 w 172"/>
                <a:gd name="T91" fmla="*/ 117 h 170"/>
                <a:gd name="T92" fmla="*/ 87 w 172"/>
                <a:gd name="T93" fmla="*/ 111 h 170"/>
                <a:gd name="T94" fmla="*/ 74 w 172"/>
                <a:gd name="T95" fmla="*/ 99 h 170"/>
                <a:gd name="T96" fmla="*/ 66 w 172"/>
                <a:gd name="T97" fmla="*/ 93 h 170"/>
                <a:gd name="T98" fmla="*/ 58 w 172"/>
                <a:gd name="T99" fmla="*/ 86 h 170"/>
                <a:gd name="T100" fmla="*/ 53 w 172"/>
                <a:gd name="T101" fmla="*/ 69 h 170"/>
                <a:gd name="T102" fmla="*/ 49 w 172"/>
                <a:gd name="T103" fmla="*/ 59 h 170"/>
                <a:gd name="T104" fmla="*/ 32 w 172"/>
                <a:gd name="T105" fmla="*/ 56 h 170"/>
                <a:gd name="T106" fmla="*/ 29 w 172"/>
                <a:gd name="T107" fmla="*/ 64 h 170"/>
                <a:gd name="T108" fmla="*/ 13 w 172"/>
                <a:gd name="T109" fmla="*/ 6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2" h="170">
                  <a:moveTo>
                    <a:pt x="13" y="65"/>
                  </a:moveTo>
                  <a:lnTo>
                    <a:pt x="13" y="55"/>
                  </a:lnTo>
                  <a:lnTo>
                    <a:pt x="2" y="50"/>
                  </a:lnTo>
                  <a:lnTo>
                    <a:pt x="0" y="36"/>
                  </a:lnTo>
                  <a:lnTo>
                    <a:pt x="6" y="27"/>
                  </a:lnTo>
                  <a:lnTo>
                    <a:pt x="6" y="16"/>
                  </a:lnTo>
                  <a:lnTo>
                    <a:pt x="20" y="16"/>
                  </a:lnTo>
                  <a:lnTo>
                    <a:pt x="25" y="10"/>
                  </a:lnTo>
                  <a:lnTo>
                    <a:pt x="30" y="17"/>
                  </a:lnTo>
                  <a:lnTo>
                    <a:pt x="35" y="12"/>
                  </a:lnTo>
                  <a:lnTo>
                    <a:pt x="41" y="14"/>
                  </a:lnTo>
                  <a:lnTo>
                    <a:pt x="46" y="3"/>
                  </a:lnTo>
                  <a:lnTo>
                    <a:pt x="52" y="6"/>
                  </a:lnTo>
                  <a:lnTo>
                    <a:pt x="67" y="6"/>
                  </a:lnTo>
                  <a:lnTo>
                    <a:pt x="80" y="0"/>
                  </a:lnTo>
                  <a:lnTo>
                    <a:pt x="88" y="9"/>
                  </a:lnTo>
                  <a:lnTo>
                    <a:pt x="91" y="21"/>
                  </a:lnTo>
                  <a:lnTo>
                    <a:pt x="84" y="27"/>
                  </a:lnTo>
                  <a:lnTo>
                    <a:pt x="80" y="41"/>
                  </a:lnTo>
                  <a:lnTo>
                    <a:pt x="80" y="51"/>
                  </a:lnTo>
                  <a:lnTo>
                    <a:pt x="86" y="54"/>
                  </a:lnTo>
                  <a:lnTo>
                    <a:pt x="95" y="69"/>
                  </a:lnTo>
                  <a:lnTo>
                    <a:pt x="106" y="85"/>
                  </a:lnTo>
                  <a:lnTo>
                    <a:pt x="124" y="101"/>
                  </a:lnTo>
                  <a:lnTo>
                    <a:pt x="133" y="101"/>
                  </a:lnTo>
                  <a:lnTo>
                    <a:pt x="140" y="99"/>
                  </a:lnTo>
                  <a:lnTo>
                    <a:pt x="141" y="106"/>
                  </a:lnTo>
                  <a:lnTo>
                    <a:pt x="146" y="111"/>
                  </a:lnTo>
                  <a:lnTo>
                    <a:pt x="149" y="117"/>
                  </a:lnTo>
                  <a:lnTo>
                    <a:pt x="157" y="123"/>
                  </a:lnTo>
                  <a:lnTo>
                    <a:pt x="163" y="129"/>
                  </a:lnTo>
                  <a:lnTo>
                    <a:pt x="171" y="139"/>
                  </a:lnTo>
                  <a:lnTo>
                    <a:pt x="166" y="143"/>
                  </a:lnTo>
                  <a:lnTo>
                    <a:pt x="154" y="134"/>
                  </a:lnTo>
                  <a:lnTo>
                    <a:pt x="145" y="138"/>
                  </a:lnTo>
                  <a:lnTo>
                    <a:pt x="142" y="144"/>
                  </a:lnTo>
                  <a:lnTo>
                    <a:pt x="148" y="155"/>
                  </a:lnTo>
                  <a:lnTo>
                    <a:pt x="142" y="161"/>
                  </a:lnTo>
                  <a:lnTo>
                    <a:pt x="138" y="169"/>
                  </a:lnTo>
                  <a:lnTo>
                    <a:pt x="130" y="169"/>
                  </a:lnTo>
                  <a:lnTo>
                    <a:pt x="131" y="152"/>
                  </a:lnTo>
                  <a:lnTo>
                    <a:pt x="131" y="144"/>
                  </a:lnTo>
                  <a:lnTo>
                    <a:pt x="121" y="137"/>
                  </a:lnTo>
                  <a:lnTo>
                    <a:pt x="116" y="128"/>
                  </a:lnTo>
                  <a:lnTo>
                    <a:pt x="108" y="126"/>
                  </a:lnTo>
                  <a:lnTo>
                    <a:pt x="108" y="117"/>
                  </a:lnTo>
                  <a:lnTo>
                    <a:pt x="87" y="111"/>
                  </a:lnTo>
                  <a:lnTo>
                    <a:pt x="74" y="99"/>
                  </a:lnTo>
                  <a:lnTo>
                    <a:pt x="66" y="93"/>
                  </a:lnTo>
                  <a:lnTo>
                    <a:pt x="58" y="86"/>
                  </a:lnTo>
                  <a:lnTo>
                    <a:pt x="53" y="69"/>
                  </a:lnTo>
                  <a:lnTo>
                    <a:pt x="49" y="59"/>
                  </a:lnTo>
                  <a:lnTo>
                    <a:pt x="32" y="56"/>
                  </a:lnTo>
                  <a:lnTo>
                    <a:pt x="29" y="64"/>
                  </a:lnTo>
                  <a:lnTo>
                    <a:pt x="13" y="6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65" name="Freeform 254"/>
            <p:cNvSpPr/>
            <p:nvPr/>
          </p:nvSpPr>
          <p:spPr>
            <a:xfrm>
              <a:off x="5602240" y="2933376"/>
              <a:ext cx="309779" cy="246954"/>
            </a:xfrm>
            <a:custGeom>
              <a:avLst/>
              <a:gdLst>
                <a:gd name="T0" fmla="*/ 174 w 175"/>
                <a:gd name="T1" fmla="*/ 25 h 140"/>
                <a:gd name="T2" fmla="*/ 147 w 175"/>
                <a:gd name="T3" fmla="*/ 25 h 140"/>
                <a:gd name="T4" fmla="*/ 137 w 175"/>
                <a:gd name="T5" fmla="*/ 18 h 140"/>
                <a:gd name="T6" fmla="*/ 116 w 175"/>
                <a:gd name="T7" fmla="*/ 16 h 140"/>
                <a:gd name="T8" fmla="*/ 98 w 175"/>
                <a:gd name="T9" fmla="*/ 10 h 140"/>
                <a:gd name="T10" fmla="*/ 76 w 175"/>
                <a:gd name="T11" fmla="*/ 3 h 140"/>
                <a:gd name="T12" fmla="*/ 64 w 175"/>
                <a:gd name="T13" fmla="*/ 6 h 140"/>
                <a:gd name="T14" fmla="*/ 53 w 175"/>
                <a:gd name="T15" fmla="*/ 0 h 140"/>
                <a:gd name="T16" fmla="*/ 5 w 175"/>
                <a:gd name="T17" fmla="*/ 1 h 140"/>
                <a:gd name="T18" fmla="*/ 8 w 175"/>
                <a:gd name="T19" fmla="*/ 8 h 140"/>
                <a:gd name="T20" fmla="*/ 0 w 175"/>
                <a:gd name="T21" fmla="*/ 11 h 140"/>
                <a:gd name="T22" fmla="*/ 1 w 175"/>
                <a:gd name="T23" fmla="*/ 22 h 140"/>
                <a:gd name="T24" fmla="*/ 8 w 175"/>
                <a:gd name="T25" fmla="*/ 30 h 140"/>
                <a:gd name="T26" fmla="*/ 12 w 175"/>
                <a:gd name="T27" fmla="*/ 40 h 140"/>
                <a:gd name="T28" fmla="*/ 25 w 175"/>
                <a:gd name="T29" fmla="*/ 39 h 140"/>
                <a:gd name="T30" fmla="*/ 35 w 175"/>
                <a:gd name="T31" fmla="*/ 35 h 140"/>
                <a:gd name="T32" fmla="*/ 39 w 175"/>
                <a:gd name="T33" fmla="*/ 40 h 140"/>
                <a:gd name="T34" fmla="*/ 36 w 175"/>
                <a:gd name="T35" fmla="*/ 45 h 140"/>
                <a:gd name="T36" fmla="*/ 33 w 175"/>
                <a:gd name="T37" fmla="*/ 50 h 140"/>
                <a:gd name="T38" fmla="*/ 27 w 175"/>
                <a:gd name="T39" fmla="*/ 77 h 140"/>
                <a:gd name="T40" fmla="*/ 21 w 175"/>
                <a:gd name="T41" fmla="*/ 84 h 140"/>
                <a:gd name="T42" fmla="*/ 29 w 175"/>
                <a:gd name="T43" fmla="*/ 90 h 140"/>
                <a:gd name="T44" fmla="*/ 30 w 175"/>
                <a:gd name="T45" fmla="*/ 111 h 140"/>
                <a:gd name="T46" fmla="*/ 31 w 175"/>
                <a:gd name="T47" fmla="*/ 120 h 140"/>
                <a:gd name="T48" fmla="*/ 40 w 175"/>
                <a:gd name="T49" fmla="*/ 122 h 140"/>
                <a:gd name="T50" fmla="*/ 40 w 175"/>
                <a:gd name="T51" fmla="*/ 132 h 140"/>
                <a:gd name="T52" fmla="*/ 50 w 175"/>
                <a:gd name="T53" fmla="*/ 139 h 140"/>
                <a:gd name="T54" fmla="*/ 59 w 175"/>
                <a:gd name="T55" fmla="*/ 136 h 140"/>
                <a:gd name="T56" fmla="*/ 67 w 175"/>
                <a:gd name="T57" fmla="*/ 131 h 140"/>
                <a:gd name="T58" fmla="*/ 101 w 175"/>
                <a:gd name="T59" fmla="*/ 132 h 140"/>
                <a:gd name="T60" fmla="*/ 109 w 175"/>
                <a:gd name="T61" fmla="*/ 126 h 140"/>
                <a:gd name="T62" fmla="*/ 109 w 175"/>
                <a:gd name="T63" fmla="*/ 117 h 140"/>
                <a:gd name="T64" fmla="*/ 119 w 175"/>
                <a:gd name="T65" fmla="*/ 111 h 140"/>
                <a:gd name="T66" fmla="*/ 126 w 175"/>
                <a:gd name="T67" fmla="*/ 103 h 140"/>
                <a:gd name="T68" fmla="*/ 129 w 175"/>
                <a:gd name="T69" fmla="*/ 92 h 140"/>
                <a:gd name="T70" fmla="*/ 119 w 175"/>
                <a:gd name="T71" fmla="*/ 80 h 140"/>
                <a:gd name="T72" fmla="*/ 126 w 175"/>
                <a:gd name="T73" fmla="*/ 71 h 140"/>
                <a:gd name="T74" fmla="*/ 133 w 175"/>
                <a:gd name="T75" fmla="*/ 61 h 140"/>
                <a:gd name="T76" fmla="*/ 144 w 175"/>
                <a:gd name="T77" fmla="*/ 58 h 140"/>
                <a:gd name="T78" fmla="*/ 155 w 175"/>
                <a:gd name="T79" fmla="*/ 44 h 140"/>
                <a:gd name="T80" fmla="*/ 163 w 175"/>
                <a:gd name="T81" fmla="*/ 36 h 140"/>
                <a:gd name="T82" fmla="*/ 174 w 175"/>
                <a:gd name="T83" fmla="*/ 2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5" h="140">
                  <a:moveTo>
                    <a:pt x="174" y="25"/>
                  </a:moveTo>
                  <a:lnTo>
                    <a:pt x="147" y="25"/>
                  </a:lnTo>
                  <a:lnTo>
                    <a:pt x="137" y="18"/>
                  </a:lnTo>
                  <a:lnTo>
                    <a:pt x="116" y="16"/>
                  </a:lnTo>
                  <a:lnTo>
                    <a:pt x="98" y="10"/>
                  </a:lnTo>
                  <a:lnTo>
                    <a:pt x="76" y="3"/>
                  </a:lnTo>
                  <a:lnTo>
                    <a:pt x="64" y="6"/>
                  </a:lnTo>
                  <a:lnTo>
                    <a:pt x="53" y="0"/>
                  </a:lnTo>
                  <a:lnTo>
                    <a:pt x="5" y="1"/>
                  </a:lnTo>
                  <a:lnTo>
                    <a:pt x="8" y="8"/>
                  </a:lnTo>
                  <a:lnTo>
                    <a:pt x="0" y="11"/>
                  </a:lnTo>
                  <a:lnTo>
                    <a:pt x="1" y="22"/>
                  </a:lnTo>
                  <a:lnTo>
                    <a:pt x="8" y="30"/>
                  </a:lnTo>
                  <a:lnTo>
                    <a:pt x="12" y="40"/>
                  </a:lnTo>
                  <a:lnTo>
                    <a:pt x="25" y="39"/>
                  </a:lnTo>
                  <a:lnTo>
                    <a:pt x="35" y="35"/>
                  </a:lnTo>
                  <a:lnTo>
                    <a:pt x="39" y="40"/>
                  </a:lnTo>
                  <a:lnTo>
                    <a:pt x="36" y="45"/>
                  </a:lnTo>
                  <a:lnTo>
                    <a:pt x="33" y="50"/>
                  </a:lnTo>
                  <a:lnTo>
                    <a:pt x="27" y="77"/>
                  </a:lnTo>
                  <a:lnTo>
                    <a:pt x="21" y="84"/>
                  </a:lnTo>
                  <a:lnTo>
                    <a:pt x="29" y="90"/>
                  </a:lnTo>
                  <a:lnTo>
                    <a:pt x="30" y="111"/>
                  </a:lnTo>
                  <a:lnTo>
                    <a:pt x="31" y="120"/>
                  </a:lnTo>
                  <a:lnTo>
                    <a:pt x="40" y="122"/>
                  </a:lnTo>
                  <a:lnTo>
                    <a:pt x="40" y="132"/>
                  </a:lnTo>
                  <a:lnTo>
                    <a:pt x="50" y="139"/>
                  </a:lnTo>
                  <a:lnTo>
                    <a:pt x="59" y="136"/>
                  </a:lnTo>
                  <a:lnTo>
                    <a:pt x="67" y="131"/>
                  </a:lnTo>
                  <a:lnTo>
                    <a:pt x="101" y="132"/>
                  </a:lnTo>
                  <a:lnTo>
                    <a:pt x="109" y="126"/>
                  </a:lnTo>
                  <a:lnTo>
                    <a:pt x="109" y="117"/>
                  </a:lnTo>
                  <a:lnTo>
                    <a:pt x="119" y="111"/>
                  </a:lnTo>
                  <a:lnTo>
                    <a:pt x="126" y="103"/>
                  </a:lnTo>
                  <a:lnTo>
                    <a:pt x="129" y="92"/>
                  </a:lnTo>
                  <a:lnTo>
                    <a:pt x="119" y="80"/>
                  </a:lnTo>
                  <a:lnTo>
                    <a:pt x="126" y="71"/>
                  </a:lnTo>
                  <a:lnTo>
                    <a:pt x="133" y="61"/>
                  </a:lnTo>
                  <a:lnTo>
                    <a:pt x="144" y="58"/>
                  </a:lnTo>
                  <a:lnTo>
                    <a:pt x="155" y="44"/>
                  </a:lnTo>
                  <a:lnTo>
                    <a:pt x="163" y="36"/>
                  </a:lnTo>
                  <a:lnTo>
                    <a:pt x="174" y="2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66" name="Freeform 255"/>
            <p:cNvSpPr/>
            <p:nvPr/>
          </p:nvSpPr>
          <p:spPr>
            <a:xfrm>
              <a:off x="5584943" y="2983711"/>
              <a:ext cx="89632" cy="169879"/>
            </a:xfrm>
            <a:custGeom>
              <a:avLst/>
              <a:gdLst>
                <a:gd name="T0" fmla="*/ 41 w 51"/>
                <a:gd name="T1" fmla="*/ 82 h 96"/>
                <a:gd name="T2" fmla="*/ 40 w 51"/>
                <a:gd name="T3" fmla="*/ 61 h 96"/>
                <a:gd name="T4" fmla="*/ 32 w 51"/>
                <a:gd name="T5" fmla="*/ 55 h 96"/>
                <a:gd name="T6" fmla="*/ 38 w 51"/>
                <a:gd name="T7" fmla="*/ 48 h 96"/>
                <a:gd name="T8" fmla="*/ 44 w 51"/>
                <a:gd name="T9" fmla="*/ 21 h 96"/>
                <a:gd name="T10" fmla="*/ 47 w 51"/>
                <a:gd name="T11" fmla="*/ 15 h 96"/>
                <a:gd name="T12" fmla="*/ 50 w 51"/>
                <a:gd name="T13" fmla="*/ 10 h 96"/>
                <a:gd name="T14" fmla="*/ 46 w 51"/>
                <a:gd name="T15" fmla="*/ 5 h 96"/>
                <a:gd name="T16" fmla="*/ 36 w 51"/>
                <a:gd name="T17" fmla="*/ 9 h 96"/>
                <a:gd name="T18" fmla="*/ 23 w 51"/>
                <a:gd name="T19" fmla="*/ 10 h 96"/>
                <a:gd name="T20" fmla="*/ 19 w 51"/>
                <a:gd name="T21" fmla="*/ 0 h 96"/>
                <a:gd name="T22" fmla="*/ 14 w 51"/>
                <a:gd name="T23" fmla="*/ 13 h 96"/>
                <a:gd name="T24" fmla="*/ 14 w 51"/>
                <a:gd name="T25" fmla="*/ 28 h 96"/>
                <a:gd name="T26" fmla="*/ 16 w 51"/>
                <a:gd name="T27" fmla="*/ 34 h 96"/>
                <a:gd name="T28" fmla="*/ 10 w 51"/>
                <a:gd name="T29" fmla="*/ 44 h 96"/>
                <a:gd name="T30" fmla="*/ 1 w 51"/>
                <a:gd name="T31" fmla="*/ 50 h 96"/>
                <a:gd name="T32" fmla="*/ 0 w 51"/>
                <a:gd name="T33" fmla="*/ 66 h 96"/>
                <a:gd name="T34" fmla="*/ 10 w 51"/>
                <a:gd name="T35" fmla="*/ 70 h 96"/>
                <a:gd name="T36" fmla="*/ 11 w 51"/>
                <a:gd name="T37" fmla="*/ 80 h 96"/>
                <a:gd name="T38" fmla="*/ 12 w 51"/>
                <a:gd name="T39" fmla="*/ 91 h 96"/>
                <a:gd name="T40" fmla="*/ 23 w 51"/>
                <a:gd name="T41" fmla="*/ 95 h 96"/>
                <a:gd name="T42" fmla="*/ 34 w 51"/>
                <a:gd name="T43" fmla="*/ 95 h 96"/>
                <a:gd name="T44" fmla="*/ 41 w 51"/>
                <a:gd name="T45"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96">
                  <a:moveTo>
                    <a:pt x="41" y="82"/>
                  </a:moveTo>
                  <a:lnTo>
                    <a:pt x="40" y="61"/>
                  </a:lnTo>
                  <a:lnTo>
                    <a:pt x="32" y="55"/>
                  </a:lnTo>
                  <a:lnTo>
                    <a:pt x="38" y="48"/>
                  </a:lnTo>
                  <a:lnTo>
                    <a:pt x="44" y="21"/>
                  </a:lnTo>
                  <a:lnTo>
                    <a:pt x="47" y="15"/>
                  </a:lnTo>
                  <a:lnTo>
                    <a:pt x="50" y="10"/>
                  </a:lnTo>
                  <a:lnTo>
                    <a:pt x="46" y="5"/>
                  </a:lnTo>
                  <a:lnTo>
                    <a:pt x="36" y="9"/>
                  </a:lnTo>
                  <a:lnTo>
                    <a:pt x="23" y="10"/>
                  </a:lnTo>
                  <a:lnTo>
                    <a:pt x="19" y="0"/>
                  </a:lnTo>
                  <a:lnTo>
                    <a:pt x="14" y="13"/>
                  </a:lnTo>
                  <a:lnTo>
                    <a:pt x="14" y="28"/>
                  </a:lnTo>
                  <a:lnTo>
                    <a:pt x="16" y="34"/>
                  </a:lnTo>
                  <a:lnTo>
                    <a:pt x="10" y="44"/>
                  </a:lnTo>
                  <a:lnTo>
                    <a:pt x="1" y="50"/>
                  </a:lnTo>
                  <a:lnTo>
                    <a:pt x="0" y="66"/>
                  </a:lnTo>
                  <a:lnTo>
                    <a:pt x="10" y="70"/>
                  </a:lnTo>
                  <a:lnTo>
                    <a:pt x="11" y="80"/>
                  </a:lnTo>
                  <a:lnTo>
                    <a:pt x="12" y="91"/>
                  </a:lnTo>
                  <a:lnTo>
                    <a:pt x="23" y="95"/>
                  </a:lnTo>
                  <a:lnTo>
                    <a:pt x="34" y="95"/>
                  </a:lnTo>
                  <a:lnTo>
                    <a:pt x="41" y="8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67" name="Freeform 256"/>
            <p:cNvSpPr/>
            <p:nvPr/>
          </p:nvSpPr>
          <p:spPr>
            <a:xfrm>
              <a:off x="6040963" y="2963263"/>
              <a:ext cx="28305" cy="48762"/>
            </a:xfrm>
            <a:custGeom>
              <a:avLst/>
              <a:gdLst>
                <a:gd name="T0" fmla="*/ 14 w 15"/>
                <a:gd name="T1" fmla="*/ 0 h 27"/>
                <a:gd name="T2" fmla="*/ 9 w 15"/>
                <a:gd name="T3" fmla="*/ 4 h 27"/>
                <a:gd name="T4" fmla="*/ 0 w 15"/>
                <a:gd name="T5" fmla="*/ 10 h 27"/>
                <a:gd name="T6" fmla="*/ 3 w 15"/>
                <a:gd name="T7" fmla="*/ 20 h 27"/>
                <a:gd name="T8" fmla="*/ 10 w 15"/>
                <a:gd name="T9" fmla="*/ 26 h 27"/>
                <a:gd name="T10" fmla="*/ 14 w 15"/>
                <a:gd name="T11" fmla="*/ 0 h 27"/>
              </a:gdLst>
              <a:ahLst/>
              <a:cxnLst>
                <a:cxn ang="0">
                  <a:pos x="T0" y="T1"/>
                </a:cxn>
                <a:cxn ang="0">
                  <a:pos x="T2" y="T3"/>
                </a:cxn>
                <a:cxn ang="0">
                  <a:pos x="T4" y="T5"/>
                </a:cxn>
                <a:cxn ang="0">
                  <a:pos x="T6" y="T7"/>
                </a:cxn>
                <a:cxn ang="0">
                  <a:pos x="T8" y="T9"/>
                </a:cxn>
                <a:cxn ang="0">
                  <a:pos x="T10" y="T11"/>
                </a:cxn>
              </a:cxnLst>
              <a:rect l="0" t="0" r="r" b="b"/>
              <a:pathLst>
                <a:path w="15" h="27">
                  <a:moveTo>
                    <a:pt x="14" y="0"/>
                  </a:moveTo>
                  <a:lnTo>
                    <a:pt x="9" y="4"/>
                  </a:lnTo>
                  <a:lnTo>
                    <a:pt x="0" y="10"/>
                  </a:lnTo>
                  <a:lnTo>
                    <a:pt x="3" y="20"/>
                  </a:lnTo>
                  <a:lnTo>
                    <a:pt x="10" y="26"/>
                  </a:lnTo>
                  <a:lnTo>
                    <a:pt x="14"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68" name="Freeform 257"/>
            <p:cNvSpPr/>
            <p:nvPr/>
          </p:nvSpPr>
          <p:spPr>
            <a:xfrm>
              <a:off x="6033101" y="3026181"/>
              <a:ext cx="36167" cy="61345"/>
            </a:xfrm>
            <a:custGeom>
              <a:avLst/>
              <a:gdLst>
                <a:gd name="T0" fmla="*/ 2 w 20"/>
                <a:gd name="T1" fmla="*/ 3 h 35"/>
                <a:gd name="T2" fmla="*/ 5 w 20"/>
                <a:gd name="T3" fmla="*/ 3 h 35"/>
                <a:gd name="T4" fmla="*/ 12 w 20"/>
                <a:gd name="T5" fmla="*/ 1 h 35"/>
                <a:gd name="T6" fmla="*/ 16 w 20"/>
                <a:gd name="T7" fmla="*/ 0 h 35"/>
                <a:gd name="T8" fmla="*/ 18 w 20"/>
                <a:gd name="T9" fmla="*/ 5 h 35"/>
                <a:gd name="T10" fmla="*/ 19 w 20"/>
                <a:gd name="T11" fmla="*/ 13 h 35"/>
                <a:gd name="T12" fmla="*/ 18 w 20"/>
                <a:gd name="T13" fmla="*/ 20 h 35"/>
                <a:gd name="T14" fmla="*/ 16 w 20"/>
                <a:gd name="T15" fmla="*/ 31 h 35"/>
                <a:gd name="T16" fmla="*/ 9 w 20"/>
                <a:gd name="T17" fmla="*/ 34 h 35"/>
                <a:gd name="T18" fmla="*/ 3 w 20"/>
                <a:gd name="T19" fmla="*/ 31 h 35"/>
                <a:gd name="T20" fmla="*/ 3 w 20"/>
                <a:gd name="T21" fmla="*/ 23 h 35"/>
                <a:gd name="T22" fmla="*/ 3 w 20"/>
                <a:gd name="T23" fmla="*/ 14 h 35"/>
                <a:gd name="T24" fmla="*/ 0 w 20"/>
                <a:gd name="T25" fmla="*/ 8 h 35"/>
                <a:gd name="T26" fmla="*/ 2 w 20"/>
                <a:gd name="T2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35">
                  <a:moveTo>
                    <a:pt x="2" y="3"/>
                  </a:moveTo>
                  <a:lnTo>
                    <a:pt x="5" y="3"/>
                  </a:lnTo>
                  <a:lnTo>
                    <a:pt x="12" y="1"/>
                  </a:lnTo>
                  <a:lnTo>
                    <a:pt x="16" y="0"/>
                  </a:lnTo>
                  <a:lnTo>
                    <a:pt x="18" y="5"/>
                  </a:lnTo>
                  <a:lnTo>
                    <a:pt x="19" y="13"/>
                  </a:lnTo>
                  <a:lnTo>
                    <a:pt x="18" y="20"/>
                  </a:lnTo>
                  <a:lnTo>
                    <a:pt x="16" y="31"/>
                  </a:lnTo>
                  <a:lnTo>
                    <a:pt x="9" y="34"/>
                  </a:lnTo>
                  <a:lnTo>
                    <a:pt x="3" y="31"/>
                  </a:lnTo>
                  <a:lnTo>
                    <a:pt x="3" y="23"/>
                  </a:lnTo>
                  <a:lnTo>
                    <a:pt x="3" y="14"/>
                  </a:lnTo>
                  <a:lnTo>
                    <a:pt x="0" y="8"/>
                  </a:lnTo>
                  <a:lnTo>
                    <a:pt x="2"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69" name="Freeform 258"/>
            <p:cNvSpPr/>
            <p:nvPr/>
          </p:nvSpPr>
          <p:spPr>
            <a:xfrm>
              <a:off x="6308285" y="2997868"/>
              <a:ext cx="136806" cy="139993"/>
            </a:xfrm>
            <a:custGeom>
              <a:avLst/>
              <a:gdLst>
                <a:gd name="T0" fmla="*/ 34 w 76"/>
                <a:gd name="T1" fmla="*/ 58 h 80"/>
                <a:gd name="T2" fmla="*/ 16 w 76"/>
                <a:gd name="T3" fmla="*/ 54 h 80"/>
                <a:gd name="T4" fmla="*/ 14 w 76"/>
                <a:gd name="T5" fmla="*/ 45 h 80"/>
                <a:gd name="T6" fmla="*/ 1 w 76"/>
                <a:gd name="T7" fmla="*/ 32 h 80"/>
                <a:gd name="T8" fmla="*/ 0 w 76"/>
                <a:gd name="T9" fmla="*/ 21 h 80"/>
                <a:gd name="T10" fmla="*/ 13 w 76"/>
                <a:gd name="T11" fmla="*/ 10 h 80"/>
                <a:gd name="T12" fmla="*/ 24 w 76"/>
                <a:gd name="T13" fmla="*/ 14 h 80"/>
                <a:gd name="T14" fmla="*/ 38 w 76"/>
                <a:gd name="T15" fmla="*/ 3 h 80"/>
                <a:gd name="T16" fmla="*/ 45 w 76"/>
                <a:gd name="T17" fmla="*/ 3 h 80"/>
                <a:gd name="T18" fmla="*/ 58 w 76"/>
                <a:gd name="T19" fmla="*/ 7 h 80"/>
                <a:gd name="T20" fmla="*/ 67 w 76"/>
                <a:gd name="T21" fmla="*/ 0 h 80"/>
                <a:gd name="T22" fmla="*/ 75 w 76"/>
                <a:gd name="T23" fmla="*/ 0 h 80"/>
                <a:gd name="T24" fmla="*/ 75 w 76"/>
                <a:gd name="T25" fmla="*/ 13 h 80"/>
                <a:gd name="T26" fmla="*/ 66 w 76"/>
                <a:gd name="T27" fmla="*/ 14 h 80"/>
                <a:gd name="T28" fmla="*/ 61 w 76"/>
                <a:gd name="T29" fmla="*/ 19 h 80"/>
                <a:gd name="T30" fmla="*/ 56 w 76"/>
                <a:gd name="T31" fmla="*/ 24 h 80"/>
                <a:gd name="T32" fmla="*/ 60 w 76"/>
                <a:gd name="T33" fmla="*/ 31 h 80"/>
                <a:gd name="T34" fmla="*/ 49 w 76"/>
                <a:gd name="T35" fmla="*/ 33 h 80"/>
                <a:gd name="T36" fmla="*/ 45 w 76"/>
                <a:gd name="T37" fmla="*/ 30 h 80"/>
                <a:gd name="T38" fmla="*/ 40 w 76"/>
                <a:gd name="T39" fmla="*/ 31 h 80"/>
                <a:gd name="T40" fmla="*/ 45 w 76"/>
                <a:gd name="T41" fmla="*/ 37 h 80"/>
                <a:gd name="T42" fmla="*/ 38 w 76"/>
                <a:gd name="T43" fmla="*/ 45 h 80"/>
                <a:gd name="T44" fmla="*/ 48 w 76"/>
                <a:gd name="T45" fmla="*/ 49 h 80"/>
                <a:gd name="T46" fmla="*/ 61 w 76"/>
                <a:gd name="T47" fmla="*/ 58 h 80"/>
                <a:gd name="T48" fmla="*/ 64 w 76"/>
                <a:gd name="T49" fmla="*/ 65 h 80"/>
                <a:gd name="T50" fmla="*/ 59 w 76"/>
                <a:gd name="T51" fmla="*/ 64 h 80"/>
                <a:gd name="T52" fmla="*/ 45 w 76"/>
                <a:gd name="T53" fmla="*/ 69 h 80"/>
                <a:gd name="T54" fmla="*/ 50 w 76"/>
                <a:gd name="T55" fmla="*/ 77 h 80"/>
                <a:gd name="T56" fmla="*/ 26 w 76"/>
                <a:gd name="T57" fmla="*/ 79 h 80"/>
                <a:gd name="T58" fmla="*/ 26 w 76"/>
                <a:gd name="T59" fmla="*/ 69 h 80"/>
                <a:gd name="T60" fmla="*/ 16 w 76"/>
                <a:gd name="T61" fmla="*/ 65 h 80"/>
                <a:gd name="T62" fmla="*/ 26 w 76"/>
                <a:gd name="T63" fmla="*/ 61 h 80"/>
                <a:gd name="T64" fmla="*/ 32 w 76"/>
                <a:gd name="T65" fmla="*/ 60 h 80"/>
                <a:gd name="T66" fmla="*/ 34 w 76"/>
                <a:gd name="T67" fmla="*/ 5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80">
                  <a:moveTo>
                    <a:pt x="34" y="58"/>
                  </a:moveTo>
                  <a:lnTo>
                    <a:pt x="16" y="54"/>
                  </a:lnTo>
                  <a:lnTo>
                    <a:pt x="14" y="45"/>
                  </a:lnTo>
                  <a:lnTo>
                    <a:pt x="1" y="32"/>
                  </a:lnTo>
                  <a:lnTo>
                    <a:pt x="0" y="21"/>
                  </a:lnTo>
                  <a:lnTo>
                    <a:pt x="13" y="10"/>
                  </a:lnTo>
                  <a:lnTo>
                    <a:pt x="24" y="14"/>
                  </a:lnTo>
                  <a:lnTo>
                    <a:pt x="38" y="3"/>
                  </a:lnTo>
                  <a:lnTo>
                    <a:pt x="45" y="3"/>
                  </a:lnTo>
                  <a:lnTo>
                    <a:pt x="58" y="7"/>
                  </a:lnTo>
                  <a:lnTo>
                    <a:pt x="67" y="0"/>
                  </a:lnTo>
                  <a:lnTo>
                    <a:pt x="75" y="0"/>
                  </a:lnTo>
                  <a:lnTo>
                    <a:pt x="75" y="13"/>
                  </a:lnTo>
                  <a:lnTo>
                    <a:pt x="66" y="14"/>
                  </a:lnTo>
                  <a:lnTo>
                    <a:pt x="61" y="19"/>
                  </a:lnTo>
                  <a:lnTo>
                    <a:pt x="56" y="24"/>
                  </a:lnTo>
                  <a:lnTo>
                    <a:pt x="60" y="31"/>
                  </a:lnTo>
                  <a:lnTo>
                    <a:pt x="49" y="33"/>
                  </a:lnTo>
                  <a:lnTo>
                    <a:pt x="45" y="30"/>
                  </a:lnTo>
                  <a:lnTo>
                    <a:pt x="40" y="31"/>
                  </a:lnTo>
                  <a:lnTo>
                    <a:pt x="45" y="37"/>
                  </a:lnTo>
                  <a:lnTo>
                    <a:pt x="38" y="45"/>
                  </a:lnTo>
                  <a:lnTo>
                    <a:pt x="48" y="49"/>
                  </a:lnTo>
                  <a:lnTo>
                    <a:pt x="61" y="58"/>
                  </a:lnTo>
                  <a:lnTo>
                    <a:pt x="64" y="65"/>
                  </a:lnTo>
                  <a:lnTo>
                    <a:pt x="59" y="64"/>
                  </a:lnTo>
                  <a:lnTo>
                    <a:pt x="45" y="69"/>
                  </a:lnTo>
                  <a:lnTo>
                    <a:pt x="50" y="77"/>
                  </a:lnTo>
                  <a:lnTo>
                    <a:pt x="26" y="79"/>
                  </a:lnTo>
                  <a:lnTo>
                    <a:pt x="26" y="69"/>
                  </a:lnTo>
                  <a:lnTo>
                    <a:pt x="16" y="65"/>
                  </a:lnTo>
                  <a:lnTo>
                    <a:pt x="26" y="61"/>
                  </a:lnTo>
                  <a:lnTo>
                    <a:pt x="32" y="60"/>
                  </a:lnTo>
                  <a:lnTo>
                    <a:pt x="34" y="5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70" name="Freeform 259"/>
            <p:cNvSpPr/>
            <p:nvPr/>
          </p:nvSpPr>
          <p:spPr>
            <a:xfrm>
              <a:off x="5963911" y="2538565"/>
              <a:ext cx="210713" cy="270548"/>
            </a:xfrm>
            <a:custGeom>
              <a:avLst/>
              <a:gdLst>
                <a:gd name="T0" fmla="*/ 119 w 120"/>
                <a:gd name="T1" fmla="*/ 73 h 152"/>
                <a:gd name="T2" fmla="*/ 79 w 120"/>
                <a:gd name="T3" fmla="*/ 90 h 152"/>
                <a:gd name="T4" fmla="*/ 119 w 120"/>
                <a:gd name="T5" fmla="*/ 73 h 152"/>
                <a:gd name="T6" fmla="*/ 110 w 120"/>
                <a:gd name="T7" fmla="*/ 47 h 152"/>
                <a:gd name="T8" fmla="*/ 113 w 120"/>
                <a:gd name="T9" fmla="*/ 18 h 152"/>
                <a:gd name="T10" fmla="*/ 108 w 120"/>
                <a:gd name="T11" fmla="*/ 14 h 152"/>
                <a:gd name="T12" fmla="*/ 73 w 120"/>
                <a:gd name="T13" fmla="*/ 20 h 152"/>
                <a:gd name="T14" fmla="*/ 66 w 120"/>
                <a:gd name="T15" fmla="*/ 12 h 152"/>
                <a:gd name="T16" fmla="*/ 60 w 120"/>
                <a:gd name="T17" fmla="*/ 0 h 152"/>
                <a:gd name="T18" fmla="*/ 43 w 120"/>
                <a:gd name="T19" fmla="*/ 4 h 152"/>
                <a:gd name="T20" fmla="*/ 43 w 120"/>
                <a:gd name="T21" fmla="*/ 19 h 152"/>
                <a:gd name="T22" fmla="*/ 43 w 120"/>
                <a:gd name="T23" fmla="*/ 25 h 152"/>
                <a:gd name="T24" fmla="*/ 38 w 120"/>
                <a:gd name="T25" fmla="*/ 25 h 152"/>
                <a:gd name="T26" fmla="*/ 21 w 120"/>
                <a:gd name="T27" fmla="*/ 31 h 152"/>
                <a:gd name="T28" fmla="*/ 21 w 120"/>
                <a:gd name="T29" fmla="*/ 46 h 152"/>
                <a:gd name="T30" fmla="*/ 13 w 120"/>
                <a:gd name="T31" fmla="*/ 60 h 152"/>
                <a:gd name="T32" fmla="*/ 3 w 120"/>
                <a:gd name="T33" fmla="*/ 67 h 152"/>
                <a:gd name="T34" fmla="*/ 0 w 120"/>
                <a:gd name="T35" fmla="*/ 84 h 152"/>
                <a:gd name="T36" fmla="*/ 9 w 120"/>
                <a:gd name="T37" fmla="*/ 88 h 152"/>
                <a:gd name="T38" fmla="*/ 8 w 120"/>
                <a:gd name="T39" fmla="*/ 98 h 152"/>
                <a:gd name="T40" fmla="*/ 18 w 120"/>
                <a:gd name="T41" fmla="*/ 105 h 152"/>
                <a:gd name="T42" fmla="*/ 31 w 120"/>
                <a:gd name="T43" fmla="*/ 116 h 152"/>
                <a:gd name="T44" fmla="*/ 25 w 120"/>
                <a:gd name="T45" fmla="*/ 124 h 152"/>
                <a:gd name="T46" fmla="*/ 28 w 120"/>
                <a:gd name="T47" fmla="*/ 146 h 152"/>
                <a:gd name="T48" fmla="*/ 36 w 120"/>
                <a:gd name="T49" fmla="*/ 147 h 152"/>
                <a:gd name="T50" fmla="*/ 46 w 120"/>
                <a:gd name="T51" fmla="*/ 144 h 152"/>
                <a:gd name="T52" fmla="*/ 54 w 120"/>
                <a:gd name="T53" fmla="*/ 149 h 152"/>
                <a:gd name="T54" fmla="*/ 60 w 120"/>
                <a:gd name="T55" fmla="*/ 150 h 152"/>
                <a:gd name="T56" fmla="*/ 65 w 120"/>
                <a:gd name="T57" fmla="*/ 151 h 152"/>
                <a:gd name="T58" fmla="*/ 83 w 120"/>
                <a:gd name="T59" fmla="*/ 143 h 152"/>
                <a:gd name="T60" fmla="*/ 97 w 120"/>
                <a:gd name="T61" fmla="*/ 136 h 152"/>
                <a:gd name="T62" fmla="*/ 101 w 120"/>
                <a:gd name="T63" fmla="*/ 131 h 152"/>
                <a:gd name="T64" fmla="*/ 102 w 120"/>
                <a:gd name="T65" fmla="*/ 115 h 152"/>
                <a:gd name="T66" fmla="*/ 79 w 120"/>
                <a:gd name="T67" fmla="*/ 90 h 152"/>
                <a:gd name="T68" fmla="*/ 119 w 120"/>
                <a:gd name="T69" fmla="*/ 7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152">
                  <a:moveTo>
                    <a:pt x="119" y="73"/>
                  </a:moveTo>
                  <a:lnTo>
                    <a:pt x="79" y="90"/>
                  </a:lnTo>
                  <a:lnTo>
                    <a:pt x="119" y="73"/>
                  </a:lnTo>
                  <a:lnTo>
                    <a:pt x="110" y="47"/>
                  </a:lnTo>
                  <a:lnTo>
                    <a:pt x="113" y="18"/>
                  </a:lnTo>
                  <a:lnTo>
                    <a:pt x="108" y="14"/>
                  </a:lnTo>
                  <a:lnTo>
                    <a:pt x="73" y="20"/>
                  </a:lnTo>
                  <a:lnTo>
                    <a:pt x="66" y="12"/>
                  </a:lnTo>
                  <a:lnTo>
                    <a:pt x="60" y="0"/>
                  </a:lnTo>
                  <a:lnTo>
                    <a:pt x="43" y="4"/>
                  </a:lnTo>
                  <a:lnTo>
                    <a:pt x="43" y="19"/>
                  </a:lnTo>
                  <a:lnTo>
                    <a:pt x="43" y="25"/>
                  </a:lnTo>
                  <a:lnTo>
                    <a:pt x="38" y="25"/>
                  </a:lnTo>
                  <a:lnTo>
                    <a:pt x="21" y="31"/>
                  </a:lnTo>
                  <a:lnTo>
                    <a:pt x="21" y="46"/>
                  </a:lnTo>
                  <a:lnTo>
                    <a:pt x="13" y="60"/>
                  </a:lnTo>
                  <a:lnTo>
                    <a:pt x="3" y="67"/>
                  </a:lnTo>
                  <a:lnTo>
                    <a:pt x="0" y="84"/>
                  </a:lnTo>
                  <a:lnTo>
                    <a:pt x="9" y="88"/>
                  </a:lnTo>
                  <a:lnTo>
                    <a:pt x="8" y="98"/>
                  </a:lnTo>
                  <a:lnTo>
                    <a:pt x="18" y="105"/>
                  </a:lnTo>
                  <a:lnTo>
                    <a:pt x="31" y="116"/>
                  </a:lnTo>
                  <a:lnTo>
                    <a:pt x="25" y="124"/>
                  </a:lnTo>
                  <a:lnTo>
                    <a:pt x="28" y="146"/>
                  </a:lnTo>
                  <a:lnTo>
                    <a:pt x="36" y="147"/>
                  </a:lnTo>
                  <a:lnTo>
                    <a:pt x="46" y="144"/>
                  </a:lnTo>
                  <a:lnTo>
                    <a:pt x="54" y="149"/>
                  </a:lnTo>
                  <a:lnTo>
                    <a:pt x="60" y="150"/>
                  </a:lnTo>
                  <a:lnTo>
                    <a:pt x="65" y="151"/>
                  </a:lnTo>
                  <a:lnTo>
                    <a:pt x="83" y="143"/>
                  </a:lnTo>
                  <a:lnTo>
                    <a:pt x="97" y="136"/>
                  </a:lnTo>
                  <a:lnTo>
                    <a:pt x="101" y="131"/>
                  </a:lnTo>
                  <a:lnTo>
                    <a:pt x="102" y="115"/>
                  </a:lnTo>
                  <a:lnTo>
                    <a:pt x="79" y="90"/>
                  </a:lnTo>
                  <a:lnTo>
                    <a:pt x="119" y="7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71" name="Freeform 260"/>
            <p:cNvSpPr/>
            <p:nvPr/>
          </p:nvSpPr>
          <p:spPr>
            <a:xfrm>
              <a:off x="6157327" y="2536992"/>
              <a:ext cx="232728" cy="185609"/>
            </a:xfrm>
            <a:custGeom>
              <a:avLst/>
              <a:gdLst>
                <a:gd name="T0" fmla="*/ 9 w 132"/>
                <a:gd name="T1" fmla="*/ 74 h 105"/>
                <a:gd name="T2" fmla="*/ 0 w 132"/>
                <a:gd name="T3" fmla="*/ 48 h 105"/>
                <a:gd name="T4" fmla="*/ 3 w 132"/>
                <a:gd name="T5" fmla="*/ 19 h 105"/>
                <a:gd name="T6" fmla="*/ 43 w 132"/>
                <a:gd name="T7" fmla="*/ 0 h 105"/>
                <a:gd name="T8" fmla="*/ 57 w 132"/>
                <a:gd name="T9" fmla="*/ 7 h 105"/>
                <a:gd name="T10" fmla="*/ 77 w 132"/>
                <a:gd name="T11" fmla="*/ 3 h 105"/>
                <a:gd name="T12" fmla="*/ 101 w 132"/>
                <a:gd name="T13" fmla="*/ 13 h 105"/>
                <a:gd name="T14" fmla="*/ 120 w 132"/>
                <a:gd name="T15" fmla="*/ 30 h 105"/>
                <a:gd name="T16" fmla="*/ 120 w 132"/>
                <a:gd name="T17" fmla="*/ 50 h 105"/>
                <a:gd name="T18" fmla="*/ 129 w 132"/>
                <a:gd name="T19" fmla="*/ 50 h 105"/>
                <a:gd name="T20" fmla="*/ 130 w 132"/>
                <a:gd name="T21" fmla="*/ 66 h 105"/>
                <a:gd name="T22" fmla="*/ 131 w 132"/>
                <a:gd name="T23" fmla="*/ 93 h 105"/>
                <a:gd name="T24" fmla="*/ 120 w 132"/>
                <a:gd name="T25" fmla="*/ 101 h 105"/>
                <a:gd name="T26" fmla="*/ 96 w 132"/>
                <a:gd name="T27" fmla="*/ 103 h 105"/>
                <a:gd name="T28" fmla="*/ 73 w 132"/>
                <a:gd name="T29" fmla="*/ 104 h 105"/>
                <a:gd name="T30" fmla="*/ 57 w 132"/>
                <a:gd name="T31" fmla="*/ 95 h 105"/>
                <a:gd name="T32" fmla="*/ 23 w 132"/>
                <a:gd name="T33" fmla="*/ 84 h 105"/>
                <a:gd name="T34" fmla="*/ 9 w 132"/>
                <a:gd name="T35" fmla="*/ 7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05">
                  <a:moveTo>
                    <a:pt x="9" y="74"/>
                  </a:moveTo>
                  <a:lnTo>
                    <a:pt x="0" y="48"/>
                  </a:lnTo>
                  <a:lnTo>
                    <a:pt x="3" y="19"/>
                  </a:lnTo>
                  <a:lnTo>
                    <a:pt x="43" y="0"/>
                  </a:lnTo>
                  <a:lnTo>
                    <a:pt x="57" y="7"/>
                  </a:lnTo>
                  <a:lnTo>
                    <a:pt x="77" y="3"/>
                  </a:lnTo>
                  <a:lnTo>
                    <a:pt x="101" y="13"/>
                  </a:lnTo>
                  <a:lnTo>
                    <a:pt x="120" y="30"/>
                  </a:lnTo>
                  <a:lnTo>
                    <a:pt x="120" y="50"/>
                  </a:lnTo>
                  <a:lnTo>
                    <a:pt x="129" y="50"/>
                  </a:lnTo>
                  <a:lnTo>
                    <a:pt x="130" y="66"/>
                  </a:lnTo>
                  <a:lnTo>
                    <a:pt x="131" y="93"/>
                  </a:lnTo>
                  <a:lnTo>
                    <a:pt x="120" y="101"/>
                  </a:lnTo>
                  <a:lnTo>
                    <a:pt x="96" y="103"/>
                  </a:lnTo>
                  <a:lnTo>
                    <a:pt x="73" y="104"/>
                  </a:lnTo>
                  <a:lnTo>
                    <a:pt x="57" y="95"/>
                  </a:lnTo>
                  <a:lnTo>
                    <a:pt x="23" y="84"/>
                  </a:lnTo>
                  <a:lnTo>
                    <a:pt x="9" y="7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72" name="Freeform 261"/>
            <p:cNvSpPr/>
            <p:nvPr/>
          </p:nvSpPr>
          <p:spPr>
            <a:xfrm>
              <a:off x="6094428" y="1988031"/>
              <a:ext cx="268895" cy="531658"/>
            </a:xfrm>
            <a:custGeom>
              <a:avLst/>
              <a:gdLst>
                <a:gd name="T0" fmla="*/ 0 w 153"/>
                <a:gd name="T1" fmla="*/ 234 h 301"/>
                <a:gd name="T2" fmla="*/ 5 w 153"/>
                <a:gd name="T3" fmla="*/ 225 h 301"/>
                <a:gd name="T4" fmla="*/ 9 w 153"/>
                <a:gd name="T5" fmla="*/ 206 h 301"/>
                <a:gd name="T6" fmla="*/ 24 w 153"/>
                <a:gd name="T7" fmla="*/ 199 h 301"/>
                <a:gd name="T8" fmla="*/ 20 w 153"/>
                <a:gd name="T9" fmla="*/ 182 h 301"/>
                <a:gd name="T10" fmla="*/ 13 w 153"/>
                <a:gd name="T11" fmla="*/ 166 h 301"/>
                <a:gd name="T12" fmla="*/ 9 w 153"/>
                <a:gd name="T13" fmla="*/ 150 h 301"/>
                <a:gd name="T14" fmla="*/ 6 w 153"/>
                <a:gd name="T15" fmla="*/ 123 h 301"/>
                <a:gd name="T16" fmla="*/ 9 w 153"/>
                <a:gd name="T17" fmla="*/ 113 h 301"/>
                <a:gd name="T18" fmla="*/ 24 w 153"/>
                <a:gd name="T19" fmla="*/ 116 h 301"/>
                <a:gd name="T20" fmla="*/ 31 w 153"/>
                <a:gd name="T21" fmla="*/ 111 h 301"/>
                <a:gd name="T22" fmla="*/ 21 w 153"/>
                <a:gd name="T23" fmla="*/ 104 h 301"/>
                <a:gd name="T24" fmla="*/ 28 w 153"/>
                <a:gd name="T25" fmla="*/ 90 h 301"/>
                <a:gd name="T26" fmla="*/ 31 w 153"/>
                <a:gd name="T27" fmla="*/ 72 h 301"/>
                <a:gd name="T28" fmla="*/ 37 w 153"/>
                <a:gd name="T29" fmla="*/ 68 h 301"/>
                <a:gd name="T30" fmla="*/ 42 w 153"/>
                <a:gd name="T31" fmla="*/ 57 h 301"/>
                <a:gd name="T32" fmla="*/ 51 w 153"/>
                <a:gd name="T33" fmla="*/ 57 h 301"/>
                <a:gd name="T34" fmla="*/ 53 w 153"/>
                <a:gd name="T35" fmla="*/ 43 h 301"/>
                <a:gd name="T36" fmla="*/ 61 w 153"/>
                <a:gd name="T37" fmla="*/ 39 h 301"/>
                <a:gd name="T38" fmla="*/ 63 w 153"/>
                <a:gd name="T39" fmla="*/ 26 h 301"/>
                <a:gd name="T40" fmla="*/ 71 w 153"/>
                <a:gd name="T41" fmla="*/ 29 h 301"/>
                <a:gd name="T42" fmla="*/ 79 w 153"/>
                <a:gd name="T43" fmla="*/ 25 h 301"/>
                <a:gd name="T44" fmla="*/ 87 w 153"/>
                <a:gd name="T45" fmla="*/ 17 h 301"/>
                <a:gd name="T46" fmla="*/ 97 w 153"/>
                <a:gd name="T47" fmla="*/ 17 h 301"/>
                <a:gd name="T48" fmla="*/ 110 w 153"/>
                <a:gd name="T49" fmla="*/ 17 h 301"/>
                <a:gd name="T50" fmla="*/ 118 w 153"/>
                <a:gd name="T51" fmla="*/ 8 h 301"/>
                <a:gd name="T52" fmla="*/ 127 w 153"/>
                <a:gd name="T53" fmla="*/ 0 h 301"/>
                <a:gd name="T54" fmla="*/ 138 w 153"/>
                <a:gd name="T55" fmla="*/ 13 h 301"/>
                <a:gd name="T56" fmla="*/ 149 w 153"/>
                <a:gd name="T57" fmla="*/ 23 h 301"/>
                <a:gd name="T58" fmla="*/ 150 w 153"/>
                <a:gd name="T59" fmla="*/ 32 h 301"/>
                <a:gd name="T60" fmla="*/ 152 w 153"/>
                <a:gd name="T61" fmla="*/ 63 h 301"/>
                <a:gd name="T62" fmla="*/ 142 w 153"/>
                <a:gd name="T63" fmla="*/ 70 h 301"/>
                <a:gd name="T64" fmla="*/ 131 w 153"/>
                <a:gd name="T65" fmla="*/ 79 h 301"/>
                <a:gd name="T66" fmla="*/ 127 w 153"/>
                <a:gd name="T67" fmla="*/ 96 h 301"/>
                <a:gd name="T68" fmla="*/ 127 w 153"/>
                <a:gd name="T69" fmla="*/ 107 h 301"/>
                <a:gd name="T70" fmla="*/ 112 w 153"/>
                <a:gd name="T71" fmla="*/ 117 h 301"/>
                <a:gd name="T72" fmla="*/ 104 w 153"/>
                <a:gd name="T73" fmla="*/ 128 h 301"/>
                <a:gd name="T74" fmla="*/ 84 w 153"/>
                <a:gd name="T75" fmla="*/ 132 h 301"/>
                <a:gd name="T76" fmla="*/ 76 w 153"/>
                <a:gd name="T77" fmla="*/ 148 h 301"/>
                <a:gd name="T78" fmla="*/ 76 w 153"/>
                <a:gd name="T79" fmla="*/ 176 h 301"/>
                <a:gd name="T80" fmla="*/ 87 w 153"/>
                <a:gd name="T81" fmla="*/ 189 h 301"/>
                <a:gd name="T82" fmla="*/ 93 w 153"/>
                <a:gd name="T83" fmla="*/ 200 h 301"/>
                <a:gd name="T84" fmla="*/ 69 w 153"/>
                <a:gd name="T85" fmla="*/ 211 h 301"/>
                <a:gd name="T86" fmla="*/ 80 w 153"/>
                <a:gd name="T87" fmla="*/ 211 h 301"/>
                <a:gd name="T88" fmla="*/ 87 w 153"/>
                <a:gd name="T89" fmla="*/ 217 h 301"/>
                <a:gd name="T90" fmla="*/ 90 w 153"/>
                <a:gd name="T91" fmla="*/ 228 h 301"/>
                <a:gd name="T92" fmla="*/ 82 w 153"/>
                <a:gd name="T93" fmla="*/ 234 h 301"/>
                <a:gd name="T94" fmla="*/ 71 w 153"/>
                <a:gd name="T95" fmla="*/ 245 h 301"/>
                <a:gd name="T96" fmla="*/ 71 w 153"/>
                <a:gd name="T97" fmla="*/ 265 h 301"/>
                <a:gd name="T98" fmla="*/ 60 w 153"/>
                <a:gd name="T99" fmla="*/ 272 h 301"/>
                <a:gd name="T100" fmla="*/ 57 w 153"/>
                <a:gd name="T101" fmla="*/ 283 h 301"/>
                <a:gd name="T102" fmla="*/ 45 w 153"/>
                <a:gd name="T103" fmla="*/ 290 h 301"/>
                <a:gd name="T104" fmla="*/ 39 w 153"/>
                <a:gd name="T105" fmla="*/ 300 h 301"/>
                <a:gd name="T106" fmla="*/ 23 w 153"/>
                <a:gd name="T107" fmla="*/ 294 h 301"/>
                <a:gd name="T108" fmla="*/ 24 w 153"/>
                <a:gd name="T109" fmla="*/ 275 h 301"/>
                <a:gd name="T110" fmla="*/ 15 w 153"/>
                <a:gd name="T111" fmla="*/ 272 h 301"/>
                <a:gd name="T112" fmla="*/ 13 w 153"/>
                <a:gd name="T113" fmla="*/ 261 h 301"/>
                <a:gd name="T114" fmla="*/ 6 w 153"/>
                <a:gd name="T115" fmla="*/ 247 h 301"/>
                <a:gd name="T116" fmla="*/ 0 w 153"/>
                <a:gd name="T117" fmla="*/ 23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3" h="301">
                  <a:moveTo>
                    <a:pt x="0" y="234"/>
                  </a:moveTo>
                  <a:lnTo>
                    <a:pt x="5" y="225"/>
                  </a:lnTo>
                  <a:lnTo>
                    <a:pt x="9" y="206"/>
                  </a:lnTo>
                  <a:lnTo>
                    <a:pt x="24" y="199"/>
                  </a:lnTo>
                  <a:lnTo>
                    <a:pt x="20" y="182"/>
                  </a:lnTo>
                  <a:lnTo>
                    <a:pt x="13" y="166"/>
                  </a:lnTo>
                  <a:lnTo>
                    <a:pt x="9" y="150"/>
                  </a:lnTo>
                  <a:lnTo>
                    <a:pt x="6" y="123"/>
                  </a:lnTo>
                  <a:lnTo>
                    <a:pt x="9" y="113"/>
                  </a:lnTo>
                  <a:lnTo>
                    <a:pt x="24" y="116"/>
                  </a:lnTo>
                  <a:lnTo>
                    <a:pt x="31" y="111"/>
                  </a:lnTo>
                  <a:lnTo>
                    <a:pt x="21" y="104"/>
                  </a:lnTo>
                  <a:lnTo>
                    <a:pt x="28" y="90"/>
                  </a:lnTo>
                  <a:lnTo>
                    <a:pt x="31" y="72"/>
                  </a:lnTo>
                  <a:lnTo>
                    <a:pt x="37" y="68"/>
                  </a:lnTo>
                  <a:lnTo>
                    <a:pt x="42" y="57"/>
                  </a:lnTo>
                  <a:lnTo>
                    <a:pt x="51" y="57"/>
                  </a:lnTo>
                  <a:lnTo>
                    <a:pt x="53" y="43"/>
                  </a:lnTo>
                  <a:lnTo>
                    <a:pt x="61" y="39"/>
                  </a:lnTo>
                  <a:lnTo>
                    <a:pt x="63" y="26"/>
                  </a:lnTo>
                  <a:lnTo>
                    <a:pt x="71" y="29"/>
                  </a:lnTo>
                  <a:lnTo>
                    <a:pt x="79" y="25"/>
                  </a:lnTo>
                  <a:lnTo>
                    <a:pt x="87" y="17"/>
                  </a:lnTo>
                  <a:lnTo>
                    <a:pt x="97" y="17"/>
                  </a:lnTo>
                  <a:lnTo>
                    <a:pt x="110" y="17"/>
                  </a:lnTo>
                  <a:lnTo>
                    <a:pt x="118" y="8"/>
                  </a:lnTo>
                  <a:lnTo>
                    <a:pt x="127" y="0"/>
                  </a:lnTo>
                  <a:lnTo>
                    <a:pt x="138" y="13"/>
                  </a:lnTo>
                  <a:lnTo>
                    <a:pt x="149" y="23"/>
                  </a:lnTo>
                  <a:lnTo>
                    <a:pt x="150" y="32"/>
                  </a:lnTo>
                  <a:lnTo>
                    <a:pt x="152" y="63"/>
                  </a:lnTo>
                  <a:lnTo>
                    <a:pt x="142" y="70"/>
                  </a:lnTo>
                  <a:lnTo>
                    <a:pt x="131" y="79"/>
                  </a:lnTo>
                  <a:lnTo>
                    <a:pt x="127" y="96"/>
                  </a:lnTo>
                  <a:lnTo>
                    <a:pt x="127" y="107"/>
                  </a:lnTo>
                  <a:lnTo>
                    <a:pt x="112" y="117"/>
                  </a:lnTo>
                  <a:lnTo>
                    <a:pt x="104" y="128"/>
                  </a:lnTo>
                  <a:lnTo>
                    <a:pt x="84" y="132"/>
                  </a:lnTo>
                  <a:lnTo>
                    <a:pt x="76" y="148"/>
                  </a:lnTo>
                  <a:lnTo>
                    <a:pt x="76" y="176"/>
                  </a:lnTo>
                  <a:lnTo>
                    <a:pt x="87" y="189"/>
                  </a:lnTo>
                  <a:lnTo>
                    <a:pt x="93" y="200"/>
                  </a:lnTo>
                  <a:lnTo>
                    <a:pt x="69" y="211"/>
                  </a:lnTo>
                  <a:lnTo>
                    <a:pt x="80" y="211"/>
                  </a:lnTo>
                  <a:lnTo>
                    <a:pt x="87" y="217"/>
                  </a:lnTo>
                  <a:lnTo>
                    <a:pt x="90" y="228"/>
                  </a:lnTo>
                  <a:lnTo>
                    <a:pt x="82" y="234"/>
                  </a:lnTo>
                  <a:lnTo>
                    <a:pt x="71" y="245"/>
                  </a:lnTo>
                  <a:lnTo>
                    <a:pt x="71" y="265"/>
                  </a:lnTo>
                  <a:lnTo>
                    <a:pt x="60" y="272"/>
                  </a:lnTo>
                  <a:lnTo>
                    <a:pt x="57" y="283"/>
                  </a:lnTo>
                  <a:lnTo>
                    <a:pt x="45" y="290"/>
                  </a:lnTo>
                  <a:lnTo>
                    <a:pt x="39" y="300"/>
                  </a:lnTo>
                  <a:lnTo>
                    <a:pt x="23" y="294"/>
                  </a:lnTo>
                  <a:lnTo>
                    <a:pt x="24" y="275"/>
                  </a:lnTo>
                  <a:lnTo>
                    <a:pt x="15" y="272"/>
                  </a:lnTo>
                  <a:lnTo>
                    <a:pt x="13" y="261"/>
                  </a:lnTo>
                  <a:lnTo>
                    <a:pt x="6" y="247"/>
                  </a:lnTo>
                  <a:lnTo>
                    <a:pt x="0" y="234"/>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73" name="Freeform 262"/>
            <p:cNvSpPr/>
            <p:nvPr/>
          </p:nvSpPr>
          <p:spPr>
            <a:xfrm>
              <a:off x="6306713" y="2787092"/>
              <a:ext cx="207568" cy="151004"/>
            </a:xfrm>
            <a:custGeom>
              <a:avLst/>
              <a:gdLst>
                <a:gd name="T0" fmla="*/ 42 w 118"/>
                <a:gd name="T1" fmla="*/ 68 h 85"/>
                <a:gd name="T2" fmla="*/ 33 w 118"/>
                <a:gd name="T3" fmla="*/ 61 h 85"/>
                <a:gd name="T4" fmla="*/ 20 w 118"/>
                <a:gd name="T5" fmla="*/ 53 h 85"/>
                <a:gd name="T6" fmla="*/ 4 w 118"/>
                <a:gd name="T7" fmla="*/ 45 h 85"/>
                <a:gd name="T8" fmla="*/ 0 w 118"/>
                <a:gd name="T9" fmla="*/ 31 h 85"/>
                <a:gd name="T10" fmla="*/ 14 w 118"/>
                <a:gd name="T11" fmla="*/ 27 h 85"/>
                <a:gd name="T12" fmla="*/ 25 w 118"/>
                <a:gd name="T13" fmla="*/ 10 h 85"/>
                <a:gd name="T14" fmla="*/ 31 w 118"/>
                <a:gd name="T15" fmla="*/ 1 h 85"/>
                <a:gd name="T16" fmla="*/ 51 w 118"/>
                <a:gd name="T17" fmla="*/ 0 h 85"/>
                <a:gd name="T18" fmla="*/ 59 w 118"/>
                <a:gd name="T19" fmla="*/ 6 h 85"/>
                <a:gd name="T20" fmla="*/ 80 w 118"/>
                <a:gd name="T21" fmla="*/ 8 h 85"/>
                <a:gd name="T22" fmla="*/ 88 w 118"/>
                <a:gd name="T23" fmla="*/ 4 h 85"/>
                <a:gd name="T24" fmla="*/ 108 w 118"/>
                <a:gd name="T25" fmla="*/ 24 h 85"/>
                <a:gd name="T26" fmla="*/ 109 w 118"/>
                <a:gd name="T27" fmla="*/ 41 h 85"/>
                <a:gd name="T28" fmla="*/ 117 w 118"/>
                <a:gd name="T29" fmla="*/ 59 h 85"/>
                <a:gd name="T30" fmla="*/ 115 w 118"/>
                <a:gd name="T31" fmla="*/ 69 h 85"/>
                <a:gd name="T32" fmla="*/ 104 w 118"/>
                <a:gd name="T33" fmla="*/ 79 h 85"/>
                <a:gd name="T34" fmla="*/ 91 w 118"/>
                <a:gd name="T35" fmla="*/ 81 h 85"/>
                <a:gd name="T36" fmla="*/ 70 w 118"/>
                <a:gd name="T37" fmla="*/ 84 h 85"/>
                <a:gd name="T38" fmla="*/ 66 w 118"/>
                <a:gd name="T39" fmla="*/ 71 h 85"/>
                <a:gd name="T40" fmla="*/ 50 w 118"/>
                <a:gd name="T41" fmla="*/ 65 h 85"/>
                <a:gd name="T42" fmla="*/ 46 w 118"/>
                <a:gd name="T43" fmla="*/ 71 h 85"/>
                <a:gd name="T44" fmla="*/ 42 w 118"/>
                <a:gd name="T45" fmla="*/ 6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 h="85">
                  <a:moveTo>
                    <a:pt x="42" y="68"/>
                  </a:moveTo>
                  <a:lnTo>
                    <a:pt x="33" y="61"/>
                  </a:lnTo>
                  <a:lnTo>
                    <a:pt x="20" y="53"/>
                  </a:lnTo>
                  <a:lnTo>
                    <a:pt x="4" y="45"/>
                  </a:lnTo>
                  <a:lnTo>
                    <a:pt x="0" y="31"/>
                  </a:lnTo>
                  <a:lnTo>
                    <a:pt x="14" y="27"/>
                  </a:lnTo>
                  <a:lnTo>
                    <a:pt x="25" y="10"/>
                  </a:lnTo>
                  <a:lnTo>
                    <a:pt x="31" y="1"/>
                  </a:lnTo>
                  <a:lnTo>
                    <a:pt x="51" y="0"/>
                  </a:lnTo>
                  <a:lnTo>
                    <a:pt x="59" y="6"/>
                  </a:lnTo>
                  <a:lnTo>
                    <a:pt x="80" y="8"/>
                  </a:lnTo>
                  <a:lnTo>
                    <a:pt x="88" y="4"/>
                  </a:lnTo>
                  <a:lnTo>
                    <a:pt x="108" y="24"/>
                  </a:lnTo>
                  <a:lnTo>
                    <a:pt x="109" y="41"/>
                  </a:lnTo>
                  <a:lnTo>
                    <a:pt x="117" y="59"/>
                  </a:lnTo>
                  <a:lnTo>
                    <a:pt x="115" y="69"/>
                  </a:lnTo>
                  <a:lnTo>
                    <a:pt x="104" y="79"/>
                  </a:lnTo>
                  <a:lnTo>
                    <a:pt x="91" y="81"/>
                  </a:lnTo>
                  <a:lnTo>
                    <a:pt x="70" y="84"/>
                  </a:lnTo>
                  <a:lnTo>
                    <a:pt x="66" y="71"/>
                  </a:lnTo>
                  <a:lnTo>
                    <a:pt x="50" y="65"/>
                  </a:lnTo>
                  <a:lnTo>
                    <a:pt x="46" y="71"/>
                  </a:lnTo>
                  <a:lnTo>
                    <a:pt x="42" y="6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74" name="Freeform 264"/>
            <p:cNvSpPr/>
            <p:nvPr/>
          </p:nvSpPr>
          <p:spPr>
            <a:xfrm>
              <a:off x="6140030" y="2832707"/>
              <a:ext cx="242163" cy="191900"/>
            </a:xfrm>
            <a:custGeom>
              <a:avLst/>
              <a:gdLst>
                <a:gd name="T0" fmla="*/ 12 w 137"/>
                <a:gd name="T1" fmla="*/ 18 h 109"/>
                <a:gd name="T2" fmla="*/ 3 w 137"/>
                <a:gd name="T3" fmla="*/ 12 h 109"/>
                <a:gd name="T4" fmla="*/ 0 w 137"/>
                <a:gd name="T5" fmla="*/ 0 h 109"/>
                <a:gd name="T6" fmla="*/ 24 w 137"/>
                <a:gd name="T7" fmla="*/ 6 h 109"/>
                <a:gd name="T8" fmla="*/ 37 w 137"/>
                <a:gd name="T9" fmla="*/ 0 h 109"/>
                <a:gd name="T10" fmla="*/ 43 w 137"/>
                <a:gd name="T11" fmla="*/ 2 h 109"/>
                <a:gd name="T12" fmla="*/ 58 w 137"/>
                <a:gd name="T13" fmla="*/ 10 h 109"/>
                <a:gd name="T14" fmla="*/ 75 w 137"/>
                <a:gd name="T15" fmla="*/ 14 h 109"/>
                <a:gd name="T16" fmla="*/ 84 w 137"/>
                <a:gd name="T17" fmla="*/ 6 h 109"/>
                <a:gd name="T18" fmla="*/ 95 w 137"/>
                <a:gd name="T19" fmla="*/ 7 h 109"/>
                <a:gd name="T20" fmla="*/ 99 w 137"/>
                <a:gd name="T21" fmla="*/ 20 h 109"/>
                <a:gd name="T22" fmla="*/ 114 w 137"/>
                <a:gd name="T23" fmla="*/ 29 h 109"/>
                <a:gd name="T24" fmla="*/ 128 w 137"/>
                <a:gd name="T25" fmla="*/ 36 h 109"/>
                <a:gd name="T26" fmla="*/ 136 w 137"/>
                <a:gd name="T27" fmla="*/ 43 h 109"/>
                <a:gd name="T28" fmla="*/ 123 w 137"/>
                <a:gd name="T29" fmla="*/ 53 h 109"/>
                <a:gd name="T30" fmla="*/ 124 w 137"/>
                <a:gd name="T31" fmla="*/ 62 h 109"/>
                <a:gd name="T32" fmla="*/ 132 w 137"/>
                <a:gd name="T33" fmla="*/ 76 h 109"/>
                <a:gd name="T34" fmla="*/ 134 w 137"/>
                <a:gd name="T35" fmla="*/ 97 h 109"/>
                <a:gd name="T36" fmla="*/ 120 w 137"/>
                <a:gd name="T37" fmla="*/ 108 h 109"/>
                <a:gd name="T38" fmla="*/ 109 w 137"/>
                <a:gd name="T39" fmla="*/ 105 h 109"/>
                <a:gd name="T40" fmla="*/ 106 w 137"/>
                <a:gd name="T41" fmla="*/ 90 h 109"/>
                <a:gd name="T42" fmla="*/ 98 w 137"/>
                <a:gd name="T43" fmla="*/ 77 h 109"/>
                <a:gd name="T44" fmla="*/ 90 w 137"/>
                <a:gd name="T45" fmla="*/ 80 h 109"/>
                <a:gd name="T46" fmla="*/ 92 w 137"/>
                <a:gd name="T47" fmla="*/ 91 h 109"/>
                <a:gd name="T48" fmla="*/ 79 w 137"/>
                <a:gd name="T49" fmla="*/ 88 h 109"/>
                <a:gd name="T50" fmla="*/ 68 w 137"/>
                <a:gd name="T51" fmla="*/ 80 h 109"/>
                <a:gd name="T52" fmla="*/ 58 w 137"/>
                <a:gd name="T53" fmla="*/ 68 h 109"/>
                <a:gd name="T54" fmla="*/ 49 w 137"/>
                <a:gd name="T55" fmla="*/ 62 h 109"/>
                <a:gd name="T56" fmla="*/ 34 w 137"/>
                <a:gd name="T57" fmla="*/ 56 h 109"/>
                <a:gd name="T58" fmla="*/ 34 w 137"/>
                <a:gd name="T59" fmla="*/ 46 h 109"/>
                <a:gd name="T60" fmla="*/ 21 w 137"/>
                <a:gd name="T61" fmla="*/ 38 h 109"/>
                <a:gd name="T62" fmla="*/ 17 w 137"/>
                <a:gd name="T63" fmla="*/ 21 h 109"/>
                <a:gd name="T64" fmla="*/ 12 w 137"/>
                <a:gd name="T65"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109">
                  <a:moveTo>
                    <a:pt x="12" y="18"/>
                  </a:moveTo>
                  <a:lnTo>
                    <a:pt x="3" y="12"/>
                  </a:lnTo>
                  <a:lnTo>
                    <a:pt x="0" y="0"/>
                  </a:lnTo>
                  <a:lnTo>
                    <a:pt x="24" y="6"/>
                  </a:lnTo>
                  <a:lnTo>
                    <a:pt x="37" y="0"/>
                  </a:lnTo>
                  <a:lnTo>
                    <a:pt x="43" y="2"/>
                  </a:lnTo>
                  <a:lnTo>
                    <a:pt x="58" y="10"/>
                  </a:lnTo>
                  <a:lnTo>
                    <a:pt x="75" y="14"/>
                  </a:lnTo>
                  <a:lnTo>
                    <a:pt x="84" y="6"/>
                  </a:lnTo>
                  <a:lnTo>
                    <a:pt x="95" y="7"/>
                  </a:lnTo>
                  <a:lnTo>
                    <a:pt x="99" y="20"/>
                  </a:lnTo>
                  <a:lnTo>
                    <a:pt x="114" y="29"/>
                  </a:lnTo>
                  <a:lnTo>
                    <a:pt x="128" y="36"/>
                  </a:lnTo>
                  <a:lnTo>
                    <a:pt x="136" y="43"/>
                  </a:lnTo>
                  <a:lnTo>
                    <a:pt x="123" y="53"/>
                  </a:lnTo>
                  <a:lnTo>
                    <a:pt x="124" y="62"/>
                  </a:lnTo>
                  <a:lnTo>
                    <a:pt x="132" y="76"/>
                  </a:lnTo>
                  <a:lnTo>
                    <a:pt x="134" y="97"/>
                  </a:lnTo>
                  <a:lnTo>
                    <a:pt x="120" y="108"/>
                  </a:lnTo>
                  <a:lnTo>
                    <a:pt x="109" y="105"/>
                  </a:lnTo>
                  <a:lnTo>
                    <a:pt x="106" y="90"/>
                  </a:lnTo>
                  <a:lnTo>
                    <a:pt x="98" y="77"/>
                  </a:lnTo>
                  <a:lnTo>
                    <a:pt x="90" y="80"/>
                  </a:lnTo>
                  <a:lnTo>
                    <a:pt x="92" y="91"/>
                  </a:lnTo>
                  <a:lnTo>
                    <a:pt x="79" y="88"/>
                  </a:lnTo>
                  <a:lnTo>
                    <a:pt x="68" y="80"/>
                  </a:lnTo>
                  <a:lnTo>
                    <a:pt x="58" y="68"/>
                  </a:lnTo>
                  <a:lnTo>
                    <a:pt x="49" y="62"/>
                  </a:lnTo>
                  <a:lnTo>
                    <a:pt x="34" y="56"/>
                  </a:lnTo>
                  <a:lnTo>
                    <a:pt x="34" y="46"/>
                  </a:lnTo>
                  <a:lnTo>
                    <a:pt x="21" y="38"/>
                  </a:lnTo>
                  <a:lnTo>
                    <a:pt x="17" y="21"/>
                  </a:lnTo>
                  <a:lnTo>
                    <a:pt x="12" y="1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75" name="Freeform 265"/>
            <p:cNvSpPr/>
            <p:nvPr/>
          </p:nvSpPr>
          <p:spPr>
            <a:xfrm>
              <a:off x="6360177" y="2603056"/>
              <a:ext cx="407273" cy="294142"/>
            </a:xfrm>
            <a:custGeom>
              <a:avLst/>
              <a:gdLst>
                <a:gd name="T0" fmla="*/ 65 w 259"/>
                <a:gd name="T1" fmla="*/ 123 h 187"/>
                <a:gd name="T2" fmla="*/ 86 w 259"/>
                <a:gd name="T3" fmla="*/ 121 h 187"/>
                <a:gd name="T4" fmla="*/ 99 w 259"/>
                <a:gd name="T5" fmla="*/ 130 h 187"/>
                <a:gd name="T6" fmla="*/ 119 w 259"/>
                <a:gd name="T7" fmla="*/ 160 h 187"/>
                <a:gd name="T8" fmla="*/ 116 w 259"/>
                <a:gd name="T9" fmla="*/ 172 h 187"/>
                <a:gd name="T10" fmla="*/ 110 w 259"/>
                <a:gd name="T11" fmla="*/ 187 h 187"/>
                <a:gd name="T12" fmla="*/ 123 w 259"/>
                <a:gd name="T13" fmla="*/ 173 h 187"/>
                <a:gd name="T14" fmla="*/ 132 w 259"/>
                <a:gd name="T15" fmla="*/ 138 h 187"/>
                <a:gd name="T16" fmla="*/ 149 w 259"/>
                <a:gd name="T17" fmla="*/ 134 h 187"/>
                <a:gd name="T18" fmla="*/ 154 w 259"/>
                <a:gd name="T19" fmla="*/ 157 h 187"/>
                <a:gd name="T20" fmla="*/ 175 w 259"/>
                <a:gd name="T21" fmla="*/ 154 h 187"/>
                <a:gd name="T22" fmla="*/ 169 w 259"/>
                <a:gd name="T23" fmla="*/ 174 h 187"/>
                <a:gd name="T24" fmla="*/ 184 w 259"/>
                <a:gd name="T25" fmla="*/ 183 h 187"/>
                <a:gd name="T26" fmla="*/ 211 w 259"/>
                <a:gd name="T27" fmla="*/ 178 h 187"/>
                <a:gd name="T28" fmla="*/ 187 w 259"/>
                <a:gd name="T29" fmla="*/ 156 h 187"/>
                <a:gd name="T30" fmla="*/ 197 w 259"/>
                <a:gd name="T31" fmla="*/ 152 h 187"/>
                <a:gd name="T32" fmla="*/ 205 w 259"/>
                <a:gd name="T33" fmla="*/ 140 h 187"/>
                <a:gd name="T34" fmla="*/ 218 w 259"/>
                <a:gd name="T35" fmla="*/ 142 h 187"/>
                <a:gd name="T36" fmla="*/ 250 w 259"/>
                <a:gd name="T37" fmla="*/ 128 h 187"/>
                <a:gd name="T38" fmla="*/ 259 w 259"/>
                <a:gd name="T39" fmla="*/ 78 h 187"/>
                <a:gd name="T40" fmla="*/ 195 w 259"/>
                <a:gd name="T41" fmla="*/ 25 h 187"/>
                <a:gd name="T42" fmla="*/ 186 w 259"/>
                <a:gd name="T43" fmla="*/ 0 h 187"/>
                <a:gd name="T44" fmla="*/ 143 w 259"/>
                <a:gd name="T45" fmla="*/ 3 h 187"/>
                <a:gd name="T46" fmla="*/ 132 w 259"/>
                <a:gd name="T47" fmla="*/ 21 h 187"/>
                <a:gd name="T48" fmla="*/ 17 w 259"/>
                <a:gd name="T49" fmla="*/ 34 h 187"/>
                <a:gd name="T50" fmla="*/ 18 w 259"/>
                <a:gd name="T51" fmla="*/ 63 h 187"/>
                <a:gd name="T52" fmla="*/ 6 w 259"/>
                <a:gd name="T53" fmla="*/ 73 h 187"/>
                <a:gd name="T54" fmla="*/ 0 w 259"/>
                <a:gd name="T55" fmla="*/ 120 h 187"/>
                <a:gd name="T56" fmla="*/ 23 w 259"/>
                <a:gd name="T57" fmla="*/ 119 h 187"/>
                <a:gd name="T58" fmla="*/ 32 w 259"/>
                <a:gd name="T59" fmla="*/ 125 h 187"/>
                <a:gd name="T60" fmla="*/ 55 w 259"/>
                <a:gd name="T61" fmla="*/ 126 h 187"/>
                <a:gd name="T62" fmla="*/ 65 w 259"/>
                <a:gd name="T63" fmla="*/ 12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9" h="187">
                  <a:moveTo>
                    <a:pt x="65" y="123"/>
                  </a:moveTo>
                  <a:lnTo>
                    <a:pt x="86" y="121"/>
                  </a:lnTo>
                  <a:lnTo>
                    <a:pt x="99" y="130"/>
                  </a:lnTo>
                  <a:lnTo>
                    <a:pt x="119" y="160"/>
                  </a:lnTo>
                  <a:lnTo>
                    <a:pt x="116" y="172"/>
                  </a:lnTo>
                  <a:lnTo>
                    <a:pt x="110" y="187"/>
                  </a:lnTo>
                  <a:lnTo>
                    <a:pt x="123" y="173"/>
                  </a:lnTo>
                  <a:lnTo>
                    <a:pt x="132" y="138"/>
                  </a:lnTo>
                  <a:lnTo>
                    <a:pt x="149" y="134"/>
                  </a:lnTo>
                  <a:lnTo>
                    <a:pt x="154" y="157"/>
                  </a:lnTo>
                  <a:lnTo>
                    <a:pt x="175" y="154"/>
                  </a:lnTo>
                  <a:lnTo>
                    <a:pt x="169" y="174"/>
                  </a:lnTo>
                  <a:lnTo>
                    <a:pt x="184" y="183"/>
                  </a:lnTo>
                  <a:lnTo>
                    <a:pt x="211" y="178"/>
                  </a:lnTo>
                  <a:lnTo>
                    <a:pt x="187" y="156"/>
                  </a:lnTo>
                  <a:lnTo>
                    <a:pt x="197" y="152"/>
                  </a:lnTo>
                  <a:lnTo>
                    <a:pt x="205" y="140"/>
                  </a:lnTo>
                  <a:lnTo>
                    <a:pt x="218" y="142"/>
                  </a:lnTo>
                  <a:lnTo>
                    <a:pt x="250" y="128"/>
                  </a:lnTo>
                  <a:lnTo>
                    <a:pt x="259" y="78"/>
                  </a:lnTo>
                  <a:lnTo>
                    <a:pt x="195" y="25"/>
                  </a:lnTo>
                  <a:lnTo>
                    <a:pt x="186" y="0"/>
                  </a:lnTo>
                  <a:lnTo>
                    <a:pt x="143" y="3"/>
                  </a:lnTo>
                  <a:lnTo>
                    <a:pt x="132" y="21"/>
                  </a:lnTo>
                  <a:lnTo>
                    <a:pt x="17" y="34"/>
                  </a:lnTo>
                  <a:lnTo>
                    <a:pt x="18" y="63"/>
                  </a:lnTo>
                  <a:lnTo>
                    <a:pt x="6" y="73"/>
                  </a:lnTo>
                  <a:lnTo>
                    <a:pt x="0" y="120"/>
                  </a:lnTo>
                  <a:lnTo>
                    <a:pt x="23" y="119"/>
                  </a:lnTo>
                  <a:lnTo>
                    <a:pt x="32" y="125"/>
                  </a:lnTo>
                  <a:lnTo>
                    <a:pt x="55" y="126"/>
                  </a:lnTo>
                  <a:lnTo>
                    <a:pt x="65" y="12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76" name="Freeform 266"/>
            <p:cNvSpPr/>
            <p:nvPr/>
          </p:nvSpPr>
          <p:spPr>
            <a:xfrm>
              <a:off x="6369612" y="2441042"/>
              <a:ext cx="237445" cy="217068"/>
            </a:xfrm>
            <a:custGeom>
              <a:avLst/>
              <a:gdLst>
                <a:gd name="T0" fmla="*/ 11 w 136"/>
                <a:gd name="T1" fmla="*/ 121 h 122"/>
                <a:gd name="T2" fmla="*/ 112 w 136"/>
                <a:gd name="T3" fmla="*/ 110 h 122"/>
                <a:gd name="T4" fmla="*/ 122 w 136"/>
                <a:gd name="T5" fmla="*/ 94 h 122"/>
                <a:gd name="T6" fmla="*/ 129 w 136"/>
                <a:gd name="T7" fmla="*/ 74 h 122"/>
                <a:gd name="T8" fmla="*/ 135 w 136"/>
                <a:gd name="T9" fmla="*/ 67 h 122"/>
                <a:gd name="T10" fmla="*/ 132 w 136"/>
                <a:gd name="T11" fmla="*/ 15 h 122"/>
                <a:gd name="T12" fmla="*/ 93 w 136"/>
                <a:gd name="T13" fmla="*/ 0 h 122"/>
                <a:gd name="T14" fmla="*/ 82 w 136"/>
                <a:gd name="T15" fmla="*/ 8 h 122"/>
                <a:gd name="T16" fmla="*/ 68 w 136"/>
                <a:gd name="T17" fmla="*/ 3 h 122"/>
                <a:gd name="T18" fmla="*/ 62 w 136"/>
                <a:gd name="T19" fmla="*/ 22 h 122"/>
                <a:gd name="T20" fmla="*/ 58 w 136"/>
                <a:gd name="T21" fmla="*/ 19 h 122"/>
                <a:gd name="T22" fmla="*/ 49 w 136"/>
                <a:gd name="T23" fmla="*/ 38 h 122"/>
                <a:gd name="T24" fmla="*/ 56 w 136"/>
                <a:gd name="T25" fmla="*/ 49 h 122"/>
                <a:gd name="T26" fmla="*/ 36 w 136"/>
                <a:gd name="T27" fmla="*/ 56 h 122"/>
                <a:gd name="T28" fmla="*/ 33 w 136"/>
                <a:gd name="T29" fmla="*/ 68 h 122"/>
                <a:gd name="T30" fmla="*/ 15 w 136"/>
                <a:gd name="T31" fmla="*/ 66 h 122"/>
                <a:gd name="T32" fmla="*/ 0 w 136"/>
                <a:gd name="T33" fmla="*/ 72 h 122"/>
                <a:gd name="T34" fmla="*/ 1 w 136"/>
                <a:gd name="T35" fmla="*/ 85 h 122"/>
                <a:gd name="T36" fmla="*/ 1 w 136"/>
                <a:gd name="T37" fmla="*/ 105 h 122"/>
                <a:gd name="T38" fmla="*/ 10 w 136"/>
                <a:gd name="T39" fmla="*/ 105 h 122"/>
                <a:gd name="T40" fmla="*/ 11 w 136"/>
                <a:gd name="T41" fmla="*/ 1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122">
                  <a:moveTo>
                    <a:pt x="11" y="121"/>
                  </a:moveTo>
                  <a:lnTo>
                    <a:pt x="112" y="110"/>
                  </a:lnTo>
                  <a:lnTo>
                    <a:pt x="122" y="94"/>
                  </a:lnTo>
                  <a:lnTo>
                    <a:pt x="129" y="74"/>
                  </a:lnTo>
                  <a:lnTo>
                    <a:pt x="135" y="67"/>
                  </a:lnTo>
                  <a:lnTo>
                    <a:pt x="132" y="15"/>
                  </a:lnTo>
                  <a:lnTo>
                    <a:pt x="93" y="0"/>
                  </a:lnTo>
                  <a:lnTo>
                    <a:pt x="82" y="8"/>
                  </a:lnTo>
                  <a:lnTo>
                    <a:pt x="68" y="3"/>
                  </a:lnTo>
                  <a:lnTo>
                    <a:pt x="62" y="22"/>
                  </a:lnTo>
                  <a:lnTo>
                    <a:pt x="58" y="19"/>
                  </a:lnTo>
                  <a:lnTo>
                    <a:pt x="49" y="38"/>
                  </a:lnTo>
                  <a:lnTo>
                    <a:pt x="56" y="49"/>
                  </a:lnTo>
                  <a:lnTo>
                    <a:pt x="36" y="56"/>
                  </a:lnTo>
                  <a:lnTo>
                    <a:pt x="33" y="68"/>
                  </a:lnTo>
                  <a:lnTo>
                    <a:pt x="15" y="66"/>
                  </a:lnTo>
                  <a:lnTo>
                    <a:pt x="0" y="72"/>
                  </a:lnTo>
                  <a:lnTo>
                    <a:pt x="1" y="85"/>
                  </a:lnTo>
                  <a:lnTo>
                    <a:pt x="1" y="105"/>
                  </a:lnTo>
                  <a:lnTo>
                    <a:pt x="10" y="105"/>
                  </a:lnTo>
                  <a:lnTo>
                    <a:pt x="11" y="12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77" name="Freeform 267"/>
            <p:cNvSpPr/>
            <p:nvPr/>
          </p:nvSpPr>
          <p:spPr>
            <a:xfrm>
              <a:off x="6404207" y="3145725"/>
              <a:ext cx="61327" cy="23594"/>
            </a:xfrm>
            <a:custGeom>
              <a:avLst/>
              <a:gdLst>
                <a:gd name="T0" fmla="*/ 17 w 36"/>
                <a:gd name="T1" fmla="*/ 13 h 14"/>
                <a:gd name="T2" fmla="*/ 15 w 36"/>
                <a:gd name="T3" fmla="*/ 13 h 14"/>
                <a:gd name="T4" fmla="*/ 13 w 36"/>
                <a:gd name="T5" fmla="*/ 13 h 14"/>
                <a:gd name="T6" fmla="*/ 12 w 36"/>
                <a:gd name="T7" fmla="*/ 13 h 14"/>
                <a:gd name="T8" fmla="*/ 10 w 36"/>
                <a:gd name="T9" fmla="*/ 11 h 14"/>
                <a:gd name="T10" fmla="*/ 8 w 36"/>
                <a:gd name="T11" fmla="*/ 11 h 14"/>
                <a:gd name="T12" fmla="*/ 6 w 36"/>
                <a:gd name="T13" fmla="*/ 10 h 14"/>
                <a:gd name="T14" fmla="*/ 4 w 36"/>
                <a:gd name="T15" fmla="*/ 9 h 14"/>
                <a:gd name="T16" fmla="*/ 3 w 36"/>
                <a:gd name="T17" fmla="*/ 9 h 14"/>
                <a:gd name="T18" fmla="*/ 2 w 36"/>
                <a:gd name="T19" fmla="*/ 9 h 14"/>
                <a:gd name="T20" fmla="*/ 2 w 36"/>
                <a:gd name="T21" fmla="*/ 7 h 14"/>
                <a:gd name="T22" fmla="*/ 1 w 36"/>
                <a:gd name="T23" fmla="*/ 7 h 14"/>
                <a:gd name="T24" fmla="*/ 0 w 36"/>
                <a:gd name="T25" fmla="*/ 7 h 14"/>
                <a:gd name="T26" fmla="*/ 1 w 36"/>
                <a:gd name="T27" fmla="*/ 7 h 14"/>
                <a:gd name="T28" fmla="*/ 2 w 36"/>
                <a:gd name="T29" fmla="*/ 7 h 14"/>
                <a:gd name="T30" fmla="*/ 2 w 36"/>
                <a:gd name="T31" fmla="*/ 6 h 14"/>
                <a:gd name="T32" fmla="*/ 3 w 36"/>
                <a:gd name="T33" fmla="*/ 6 h 14"/>
                <a:gd name="T34" fmla="*/ 3 w 36"/>
                <a:gd name="T35" fmla="*/ 5 h 14"/>
                <a:gd name="T36" fmla="*/ 4 w 36"/>
                <a:gd name="T37" fmla="*/ 5 h 14"/>
                <a:gd name="T38" fmla="*/ 6 w 36"/>
                <a:gd name="T39" fmla="*/ 5 h 14"/>
                <a:gd name="T40" fmla="*/ 8 w 36"/>
                <a:gd name="T41" fmla="*/ 5 h 14"/>
                <a:gd name="T42" fmla="*/ 11 w 36"/>
                <a:gd name="T43" fmla="*/ 5 h 14"/>
                <a:gd name="T44" fmla="*/ 13 w 36"/>
                <a:gd name="T45" fmla="*/ 5 h 14"/>
                <a:gd name="T46" fmla="*/ 15 w 36"/>
                <a:gd name="T47" fmla="*/ 5 h 14"/>
                <a:gd name="T48" fmla="*/ 17 w 36"/>
                <a:gd name="T49" fmla="*/ 5 h 14"/>
                <a:gd name="T50" fmla="*/ 18 w 36"/>
                <a:gd name="T51" fmla="*/ 5 h 14"/>
                <a:gd name="T52" fmla="*/ 19 w 36"/>
                <a:gd name="T53" fmla="*/ 3 h 14"/>
                <a:gd name="T54" fmla="*/ 21 w 36"/>
                <a:gd name="T55" fmla="*/ 3 h 14"/>
                <a:gd name="T56" fmla="*/ 23 w 36"/>
                <a:gd name="T57" fmla="*/ 2 h 14"/>
                <a:gd name="T58" fmla="*/ 24 w 36"/>
                <a:gd name="T59" fmla="*/ 2 h 14"/>
                <a:gd name="T60" fmla="*/ 26 w 36"/>
                <a:gd name="T61" fmla="*/ 2 h 14"/>
                <a:gd name="T62" fmla="*/ 27 w 36"/>
                <a:gd name="T63" fmla="*/ 1 h 14"/>
                <a:gd name="T64" fmla="*/ 28 w 36"/>
                <a:gd name="T65" fmla="*/ 1 h 14"/>
                <a:gd name="T66" fmla="*/ 29 w 36"/>
                <a:gd name="T67" fmla="*/ 1 h 14"/>
                <a:gd name="T68" fmla="*/ 30 w 36"/>
                <a:gd name="T69" fmla="*/ 0 h 14"/>
                <a:gd name="T70" fmla="*/ 30 w 36"/>
                <a:gd name="T71" fmla="*/ 1 h 14"/>
                <a:gd name="T72" fmla="*/ 31 w 36"/>
                <a:gd name="T73" fmla="*/ 1 h 14"/>
                <a:gd name="T74" fmla="*/ 32 w 36"/>
                <a:gd name="T75" fmla="*/ 2 h 14"/>
                <a:gd name="T76" fmla="*/ 33 w 36"/>
                <a:gd name="T77" fmla="*/ 2 h 14"/>
                <a:gd name="T78" fmla="*/ 33 w 36"/>
                <a:gd name="T79" fmla="*/ 3 h 14"/>
                <a:gd name="T80" fmla="*/ 33 w 36"/>
                <a:gd name="T81" fmla="*/ 5 h 14"/>
                <a:gd name="T82" fmla="*/ 34 w 36"/>
                <a:gd name="T83" fmla="*/ 6 h 14"/>
                <a:gd name="T84" fmla="*/ 34 w 36"/>
                <a:gd name="T85" fmla="*/ 7 h 14"/>
                <a:gd name="T86" fmla="*/ 34 w 36"/>
                <a:gd name="T87" fmla="*/ 9 h 14"/>
                <a:gd name="T88" fmla="*/ 35 w 36"/>
                <a:gd name="T89" fmla="*/ 9 h 14"/>
                <a:gd name="T90" fmla="*/ 34 w 36"/>
                <a:gd name="T91" fmla="*/ 9 h 14"/>
                <a:gd name="T92" fmla="*/ 33 w 36"/>
                <a:gd name="T93" fmla="*/ 10 h 14"/>
                <a:gd name="T94" fmla="*/ 33 w 36"/>
                <a:gd name="T95" fmla="*/ 11 h 14"/>
                <a:gd name="T96" fmla="*/ 32 w 36"/>
                <a:gd name="T97" fmla="*/ 11 h 14"/>
                <a:gd name="T98" fmla="*/ 30 w 36"/>
                <a:gd name="T99" fmla="*/ 11 h 14"/>
                <a:gd name="T100" fmla="*/ 28 w 36"/>
                <a:gd name="T101" fmla="*/ 13 h 14"/>
                <a:gd name="T102" fmla="*/ 27 w 36"/>
                <a:gd name="T103" fmla="*/ 13 h 14"/>
                <a:gd name="T104" fmla="*/ 25 w 36"/>
                <a:gd name="T105" fmla="*/ 13 h 14"/>
                <a:gd name="T106" fmla="*/ 23 w 36"/>
                <a:gd name="T107" fmla="*/ 13 h 14"/>
                <a:gd name="T108" fmla="*/ 21 w 36"/>
                <a:gd name="T109" fmla="*/ 13 h 14"/>
                <a:gd name="T110" fmla="*/ 19 w 36"/>
                <a:gd name="T111" fmla="*/ 13 h 14"/>
                <a:gd name="T112" fmla="*/ 17 w 36"/>
                <a:gd name="T113"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 h="14">
                  <a:moveTo>
                    <a:pt x="17" y="13"/>
                  </a:moveTo>
                  <a:lnTo>
                    <a:pt x="15" y="13"/>
                  </a:lnTo>
                  <a:lnTo>
                    <a:pt x="13" y="13"/>
                  </a:lnTo>
                  <a:lnTo>
                    <a:pt x="12" y="13"/>
                  </a:lnTo>
                  <a:lnTo>
                    <a:pt x="10" y="11"/>
                  </a:lnTo>
                  <a:lnTo>
                    <a:pt x="8" y="11"/>
                  </a:lnTo>
                  <a:lnTo>
                    <a:pt x="6" y="10"/>
                  </a:lnTo>
                  <a:lnTo>
                    <a:pt x="4" y="9"/>
                  </a:lnTo>
                  <a:lnTo>
                    <a:pt x="3" y="9"/>
                  </a:lnTo>
                  <a:lnTo>
                    <a:pt x="2" y="9"/>
                  </a:lnTo>
                  <a:lnTo>
                    <a:pt x="2" y="7"/>
                  </a:lnTo>
                  <a:lnTo>
                    <a:pt x="1" y="7"/>
                  </a:lnTo>
                  <a:lnTo>
                    <a:pt x="0" y="7"/>
                  </a:lnTo>
                  <a:lnTo>
                    <a:pt x="1" y="7"/>
                  </a:lnTo>
                  <a:lnTo>
                    <a:pt x="2" y="7"/>
                  </a:lnTo>
                  <a:lnTo>
                    <a:pt x="2" y="6"/>
                  </a:lnTo>
                  <a:lnTo>
                    <a:pt x="3" y="6"/>
                  </a:lnTo>
                  <a:lnTo>
                    <a:pt x="3" y="5"/>
                  </a:lnTo>
                  <a:lnTo>
                    <a:pt x="4" y="5"/>
                  </a:lnTo>
                  <a:lnTo>
                    <a:pt x="6" y="5"/>
                  </a:lnTo>
                  <a:lnTo>
                    <a:pt x="8" y="5"/>
                  </a:lnTo>
                  <a:lnTo>
                    <a:pt x="11" y="5"/>
                  </a:lnTo>
                  <a:lnTo>
                    <a:pt x="13" y="5"/>
                  </a:lnTo>
                  <a:lnTo>
                    <a:pt x="15" y="5"/>
                  </a:lnTo>
                  <a:lnTo>
                    <a:pt x="17" y="5"/>
                  </a:lnTo>
                  <a:lnTo>
                    <a:pt x="18" y="5"/>
                  </a:lnTo>
                  <a:lnTo>
                    <a:pt x="19" y="3"/>
                  </a:lnTo>
                  <a:lnTo>
                    <a:pt x="21" y="3"/>
                  </a:lnTo>
                  <a:lnTo>
                    <a:pt x="23" y="2"/>
                  </a:lnTo>
                  <a:lnTo>
                    <a:pt x="24" y="2"/>
                  </a:lnTo>
                  <a:lnTo>
                    <a:pt x="26" y="2"/>
                  </a:lnTo>
                  <a:lnTo>
                    <a:pt x="27" y="1"/>
                  </a:lnTo>
                  <a:lnTo>
                    <a:pt x="28" y="1"/>
                  </a:lnTo>
                  <a:lnTo>
                    <a:pt x="29" y="1"/>
                  </a:lnTo>
                  <a:lnTo>
                    <a:pt x="30" y="0"/>
                  </a:lnTo>
                  <a:lnTo>
                    <a:pt x="30" y="1"/>
                  </a:lnTo>
                  <a:lnTo>
                    <a:pt x="31" y="1"/>
                  </a:lnTo>
                  <a:lnTo>
                    <a:pt x="32" y="2"/>
                  </a:lnTo>
                  <a:lnTo>
                    <a:pt x="33" y="2"/>
                  </a:lnTo>
                  <a:lnTo>
                    <a:pt x="33" y="3"/>
                  </a:lnTo>
                  <a:lnTo>
                    <a:pt x="33" y="5"/>
                  </a:lnTo>
                  <a:lnTo>
                    <a:pt x="34" y="6"/>
                  </a:lnTo>
                  <a:lnTo>
                    <a:pt x="34" y="7"/>
                  </a:lnTo>
                  <a:lnTo>
                    <a:pt x="34" y="9"/>
                  </a:lnTo>
                  <a:lnTo>
                    <a:pt x="35" y="9"/>
                  </a:lnTo>
                  <a:lnTo>
                    <a:pt x="34" y="9"/>
                  </a:lnTo>
                  <a:lnTo>
                    <a:pt x="33" y="10"/>
                  </a:lnTo>
                  <a:lnTo>
                    <a:pt x="33" y="11"/>
                  </a:lnTo>
                  <a:lnTo>
                    <a:pt x="32" y="11"/>
                  </a:lnTo>
                  <a:lnTo>
                    <a:pt x="30" y="11"/>
                  </a:lnTo>
                  <a:lnTo>
                    <a:pt x="28" y="13"/>
                  </a:lnTo>
                  <a:lnTo>
                    <a:pt x="27" y="13"/>
                  </a:lnTo>
                  <a:lnTo>
                    <a:pt x="25" y="13"/>
                  </a:lnTo>
                  <a:lnTo>
                    <a:pt x="23" y="13"/>
                  </a:lnTo>
                  <a:lnTo>
                    <a:pt x="21" y="13"/>
                  </a:lnTo>
                  <a:lnTo>
                    <a:pt x="19" y="13"/>
                  </a:lnTo>
                  <a:lnTo>
                    <a:pt x="17" y="1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78" name="Freeform 268"/>
            <p:cNvSpPr/>
            <p:nvPr/>
          </p:nvSpPr>
          <p:spPr>
            <a:xfrm>
              <a:off x="6294133" y="2439469"/>
              <a:ext cx="180836" cy="152576"/>
            </a:xfrm>
            <a:custGeom>
              <a:avLst/>
              <a:gdLst>
                <a:gd name="T0" fmla="*/ 22 w 115"/>
                <a:gd name="T1" fmla="*/ 23 h 97"/>
                <a:gd name="T2" fmla="*/ 15 w 115"/>
                <a:gd name="T3" fmla="*/ 42 h 97"/>
                <a:gd name="T4" fmla="*/ 0 w 115"/>
                <a:gd name="T5" fmla="*/ 67 h 97"/>
                <a:gd name="T6" fmla="*/ 27 w 115"/>
                <a:gd name="T7" fmla="*/ 78 h 97"/>
                <a:gd name="T8" fmla="*/ 48 w 115"/>
                <a:gd name="T9" fmla="*/ 97 h 97"/>
                <a:gd name="T10" fmla="*/ 47 w 115"/>
                <a:gd name="T11" fmla="*/ 81 h 97"/>
                <a:gd name="T12" fmla="*/ 68 w 115"/>
                <a:gd name="T13" fmla="*/ 75 h 97"/>
                <a:gd name="T14" fmla="*/ 88 w 115"/>
                <a:gd name="T15" fmla="*/ 75 h 97"/>
                <a:gd name="T16" fmla="*/ 89 w 115"/>
                <a:gd name="T17" fmla="*/ 60 h 97"/>
                <a:gd name="T18" fmla="*/ 113 w 115"/>
                <a:gd name="T19" fmla="*/ 57 h 97"/>
                <a:gd name="T20" fmla="*/ 104 w 115"/>
                <a:gd name="T21" fmla="*/ 44 h 97"/>
                <a:gd name="T22" fmla="*/ 113 w 115"/>
                <a:gd name="T23" fmla="*/ 21 h 97"/>
                <a:gd name="T24" fmla="*/ 115 w 115"/>
                <a:gd name="T25" fmla="*/ 12 h 97"/>
                <a:gd name="T26" fmla="*/ 83 w 115"/>
                <a:gd name="T27" fmla="*/ 0 h 97"/>
                <a:gd name="T28" fmla="*/ 50 w 115"/>
                <a:gd name="T29" fmla="*/ 20 h 97"/>
                <a:gd name="T30" fmla="*/ 31 w 115"/>
                <a:gd name="T31" fmla="*/ 2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97">
                  <a:moveTo>
                    <a:pt x="22" y="23"/>
                  </a:moveTo>
                  <a:lnTo>
                    <a:pt x="15" y="42"/>
                  </a:lnTo>
                  <a:lnTo>
                    <a:pt x="0" y="67"/>
                  </a:lnTo>
                  <a:lnTo>
                    <a:pt x="27" y="78"/>
                  </a:lnTo>
                  <a:lnTo>
                    <a:pt x="48" y="97"/>
                  </a:lnTo>
                  <a:lnTo>
                    <a:pt x="47" y="81"/>
                  </a:lnTo>
                  <a:lnTo>
                    <a:pt x="68" y="75"/>
                  </a:lnTo>
                  <a:lnTo>
                    <a:pt x="88" y="75"/>
                  </a:lnTo>
                  <a:lnTo>
                    <a:pt x="89" y="60"/>
                  </a:lnTo>
                  <a:lnTo>
                    <a:pt x="113" y="57"/>
                  </a:lnTo>
                  <a:lnTo>
                    <a:pt x="104" y="44"/>
                  </a:lnTo>
                  <a:lnTo>
                    <a:pt x="113" y="21"/>
                  </a:lnTo>
                  <a:lnTo>
                    <a:pt x="115" y="12"/>
                  </a:lnTo>
                  <a:lnTo>
                    <a:pt x="83" y="0"/>
                  </a:lnTo>
                  <a:lnTo>
                    <a:pt x="50" y="20"/>
                  </a:lnTo>
                  <a:lnTo>
                    <a:pt x="31" y="2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79" name="Freeform 270"/>
            <p:cNvSpPr/>
            <p:nvPr/>
          </p:nvSpPr>
          <p:spPr>
            <a:xfrm>
              <a:off x="6103862" y="2670693"/>
              <a:ext cx="180836" cy="103815"/>
            </a:xfrm>
            <a:custGeom>
              <a:avLst/>
              <a:gdLst>
                <a:gd name="T0" fmla="*/ 0 w 104"/>
                <a:gd name="T1" fmla="*/ 16 h 59"/>
                <a:gd name="T2" fmla="*/ 40 w 104"/>
                <a:gd name="T3" fmla="*/ 0 h 59"/>
                <a:gd name="T4" fmla="*/ 53 w 104"/>
                <a:gd name="T5" fmla="*/ 9 h 59"/>
                <a:gd name="T6" fmla="*/ 88 w 104"/>
                <a:gd name="T7" fmla="*/ 21 h 59"/>
                <a:gd name="T8" fmla="*/ 103 w 104"/>
                <a:gd name="T9" fmla="*/ 30 h 59"/>
                <a:gd name="T10" fmla="*/ 76 w 104"/>
                <a:gd name="T11" fmla="*/ 48 h 59"/>
                <a:gd name="T12" fmla="*/ 67 w 104"/>
                <a:gd name="T13" fmla="*/ 58 h 59"/>
                <a:gd name="T14" fmla="*/ 58 w 104"/>
                <a:gd name="T15" fmla="*/ 54 h 59"/>
                <a:gd name="T16" fmla="*/ 59 w 104"/>
                <a:gd name="T17" fmla="*/ 44 h 59"/>
                <a:gd name="T18" fmla="*/ 46 w 104"/>
                <a:gd name="T19" fmla="*/ 43 h 59"/>
                <a:gd name="T20" fmla="*/ 44 w 104"/>
                <a:gd name="T21" fmla="*/ 51 h 59"/>
                <a:gd name="T22" fmla="*/ 34 w 104"/>
                <a:gd name="T23" fmla="*/ 52 h 59"/>
                <a:gd name="T24" fmla="*/ 23 w 104"/>
                <a:gd name="T25" fmla="*/ 42 h 59"/>
                <a:gd name="T26" fmla="*/ 0 w 104"/>
                <a:gd name="T27" fmla="*/ 1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59">
                  <a:moveTo>
                    <a:pt x="0" y="16"/>
                  </a:moveTo>
                  <a:lnTo>
                    <a:pt x="40" y="0"/>
                  </a:lnTo>
                  <a:lnTo>
                    <a:pt x="53" y="9"/>
                  </a:lnTo>
                  <a:lnTo>
                    <a:pt x="88" y="21"/>
                  </a:lnTo>
                  <a:lnTo>
                    <a:pt x="103" y="30"/>
                  </a:lnTo>
                  <a:lnTo>
                    <a:pt x="76" y="48"/>
                  </a:lnTo>
                  <a:lnTo>
                    <a:pt x="67" y="58"/>
                  </a:lnTo>
                  <a:lnTo>
                    <a:pt x="58" y="54"/>
                  </a:lnTo>
                  <a:lnTo>
                    <a:pt x="59" y="44"/>
                  </a:lnTo>
                  <a:lnTo>
                    <a:pt x="46" y="43"/>
                  </a:lnTo>
                  <a:lnTo>
                    <a:pt x="44" y="51"/>
                  </a:lnTo>
                  <a:lnTo>
                    <a:pt x="34" y="52"/>
                  </a:lnTo>
                  <a:lnTo>
                    <a:pt x="23" y="42"/>
                  </a:lnTo>
                  <a:lnTo>
                    <a:pt x="0" y="1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80" name="Freeform 271"/>
            <p:cNvSpPr/>
            <p:nvPr/>
          </p:nvSpPr>
          <p:spPr>
            <a:xfrm>
              <a:off x="6220226" y="2717882"/>
              <a:ext cx="150958" cy="73929"/>
            </a:xfrm>
            <a:custGeom>
              <a:avLst/>
              <a:gdLst>
                <a:gd name="T0" fmla="*/ 36 w 85"/>
                <a:gd name="T1" fmla="*/ 2 h 41"/>
                <a:gd name="T2" fmla="*/ 84 w 85"/>
                <a:gd name="T3" fmla="*/ 0 h 41"/>
                <a:gd name="T4" fmla="*/ 79 w 85"/>
                <a:gd name="T5" fmla="*/ 40 h 41"/>
                <a:gd name="T6" fmla="*/ 67 w 85"/>
                <a:gd name="T7" fmla="*/ 30 h 41"/>
                <a:gd name="T8" fmla="*/ 60 w 85"/>
                <a:gd name="T9" fmla="*/ 28 h 41"/>
                <a:gd name="T10" fmla="*/ 36 w 85"/>
                <a:gd name="T11" fmla="*/ 33 h 41"/>
                <a:gd name="T12" fmla="*/ 20 w 85"/>
                <a:gd name="T13" fmla="*/ 33 h 41"/>
                <a:gd name="T14" fmla="*/ 0 w 85"/>
                <a:gd name="T15" fmla="*/ 29 h 41"/>
                <a:gd name="T16" fmla="*/ 9 w 85"/>
                <a:gd name="T17" fmla="*/ 20 h 41"/>
                <a:gd name="T18" fmla="*/ 36 w 85"/>
                <a:gd name="T19" fmla="*/ 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41">
                  <a:moveTo>
                    <a:pt x="36" y="2"/>
                  </a:moveTo>
                  <a:lnTo>
                    <a:pt x="84" y="0"/>
                  </a:lnTo>
                  <a:lnTo>
                    <a:pt x="79" y="40"/>
                  </a:lnTo>
                  <a:lnTo>
                    <a:pt x="67" y="30"/>
                  </a:lnTo>
                  <a:lnTo>
                    <a:pt x="60" y="28"/>
                  </a:lnTo>
                  <a:lnTo>
                    <a:pt x="36" y="33"/>
                  </a:lnTo>
                  <a:lnTo>
                    <a:pt x="20" y="33"/>
                  </a:lnTo>
                  <a:lnTo>
                    <a:pt x="0" y="29"/>
                  </a:lnTo>
                  <a:lnTo>
                    <a:pt x="9" y="20"/>
                  </a:lnTo>
                  <a:lnTo>
                    <a:pt x="36"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81" name="Freeform 274"/>
            <p:cNvSpPr/>
            <p:nvPr/>
          </p:nvSpPr>
          <p:spPr>
            <a:xfrm>
              <a:off x="6457671" y="2788665"/>
              <a:ext cx="89632" cy="116399"/>
            </a:xfrm>
            <a:custGeom>
              <a:avLst/>
              <a:gdLst>
                <a:gd name="T0" fmla="*/ 39 w 57"/>
                <a:gd name="T1" fmla="*/ 74 h 74"/>
                <a:gd name="T2" fmla="*/ 47 w 57"/>
                <a:gd name="T3" fmla="*/ 68 h 74"/>
                <a:gd name="T4" fmla="*/ 54 w 57"/>
                <a:gd name="T5" fmla="*/ 53 h 74"/>
                <a:gd name="T6" fmla="*/ 57 w 57"/>
                <a:gd name="T7" fmla="*/ 42 h 74"/>
                <a:gd name="T8" fmla="*/ 36 w 57"/>
                <a:gd name="T9" fmla="*/ 12 h 74"/>
                <a:gd name="T10" fmla="*/ 23 w 57"/>
                <a:gd name="T11" fmla="*/ 0 h 74"/>
                <a:gd name="T12" fmla="*/ 0 w 57"/>
                <a:gd name="T13" fmla="*/ 5 h 74"/>
                <a:gd name="T14" fmla="*/ 24 w 57"/>
                <a:gd name="T15" fmla="*/ 27 h 74"/>
                <a:gd name="T16" fmla="*/ 24 w 57"/>
                <a:gd name="T17" fmla="*/ 42 h 74"/>
                <a:gd name="T18" fmla="*/ 39 w 57"/>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4">
                  <a:moveTo>
                    <a:pt x="39" y="74"/>
                  </a:moveTo>
                  <a:lnTo>
                    <a:pt x="47" y="68"/>
                  </a:lnTo>
                  <a:lnTo>
                    <a:pt x="54" y="53"/>
                  </a:lnTo>
                  <a:lnTo>
                    <a:pt x="57" y="42"/>
                  </a:lnTo>
                  <a:lnTo>
                    <a:pt x="36" y="12"/>
                  </a:lnTo>
                  <a:lnTo>
                    <a:pt x="23" y="0"/>
                  </a:lnTo>
                  <a:lnTo>
                    <a:pt x="0" y="5"/>
                  </a:lnTo>
                  <a:lnTo>
                    <a:pt x="24" y="27"/>
                  </a:lnTo>
                  <a:lnTo>
                    <a:pt x="24" y="42"/>
                  </a:lnTo>
                  <a:lnTo>
                    <a:pt x="39" y="74"/>
                  </a:lnTo>
                  <a:close/>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82" name="Freeform 276"/>
            <p:cNvSpPr/>
            <p:nvPr/>
          </p:nvSpPr>
          <p:spPr>
            <a:xfrm>
              <a:off x="5960766" y="2702152"/>
              <a:ext cx="33022" cy="23594"/>
            </a:xfrm>
            <a:custGeom>
              <a:avLst/>
              <a:gdLst>
                <a:gd name="T0" fmla="*/ 0 w 21"/>
                <a:gd name="T1" fmla="*/ 15 h 15"/>
                <a:gd name="T2" fmla="*/ 21 w 21"/>
                <a:gd name="T3" fmla="*/ 15 h 15"/>
                <a:gd name="T4" fmla="*/ 10 w 21"/>
                <a:gd name="T5" fmla="*/ 10 h 15"/>
                <a:gd name="T6" fmla="*/ 7 w 21"/>
                <a:gd name="T7" fmla="*/ 0 h 15"/>
                <a:gd name="T8" fmla="*/ 0 w 21"/>
                <a:gd name="T9" fmla="*/ 15 h 15"/>
              </a:gdLst>
              <a:ahLst/>
              <a:cxnLst>
                <a:cxn ang="0">
                  <a:pos x="T0" y="T1"/>
                </a:cxn>
                <a:cxn ang="0">
                  <a:pos x="T2" y="T3"/>
                </a:cxn>
                <a:cxn ang="0">
                  <a:pos x="T4" y="T5"/>
                </a:cxn>
                <a:cxn ang="0">
                  <a:pos x="T6" y="T7"/>
                </a:cxn>
                <a:cxn ang="0">
                  <a:pos x="T8" y="T9"/>
                </a:cxn>
              </a:cxnLst>
              <a:rect l="0" t="0" r="r" b="b"/>
              <a:pathLst>
                <a:path w="21" h="15">
                  <a:moveTo>
                    <a:pt x="0" y="15"/>
                  </a:moveTo>
                  <a:lnTo>
                    <a:pt x="21" y="15"/>
                  </a:lnTo>
                  <a:lnTo>
                    <a:pt x="10" y="10"/>
                  </a:lnTo>
                  <a:lnTo>
                    <a:pt x="7" y="0"/>
                  </a:lnTo>
                  <a:lnTo>
                    <a:pt x="0" y="15"/>
                  </a:lnTo>
                  <a:close/>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grpSp>
      <p:grpSp>
        <p:nvGrpSpPr>
          <p:cNvPr id="83" name="Group 76"/>
          <p:cNvGrpSpPr/>
          <p:nvPr/>
        </p:nvGrpSpPr>
        <p:grpSpPr>
          <a:xfrm>
            <a:off x="6066372" y="1171283"/>
            <a:ext cx="3681082" cy="2371615"/>
            <a:chOff x="6463961" y="1390309"/>
            <a:chExt cx="3678040" cy="3169501"/>
          </a:xfrm>
          <a:solidFill>
            <a:srgbClr val="D2D0D3"/>
          </a:solidFill>
        </p:grpSpPr>
        <p:sp>
          <p:nvSpPr>
            <p:cNvPr id="84" name="Freeform 105"/>
            <p:cNvSpPr/>
            <p:nvPr/>
          </p:nvSpPr>
          <p:spPr>
            <a:xfrm>
              <a:off x="6891677" y="1951853"/>
              <a:ext cx="40885" cy="44043"/>
            </a:xfrm>
            <a:custGeom>
              <a:avLst/>
              <a:gdLst>
                <a:gd name="T0" fmla="*/ 11 w 23"/>
                <a:gd name="T1" fmla="*/ 0 h 25"/>
                <a:gd name="T2" fmla="*/ 0 w 23"/>
                <a:gd name="T3" fmla="*/ 12 h 25"/>
                <a:gd name="T4" fmla="*/ 5 w 23"/>
                <a:gd name="T5" fmla="*/ 24 h 25"/>
                <a:gd name="T6" fmla="*/ 14 w 23"/>
                <a:gd name="T7" fmla="*/ 22 h 25"/>
                <a:gd name="T8" fmla="*/ 22 w 23"/>
                <a:gd name="T9" fmla="*/ 9 h 25"/>
                <a:gd name="T10" fmla="*/ 11 w 23"/>
                <a:gd name="T11" fmla="*/ 0 h 25"/>
              </a:gdLst>
              <a:ahLst/>
              <a:cxnLst>
                <a:cxn ang="0">
                  <a:pos x="T0" y="T1"/>
                </a:cxn>
                <a:cxn ang="0">
                  <a:pos x="T2" y="T3"/>
                </a:cxn>
                <a:cxn ang="0">
                  <a:pos x="T4" y="T5"/>
                </a:cxn>
                <a:cxn ang="0">
                  <a:pos x="T6" y="T7"/>
                </a:cxn>
                <a:cxn ang="0">
                  <a:pos x="T8" y="T9"/>
                </a:cxn>
                <a:cxn ang="0">
                  <a:pos x="T10" y="T11"/>
                </a:cxn>
              </a:cxnLst>
              <a:rect l="0" t="0" r="r" b="b"/>
              <a:pathLst>
                <a:path w="23" h="25">
                  <a:moveTo>
                    <a:pt x="11" y="0"/>
                  </a:moveTo>
                  <a:lnTo>
                    <a:pt x="0" y="12"/>
                  </a:lnTo>
                  <a:lnTo>
                    <a:pt x="5" y="24"/>
                  </a:lnTo>
                  <a:lnTo>
                    <a:pt x="14" y="22"/>
                  </a:lnTo>
                  <a:lnTo>
                    <a:pt x="22" y="9"/>
                  </a:lnTo>
                  <a:lnTo>
                    <a:pt x="11"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85" name="Freeform 106"/>
            <p:cNvSpPr/>
            <p:nvPr/>
          </p:nvSpPr>
          <p:spPr>
            <a:xfrm>
              <a:off x="7089810" y="1912530"/>
              <a:ext cx="58182" cy="31459"/>
            </a:xfrm>
            <a:custGeom>
              <a:avLst/>
              <a:gdLst>
                <a:gd name="T0" fmla="*/ 27 w 33"/>
                <a:gd name="T1" fmla="*/ 4 h 17"/>
                <a:gd name="T2" fmla="*/ 13 w 33"/>
                <a:gd name="T3" fmla="*/ 0 h 17"/>
                <a:gd name="T4" fmla="*/ 0 w 33"/>
                <a:gd name="T5" fmla="*/ 12 h 17"/>
                <a:gd name="T6" fmla="*/ 9 w 33"/>
                <a:gd name="T7" fmla="*/ 14 h 17"/>
                <a:gd name="T8" fmla="*/ 32 w 33"/>
                <a:gd name="T9" fmla="*/ 16 h 17"/>
                <a:gd name="T10" fmla="*/ 27 w 33"/>
                <a:gd name="T11" fmla="*/ 4 h 17"/>
              </a:gdLst>
              <a:ahLst/>
              <a:cxnLst>
                <a:cxn ang="0">
                  <a:pos x="T0" y="T1"/>
                </a:cxn>
                <a:cxn ang="0">
                  <a:pos x="T2" y="T3"/>
                </a:cxn>
                <a:cxn ang="0">
                  <a:pos x="T4" y="T5"/>
                </a:cxn>
                <a:cxn ang="0">
                  <a:pos x="T6" y="T7"/>
                </a:cxn>
                <a:cxn ang="0">
                  <a:pos x="T8" y="T9"/>
                </a:cxn>
                <a:cxn ang="0">
                  <a:pos x="T10" y="T11"/>
                </a:cxn>
              </a:cxnLst>
              <a:rect l="0" t="0" r="r" b="b"/>
              <a:pathLst>
                <a:path w="33" h="17">
                  <a:moveTo>
                    <a:pt x="27" y="4"/>
                  </a:moveTo>
                  <a:lnTo>
                    <a:pt x="13" y="0"/>
                  </a:lnTo>
                  <a:lnTo>
                    <a:pt x="0" y="12"/>
                  </a:lnTo>
                  <a:lnTo>
                    <a:pt x="9" y="14"/>
                  </a:lnTo>
                  <a:lnTo>
                    <a:pt x="32" y="16"/>
                  </a:lnTo>
                  <a:lnTo>
                    <a:pt x="27" y="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86" name="Freeform 107"/>
            <p:cNvSpPr/>
            <p:nvPr/>
          </p:nvSpPr>
          <p:spPr>
            <a:xfrm>
              <a:off x="7350842" y="1726921"/>
              <a:ext cx="23587" cy="28313"/>
            </a:xfrm>
            <a:custGeom>
              <a:avLst/>
              <a:gdLst>
                <a:gd name="T0" fmla="*/ 6 w 14"/>
                <a:gd name="T1" fmla="*/ 15 h 16"/>
                <a:gd name="T2" fmla="*/ 7 w 14"/>
                <a:gd name="T3" fmla="*/ 15 h 16"/>
                <a:gd name="T4" fmla="*/ 8 w 14"/>
                <a:gd name="T5" fmla="*/ 15 h 16"/>
                <a:gd name="T6" fmla="*/ 9 w 14"/>
                <a:gd name="T7" fmla="*/ 14 h 16"/>
                <a:gd name="T8" fmla="*/ 11 w 14"/>
                <a:gd name="T9" fmla="*/ 14 h 16"/>
                <a:gd name="T10" fmla="*/ 11 w 14"/>
                <a:gd name="T11" fmla="*/ 13 h 16"/>
                <a:gd name="T12" fmla="*/ 11 w 14"/>
                <a:gd name="T13" fmla="*/ 12 h 16"/>
                <a:gd name="T14" fmla="*/ 11 w 14"/>
                <a:gd name="T15" fmla="*/ 11 h 16"/>
                <a:gd name="T16" fmla="*/ 11 w 14"/>
                <a:gd name="T17" fmla="*/ 10 h 16"/>
                <a:gd name="T18" fmla="*/ 11 w 14"/>
                <a:gd name="T19" fmla="*/ 9 h 16"/>
                <a:gd name="T20" fmla="*/ 13 w 14"/>
                <a:gd name="T21" fmla="*/ 8 h 16"/>
                <a:gd name="T22" fmla="*/ 11 w 14"/>
                <a:gd name="T23" fmla="*/ 8 h 16"/>
                <a:gd name="T24" fmla="*/ 11 w 14"/>
                <a:gd name="T25" fmla="*/ 7 h 16"/>
                <a:gd name="T26" fmla="*/ 11 w 14"/>
                <a:gd name="T27" fmla="*/ 5 h 16"/>
                <a:gd name="T28" fmla="*/ 11 w 14"/>
                <a:gd name="T29" fmla="*/ 4 h 16"/>
                <a:gd name="T30" fmla="*/ 11 w 14"/>
                <a:gd name="T31" fmla="*/ 3 h 16"/>
                <a:gd name="T32" fmla="*/ 11 w 14"/>
                <a:gd name="T33" fmla="*/ 2 h 16"/>
                <a:gd name="T34" fmla="*/ 9 w 14"/>
                <a:gd name="T35" fmla="*/ 1 h 16"/>
                <a:gd name="T36" fmla="*/ 8 w 14"/>
                <a:gd name="T37" fmla="*/ 1 h 16"/>
                <a:gd name="T38" fmla="*/ 7 w 14"/>
                <a:gd name="T39" fmla="*/ 0 h 16"/>
                <a:gd name="T40" fmla="*/ 6 w 14"/>
                <a:gd name="T41" fmla="*/ 0 h 16"/>
                <a:gd name="T42" fmla="*/ 4 w 14"/>
                <a:gd name="T43" fmla="*/ 0 h 16"/>
                <a:gd name="T44" fmla="*/ 3 w 14"/>
                <a:gd name="T45" fmla="*/ 1 h 16"/>
                <a:gd name="T46" fmla="*/ 2 w 14"/>
                <a:gd name="T47" fmla="*/ 2 h 16"/>
                <a:gd name="T48" fmla="*/ 1 w 14"/>
                <a:gd name="T49" fmla="*/ 3 h 16"/>
                <a:gd name="T50" fmla="*/ 0 w 14"/>
                <a:gd name="T51" fmla="*/ 4 h 16"/>
                <a:gd name="T52" fmla="*/ 0 w 14"/>
                <a:gd name="T53" fmla="*/ 5 h 16"/>
                <a:gd name="T54" fmla="*/ 0 w 14"/>
                <a:gd name="T55" fmla="*/ 7 h 16"/>
                <a:gd name="T56" fmla="*/ 0 w 14"/>
                <a:gd name="T57" fmla="*/ 8 h 16"/>
                <a:gd name="T58" fmla="*/ 0 w 14"/>
                <a:gd name="T59" fmla="*/ 9 h 16"/>
                <a:gd name="T60" fmla="*/ 0 w 14"/>
                <a:gd name="T61" fmla="*/ 10 h 16"/>
                <a:gd name="T62" fmla="*/ 0 w 14"/>
                <a:gd name="T63" fmla="*/ 11 h 16"/>
                <a:gd name="T64" fmla="*/ 0 w 14"/>
                <a:gd name="T65" fmla="*/ 12 h 16"/>
                <a:gd name="T66" fmla="*/ 1 w 14"/>
                <a:gd name="T67" fmla="*/ 13 h 16"/>
                <a:gd name="T68" fmla="*/ 2 w 14"/>
                <a:gd name="T69" fmla="*/ 14 h 16"/>
                <a:gd name="T70" fmla="*/ 3 w 14"/>
                <a:gd name="T71" fmla="*/ 14 h 16"/>
                <a:gd name="T72" fmla="*/ 3 w 14"/>
                <a:gd name="T73" fmla="*/ 15 h 16"/>
                <a:gd name="T74" fmla="*/ 4 w 14"/>
                <a:gd name="T75" fmla="*/ 15 h 16"/>
                <a:gd name="T76" fmla="*/ 6 w 14"/>
                <a:gd name="T7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6">
                  <a:moveTo>
                    <a:pt x="6" y="15"/>
                  </a:moveTo>
                  <a:lnTo>
                    <a:pt x="7" y="15"/>
                  </a:lnTo>
                  <a:lnTo>
                    <a:pt x="8" y="15"/>
                  </a:lnTo>
                  <a:lnTo>
                    <a:pt x="9" y="14"/>
                  </a:lnTo>
                  <a:lnTo>
                    <a:pt x="11" y="14"/>
                  </a:lnTo>
                  <a:lnTo>
                    <a:pt x="11" y="13"/>
                  </a:lnTo>
                  <a:lnTo>
                    <a:pt x="11" y="12"/>
                  </a:lnTo>
                  <a:lnTo>
                    <a:pt x="11" y="11"/>
                  </a:lnTo>
                  <a:lnTo>
                    <a:pt x="11" y="10"/>
                  </a:lnTo>
                  <a:lnTo>
                    <a:pt x="11" y="9"/>
                  </a:lnTo>
                  <a:lnTo>
                    <a:pt x="13" y="8"/>
                  </a:lnTo>
                  <a:lnTo>
                    <a:pt x="11" y="8"/>
                  </a:lnTo>
                  <a:lnTo>
                    <a:pt x="11" y="7"/>
                  </a:lnTo>
                  <a:lnTo>
                    <a:pt x="11" y="5"/>
                  </a:lnTo>
                  <a:lnTo>
                    <a:pt x="11" y="4"/>
                  </a:lnTo>
                  <a:lnTo>
                    <a:pt x="11" y="3"/>
                  </a:lnTo>
                  <a:lnTo>
                    <a:pt x="11" y="2"/>
                  </a:lnTo>
                  <a:lnTo>
                    <a:pt x="9" y="1"/>
                  </a:lnTo>
                  <a:lnTo>
                    <a:pt x="8" y="1"/>
                  </a:lnTo>
                  <a:lnTo>
                    <a:pt x="7" y="0"/>
                  </a:lnTo>
                  <a:lnTo>
                    <a:pt x="6" y="0"/>
                  </a:lnTo>
                  <a:lnTo>
                    <a:pt x="4" y="0"/>
                  </a:lnTo>
                  <a:lnTo>
                    <a:pt x="3" y="1"/>
                  </a:lnTo>
                  <a:lnTo>
                    <a:pt x="2" y="2"/>
                  </a:lnTo>
                  <a:lnTo>
                    <a:pt x="1" y="3"/>
                  </a:lnTo>
                  <a:lnTo>
                    <a:pt x="0" y="4"/>
                  </a:lnTo>
                  <a:lnTo>
                    <a:pt x="0" y="5"/>
                  </a:lnTo>
                  <a:lnTo>
                    <a:pt x="0" y="7"/>
                  </a:lnTo>
                  <a:lnTo>
                    <a:pt x="0" y="8"/>
                  </a:lnTo>
                  <a:lnTo>
                    <a:pt x="0" y="9"/>
                  </a:lnTo>
                  <a:lnTo>
                    <a:pt x="0" y="10"/>
                  </a:lnTo>
                  <a:lnTo>
                    <a:pt x="0" y="11"/>
                  </a:lnTo>
                  <a:lnTo>
                    <a:pt x="0" y="12"/>
                  </a:lnTo>
                  <a:lnTo>
                    <a:pt x="1" y="13"/>
                  </a:lnTo>
                  <a:lnTo>
                    <a:pt x="2" y="14"/>
                  </a:lnTo>
                  <a:lnTo>
                    <a:pt x="3" y="14"/>
                  </a:lnTo>
                  <a:lnTo>
                    <a:pt x="3" y="15"/>
                  </a:lnTo>
                  <a:lnTo>
                    <a:pt x="4" y="15"/>
                  </a:lnTo>
                  <a:lnTo>
                    <a:pt x="6" y="1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87" name="Freeform 111"/>
            <p:cNvSpPr/>
            <p:nvPr/>
          </p:nvSpPr>
          <p:spPr>
            <a:xfrm>
              <a:off x="9116741" y="3263697"/>
              <a:ext cx="31450" cy="29886"/>
            </a:xfrm>
            <a:custGeom>
              <a:avLst/>
              <a:gdLst>
                <a:gd name="T0" fmla="*/ 1 w 18"/>
                <a:gd name="T1" fmla="*/ 6 h 17"/>
                <a:gd name="T2" fmla="*/ 0 w 18"/>
                <a:gd name="T3" fmla="*/ 16 h 17"/>
                <a:gd name="T4" fmla="*/ 9 w 18"/>
                <a:gd name="T5" fmla="*/ 16 h 17"/>
                <a:gd name="T6" fmla="*/ 17 w 18"/>
                <a:gd name="T7" fmla="*/ 6 h 17"/>
                <a:gd name="T8" fmla="*/ 7 w 18"/>
                <a:gd name="T9" fmla="*/ 0 h 17"/>
                <a:gd name="T10" fmla="*/ 1 w 18"/>
                <a:gd name="T11" fmla="*/ 2 h 17"/>
              </a:gdLst>
              <a:ahLst/>
              <a:cxnLst>
                <a:cxn ang="0">
                  <a:pos x="T0" y="T1"/>
                </a:cxn>
                <a:cxn ang="0">
                  <a:pos x="T2" y="T3"/>
                </a:cxn>
                <a:cxn ang="0">
                  <a:pos x="T4" y="T5"/>
                </a:cxn>
                <a:cxn ang="0">
                  <a:pos x="T6" y="T7"/>
                </a:cxn>
                <a:cxn ang="0">
                  <a:pos x="T8" y="T9"/>
                </a:cxn>
                <a:cxn ang="0">
                  <a:pos x="T10" y="T11"/>
                </a:cxn>
              </a:cxnLst>
              <a:rect l="0" t="0" r="r" b="b"/>
              <a:pathLst>
                <a:path w="18" h="17">
                  <a:moveTo>
                    <a:pt x="1" y="6"/>
                  </a:moveTo>
                  <a:lnTo>
                    <a:pt x="0" y="16"/>
                  </a:lnTo>
                  <a:lnTo>
                    <a:pt x="9" y="16"/>
                  </a:lnTo>
                  <a:lnTo>
                    <a:pt x="17" y="6"/>
                  </a:lnTo>
                  <a:lnTo>
                    <a:pt x="7" y="0"/>
                  </a:lnTo>
                  <a:lnTo>
                    <a:pt x="1"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88" name="Freeform 112"/>
            <p:cNvSpPr/>
            <p:nvPr/>
          </p:nvSpPr>
          <p:spPr>
            <a:xfrm>
              <a:off x="6608630" y="3196060"/>
              <a:ext cx="58182" cy="28313"/>
            </a:xfrm>
            <a:custGeom>
              <a:avLst/>
              <a:gdLst>
                <a:gd name="T0" fmla="*/ 16 w 32"/>
                <a:gd name="T1" fmla="*/ 11 h 16"/>
                <a:gd name="T2" fmla="*/ 15 w 32"/>
                <a:gd name="T3" fmla="*/ 11 h 16"/>
                <a:gd name="T4" fmla="*/ 14 w 32"/>
                <a:gd name="T5" fmla="*/ 11 h 16"/>
                <a:gd name="T6" fmla="*/ 12 w 32"/>
                <a:gd name="T7" fmla="*/ 11 h 16"/>
                <a:gd name="T8" fmla="*/ 12 w 32"/>
                <a:gd name="T9" fmla="*/ 12 h 16"/>
                <a:gd name="T10" fmla="*/ 11 w 32"/>
                <a:gd name="T11" fmla="*/ 12 h 16"/>
                <a:gd name="T12" fmla="*/ 9 w 32"/>
                <a:gd name="T13" fmla="*/ 13 h 16"/>
                <a:gd name="T14" fmla="*/ 8 w 32"/>
                <a:gd name="T15" fmla="*/ 13 h 16"/>
                <a:gd name="T16" fmla="*/ 6 w 32"/>
                <a:gd name="T17" fmla="*/ 14 h 16"/>
                <a:gd name="T18" fmla="*/ 5 w 32"/>
                <a:gd name="T19" fmla="*/ 14 h 16"/>
                <a:gd name="T20" fmla="*/ 4 w 32"/>
                <a:gd name="T21" fmla="*/ 15 h 16"/>
                <a:gd name="T22" fmla="*/ 3 w 32"/>
                <a:gd name="T23" fmla="*/ 14 h 16"/>
                <a:gd name="T24" fmla="*/ 1 w 32"/>
                <a:gd name="T25" fmla="*/ 14 h 16"/>
                <a:gd name="T26" fmla="*/ 0 w 32"/>
                <a:gd name="T27" fmla="*/ 13 h 16"/>
                <a:gd name="T28" fmla="*/ 0 w 32"/>
                <a:gd name="T29" fmla="*/ 12 h 16"/>
                <a:gd name="T30" fmla="*/ 0 w 32"/>
                <a:gd name="T31" fmla="*/ 11 h 16"/>
                <a:gd name="T32" fmla="*/ 0 w 32"/>
                <a:gd name="T33" fmla="*/ 10 h 16"/>
                <a:gd name="T34" fmla="*/ 0 w 32"/>
                <a:gd name="T35" fmla="*/ 9 h 16"/>
                <a:gd name="T36" fmla="*/ 0 w 32"/>
                <a:gd name="T37" fmla="*/ 8 h 16"/>
                <a:gd name="T38" fmla="*/ 0 w 32"/>
                <a:gd name="T39" fmla="*/ 7 h 16"/>
                <a:gd name="T40" fmla="*/ 0 w 32"/>
                <a:gd name="T41" fmla="*/ 6 h 16"/>
                <a:gd name="T42" fmla="*/ 0 w 32"/>
                <a:gd name="T43" fmla="*/ 5 h 16"/>
                <a:gd name="T44" fmla="*/ 1 w 32"/>
                <a:gd name="T45" fmla="*/ 4 h 16"/>
                <a:gd name="T46" fmla="*/ 2 w 32"/>
                <a:gd name="T47" fmla="*/ 4 h 16"/>
                <a:gd name="T48" fmla="*/ 3 w 32"/>
                <a:gd name="T49" fmla="*/ 4 h 16"/>
                <a:gd name="T50" fmla="*/ 4 w 32"/>
                <a:gd name="T51" fmla="*/ 4 h 16"/>
                <a:gd name="T52" fmla="*/ 5 w 32"/>
                <a:gd name="T53" fmla="*/ 4 h 16"/>
                <a:gd name="T54" fmla="*/ 7 w 32"/>
                <a:gd name="T55" fmla="*/ 4 h 16"/>
                <a:gd name="T56" fmla="*/ 8 w 32"/>
                <a:gd name="T57" fmla="*/ 4 h 16"/>
                <a:gd name="T58" fmla="*/ 10 w 32"/>
                <a:gd name="T59" fmla="*/ 4 h 16"/>
                <a:gd name="T60" fmla="*/ 12 w 32"/>
                <a:gd name="T61" fmla="*/ 4 h 16"/>
                <a:gd name="T62" fmla="*/ 14 w 32"/>
                <a:gd name="T63" fmla="*/ 4 h 16"/>
                <a:gd name="T64" fmla="*/ 15 w 32"/>
                <a:gd name="T65" fmla="*/ 4 h 16"/>
                <a:gd name="T66" fmla="*/ 16 w 32"/>
                <a:gd name="T67" fmla="*/ 4 h 16"/>
                <a:gd name="T68" fmla="*/ 18 w 32"/>
                <a:gd name="T69" fmla="*/ 4 h 16"/>
                <a:gd name="T70" fmla="*/ 19 w 32"/>
                <a:gd name="T71" fmla="*/ 3 h 16"/>
                <a:gd name="T72" fmla="*/ 20 w 32"/>
                <a:gd name="T73" fmla="*/ 2 h 16"/>
                <a:gd name="T74" fmla="*/ 23 w 32"/>
                <a:gd name="T75" fmla="*/ 2 h 16"/>
                <a:gd name="T76" fmla="*/ 24 w 32"/>
                <a:gd name="T77" fmla="*/ 1 h 16"/>
                <a:gd name="T78" fmla="*/ 26 w 32"/>
                <a:gd name="T79" fmla="*/ 0 h 16"/>
                <a:gd name="T80" fmla="*/ 27 w 32"/>
                <a:gd name="T81" fmla="*/ 0 h 16"/>
                <a:gd name="T82" fmla="*/ 28 w 32"/>
                <a:gd name="T83" fmla="*/ 0 h 16"/>
                <a:gd name="T84" fmla="*/ 29 w 32"/>
                <a:gd name="T85" fmla="*/ 0 h 16"/>
                <a:gd name="T86" fmla="*/ 31 w 32"/>
                <a:gd name="T87" fmla="*/ 0 h 16"/>
                <a:gd name="T88" fmla="*/ 31 w 32"/>
                <a:gd name="T89" fmla="*/ 1 h 16"/>
                <a:gd name="T90" fmla="*/ 31 w 32"/>
                <a:gd name="T91" fmla="*/ 2 h 16"/>
                <a:gd name="T92" fmla="*/ 31 w 32"/>
                <a:gd name="T93" fmla="*/ 3 h 16"/>
                <a:gd name="T94" fmla="*/ 30 w 32"/>
                <a:gd name="T95" fmla="*/ 4 h 16"/>
                <a:gd name="T96" fmla="*/ 29 w 32"/>
                <a:gd name="T97" fmla="*/ 4 h 16"/>
                <a:gd name="T98" fmla="*/ 28 w 32"/>
                <a:gd name="T99" fmla="*/ 4 h 16"/>
                <a:gd name="T100" fmla="*/ 27 w 32"/>
                <a:gd name="T101" fmla="*/ 6 h 16"/>
                <a:gd name="T102" fmla="*/ 27 w 32"/>
                <a:gd name="T103" fmla="*/ 7 h 16"/>
                <a:gd name="T104" fmla="*/ 27 w 32"/>
                <a:gd name="T105" fmla="*/ 8 h 16"/>
                <a:gd name="T106" fmla="*/ 27 w 32"/>
                <a:gd name="T107" fmla="*/ 9 h 16"/>
                <a:gd name="T108" fmla="*/ 26 w 32"/>
                <a:gd name="T109" fmla="*/ 9 h 16"/>
                <a:gd name="T110" fmla="*/ 26 w 32"/>
                <a:gd name="T111" fmla="*/ 10 h 16"/>
                <a:gd name="T112" fmla="*/ 24 w 32"/>
                <a:gd name="T113" fmla="*/ 11 h 16"/>
                <a:gd name="T114" fmla="*/ 23 w 32"/>
                <a:gd name="T115" fmla="*/ 11 h 16"/>
                <a:gd name="T116" fmla="*/ 21 w 32"/>
                <a:gd name="T117" fmla="*/ 11 h 16"/>
                <a:gd name="T118" fmla="*/ 19 w 32"/>
                <a:gd name="T119" fmla="*/ 11 h 16"/>
                <a:gd name="T120" fmla="*/ 18 w 32"/>
                <a:gd name="T121" fmla="*/ 11 h 16"/>
                <a:gd name="T122" fmla="*/ 16 w 32"/>
                <a:gd name="T123"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 h="16">
                  <a:moveTo>
                    <a:pt x="16" y="11"/>
                  </a:moveTo>
                  <a:lnTo>
                    <a:pt x="15" y="11"/>
                  </a:lnTo>
                  <a:lnTo>
                    <a:pt x="14" y="11"/>
                  </a:lnTo>
                  <a:lnTo>
                    <a:pt x="12" y="11"/>
                  </a:lnTo>
                  <a:lnTo>
                    <a:pt x="12" y="12"/>
                  </a:lnTo>
                  <a:lnTo>
                    <a:pt x="11" y="12"/>
                  </a:lnTo>
                  <a:lnTo>
                    <a:pt x="9" y="13"/>
                  </a:lnTo>
                  <a:lnTo>
                    <a:pt x="8" y="13"/>
                  </a:lnTo>
                  <a:lnTo>
                    <a:pt x="6" y="14"/>
                  </a:lnTo>
                  <a:lnTo>
                    <a:pt x="5" y="14"/>
                  </a:lnTo>
                  <a:lnTo>
                    <a:pt x="4" y="15"/>
                  </a:lnTo>
                  <a:lnTo>
                    <a:pt x="3" y="14"/>
                  </a:lnTo>
                  <a:lnTo>
                    <a:pt x="1" y="14"/>
                  </a:lnTo>
                  <a:lnTo>
                    <a:pt x="0" y="13"/>
                  </a:lnTo>
                  <a:lnTo>
                    <a:pt x="0" y="12"/>
                  </a:lnTo>
                  <a:lnTo>
                    <a:pt x="0" y="11"/>
                  </a:lnTo>
                  <a:lnTo>
                    <a:pt x="0" y="10"/>
                  </a:lnTo>
                  <a:lnTo>
                    <a:pt x="0" y="9"/>
                  </a:lnTo>
                  <a:lnTo>
                    <a:pt x="0" y="8"/>
                  </a:lnTo>
                  <a:lnTo>
                    <a:pt x="0" y="7"/>
                  </a:lnTo>
                  <a:lnTo>
                    <a:pt x="0" y="6"/>
                  </a:lnTo>
                  <a:lnTo>
                    <a:pt x="0" y="5"/>
                  </a:lnTo>
                  <a:lnTo>
                    <a:pt x="1" y="4"/>
                  </a:lnTo>
                  <a:lnTo>
                    <a:pt x="2" y="4"/>
                  </a:lnTo>
                  <a:lnTo>
                    <a:pt x="3" y="4"/>
                  </a:lnTo>
                  <a:lnTo>
                    <a:pt x="4" y="4"/>
                  </a:lnTo>
                  <a:lnTo>
                    <a:pt x="5" y="4"/>
                  </a:lnTo>
                  <a:lnTo>
                    <a:pt x="7" y="4"/>
                  </a:lnTo>
                  <a:lnTo>
                    <a:pt x="8" y="4"/>
                  </a:lnTo>
                  <a:lnTo>
                    <a:pt x="10" y="4"/>
                  </a:lnTo>
                  <a:lnTo>
                    <a:pt x="12" y="4"/>
                  </a:lnTo>
                  <a:lnTo>
                    <a:pt x="14" y="4"/>
                  </a:lnTo>
                  <a:lnTo>
                    <a:pt x="15" y="4"/>
                  </a:lnTo>
                  <a:lnTo>
                    <a:pt x="16" y="4"/>
                  </a:lnTo>
                  <a:lnTo>
                    <a:pt x="18" y="4"/>
                  </a:lnTo>
                  <a:lnTo>
                    <a:pt x="19" y="3"/>
                  </a:lnTo>
                  <a:lnTo>
                    <a:pt x="20" y="2"/>
                  </a:lnTo>
                  <a:lnTo>
                    <a:pt x="23" y="2"/>
                  </a:lnTo>
                  <a:lnTo>
                    <a:pt x="24" y="1"/>
                  </a:lnTo>
                  <a:lnTo>
                    <a:pt x="26" y="0"/>
                  </a:lnTo>
                  <a:lnTo>
                    <a:pt x="27" y="0"/>
                  </a:lnTo>
                  <a:lnTo>
                    <a:pt x="28" y="0"/>
                  </a:lnTo>
                  <a:lnTo>
                    <a:pt x="29" y="0"/>
                  </a:lnTo>
                  <a:lnTo>
                    <a:pt x="31" y="0"/>
                  </a:lnTo>
                  <a:lnTo>
                    <a:pt x="31" y="1"/>
                  </a:lnTo>
                  <a:lnTo>
                    <a:pt x="31" y="2"/>
                  </a:lnTo>
                  <a:lnTo>
                    <a:pt x="31" y="3"/>
                  </a:lnTo>
                  <a:lnTo>
                    <a:pt x="30" y="4"/>
                  </a:lnTo>
                  <a:lnTo>
                    <a:pt x="29" y="4"/>
                  </a:lnTo>
                  <a:lnTo>
                    <a:pt x="28" y="4"/>
                  </a:lnTo>
                  <a:lnTo>
                    <a:pt x="27" y="6"/>
                  </a:lnTo>
                  <a:lnTo>
                    <a:pt x="27" y="7"/>
                  </a:lnTo>
                  <a:lnTo>
                    <a:pt x="27" y="8"/>
                  </a:lnTo>
                  <a:lnTo>
                    <a:pt x="27" y="9"/>
                  </a:lnTo>
                  <a:lnTo>
                    <a:pt x="26" y="9"/>
                  </a:lnTo>
                  <a:lnTo>
                    <a:pt x="26" y="10"/>
                  </a:lnTo>
                  <a:lnTo>
                    <a:pt x="24" y="11"/>
                  </a:lnTo>
                  <a:lnTo>
                    <a:pt x="23" y="11"/>
                  </a:lnTo>
                  <a:lnTo>
                    <a:pt x="21" y="11"/>
                  </a:lnTo>
                  <a:lnTo>
                    <a:pt x="19" y="11"/>
                  </a:lnTo>
                  <a:lnTo>
                    <a:pt x="18" y="11"/>
                  </a:lnTo>
                  <a:lnTo>
                    <a:pt x="16" y="1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89" name="Freeform 116"/>
            <p:cNvSpPr/>
            <p:nvPr/>
          </p:nvSpPr>
          <p:spPr>
            <a:xfrm>
              <a:off x="8762933" y="4495319"/>
              <a:ext cx="23587" cy="23594"/>
            </a:xfrm>
            <a:custGeom>
              <a:avLst/>
              <a:gdLst>
                <a:gd name="T0" fmla="*/ 7 w 14"/>
                <a:gd name="T1" fmla="*/ 12 h 13"/>
                <a:gd name="T2" fmla="*/ 7 w 14"/>
                <a:gd name="T3" fmla="*/ 11 h 13"/>
                <a:gd name="T4" fmla="*/ 8 w 14"/>
                <a:gd name="T5" fmla="*/ 11 h 13"/>
                <a:gd name="T6" fmla="*/ 9 w 14"/>
                <a:gd name="T7" fmla="*/ 11 h 13"/>
                <a:gd name="T8" fmla="*/ 10 w 14"/>
                <a:gd name="T9" fmla="*/ 10 h 13"/>
                <a:gd name="T10" fmla="*/ 11 w 14"/>
                <a:gd name="T11" fmla="*/ 8 h 13"/>
                <a:gd name="T12" fmla="*/ 13 w 14"/>
                <a:gd name="T13" fmla="*/ 8 h 13"/>
                <a:gd name="T14" fmla="*/ 13 w 14"/>
                <a:gd name="T15" fmla="*/ 6 h 13"/>
                <a:gd name="T16" fmla="*/ 13 w 14"/>
                <a:gd name="T17" fmla="*/ 5 h 13"/>
                <a:gd name="T18" fmla="*/ 13 w 14"/>
                <a:gd name="T19" fmla="*/ 4 h 13"/>
                <a:gd name="T20" fmla="*/ 13 w 14"/>
                <a:gd name="T21" fmla="*/ 3 h 13"/>
                <a:gd name="T22" fmla="*/ 11 w 14"/>
                <a:gd name="T23" fmla="*/ 3 h 13"/>
                <a:gd name="T24" fmla="*/ 11 w 14"/>
                <a:gd name="T25" fmla="*/ 2 h 13"/>
                <a:gd name="T26" fmla="*/ 11 w 14"/>
                <a:gd name="T27" fmla="*/ 1 h 13"/>
                <a:gd name="T28" fmla="*/ 10 w 14"/>
                <a:gd name="T29" fmla="*/ 1 h 13"/>
                <a:gd name="T30" fmla="*/ 9 w 14"/>
                <a:gd name="T31" fmla="*/ 0 h 13"/>
                <a:gd name="T32" fmla="*/ 8 w 14"/>
                <a:gd name="T33" fmla="*/ 0 h 13"/>
                <a:gd name="T34" fmla="*/ 7 w 14"/>
                <a:gd name="T35" fmla="*/ 0 h 13"/>
                <a:gd name="T36" fmla="*/ 4 w 14"/>
                <a:gd name="T37" fmla="*/ 0 h 13"/>
                <a:gd name="T38" fmla="*/ 3 w 14"/>
                <a:gd name="T39" fmla="*/ 0 h 13"/>
                <a:gd name="T40" fmla="*/ 2 w 14"/>
                <a:gd name="T41" fmla="*/ 0 h 13"/>
                <a:gd name="T42" fmla="*/ 2 w 14"/>
                <a:gd name="T43" fmla="*/ 1 h 13"/>
                <a:gd name="T44" fmla="*/ 1 w 14"/>
                <a:gd name="T45" fmla="*/ 1 h 13"/>
                <a:gd name="T46" fmla="*/ 1 w 14"/>
                <a:gd name="T47" fmla="*/ 2 h 13"/>
                <a:gd name="T48" fmla="*/ 1 w 14"/>
                <a:gd name="T49" fmla="*/ 3 h 13"/>
                <a:gd name="T50" fmla="*/ 0 w 14"/>
                <a:gd name="T51" fmla="*/ 3 h 13"/>
                <a:gd name="T52" fmla="*/ 0 w 14"/>
                <a:gd name="T53" fmla="*/ 4 h 13"/>
                <a:gd name="T54" fmla="*/ 0 w 14"/>
                <a:gd name="T55" fmla="*/ 5 h 13"/>
                <a:gd name="T56" fmla="*/ 0 w 14"/>
                <a:gd name="T57" fmla="*/ 6 h 13"/>
                <a:gd name="T58" fmla="*/ 0 w 14"/>
                <a:gd name="T59" fmla="*/ 8 h 13"/>
                <a:gd name="T60" fmla="*/ 1 w 14"/>
                <a:gd name="T61" fmla="*/ 8 h 13"/>
                <a:gd name="T62" fmla="*/ 2 w 14"/>
                <a:gd name="T63" fmla="*/ 10 h 13"/>
                <a:gd name="T64" fmla="*/ 2 w 14"/>
                <a:gd name="T65" fmla="*/ 11 h 13"/>
                <a:gd name="T66" fmla="*/ 3 w 14"/>
                <a:gd name="T67" fmla="*/ 11 h 13"/>
                <a:gd name="T68" fmla="*/ 4 w 14"/>
                <a:gd name="T69" fmla="*/ 11 h 13"/>
                <a:gd name="T70" fmla="*/ 7 w 14"/>
                <a:gd name="T7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 h="13">
                  <a:moveTo>
                    <a:pt x="7" y="12"/>
                  </a:moveTo>
                  <a:lnTo>
                    <a:pt x="7" y="11"/>
                  </a:lnTo>
                  <a:lnTo>
                    <a:pt x="8" y="11"/>
                  </a:lnTo>
                  <a:lnTo>
                    <a:pt x="9" y="11"/>
                  </a:lnTo>
                  <a:lnTo>
                    <a:pt x="10" y="10"/>
                  </a:lnTo>
                  <a:lnTo>
                    <a:pt x="11" y="8"/>
                  </a:lnTo>
                  <a:lnTo>
                    <a:pt x="13" y="8"/>
                  </a:lnTo>
                  <a:lnTo>
                    <a:pt x="13" y="6"/>
                  </a:lnTo>
                  <a:lnTo>
                    <a:pt x="13" y="5"/>
                  </a:lnTo>
                  <a:lnTo>
                    <a:pt x="13" y="4"/>
                  </a:lnTo>
                  <a:lnTo>
                    <a:pt x="13" y="3"/>
                  </a:lnTo>
                  <a:lnTo>
                    <a:pt x="11" y="3"/>
                  </a:lnTo>
                  <a:lnTo>
                    <a:pt x="11" y="2"/>
                  </a:lnTo>
                  <a:lnTo>
                    <a:pt x="11" y="1"/>
                  </a:lnTo>
                  <a:lnTo>
                    <a:pt x="10" y="1"/>
                  </a:lnTo>
                  <a:lnTo>
                    <a:pt x="9" y="0"/>
                  </a:lnTo>
                  <a:lnTo>
                    <a:pt x="8" y="0"/>
                  </a:lnTo>
                  <a:lnTo>
                    <a:pt x="7" y="0"/>
                  </a:lnTo>
                  <a:lnTo>
                    <a:pt x="4" y="0"/>
                  </a:lnTo>
                  <a:lnTo>
                    <a:pt x="3" y="0"/>
                  </a:lnTo>
                  <a:lnTo>
                    <a:pt x="2" y="0"/>
                  </a:lnTo>
                  <a:lnTo>
                    <a:pt x="2" y="1"/>
                  </a:lnTo>
                  <a:lnTo>
                    <a:pt x="1" y="1"/>
                  </a:lnTo>
                  <a:lnTo>
                    <a:pt x="1" y="2"/>
                  </a:lnTo>
                  <a:lnTo>
                    <a:pt x="1" y="3"/>
                  </a:lnTo>
                  <a:lnTo>
                    <a:pt x="0" y="3"/>
                  </a:lnTo>
                  <a:lnTo>
                    <a:pt x="0" y="4"/>
                  </a:lnTo>
                  <a:lnTo>
                    <a:pt x="0" y="5"/>
                  </a:lnTo>
                  <a:lnTo>
                    <a:pt x="0" y="6"/>
                  </a:lnTo>
                  <a:lnTo>
                    <a:pt x="0" y="8"/>
                  </a:lnTo>
                  <a:lnTo>
                    <a:pt x="1" y="8"/>
                  </a:lnTo>
                  <a:lnTo>
                    <a:pt x="2" y="10"/>
                  </a:lnTo>
                  <a:lnTo>
                    <a:pt x="2" y="11"/>
                  </a:lnTo>
                  <a:lnTo>
                    <a:pt x="3" y="11"/>
                  </a:lnTo>
                  <a:lnTo>
                    <a:pt x="4" y="11"/>
                  </a:lnTo>
                  <a:lnTo>
                    <a:pt x="7" y="1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90" name="Freeform 117"/>
            <p:cNvSpPr/>
            <p:nvPr/>
          </p:nvSpPr>
          <p:spPr>
            <a:xfrm>
              <a:off x="8822687" y="4487455"/>
              <a:ext cx="26732" cy="28313"/>
            </a:xfrm>
            <a:custGeom>
              <a:avLst/>
              <a:gdLst>
                <a:gd name="T0" fmla="*/ 2 w 15"/>
                <a:gd name="T1" fmla="*/ 5 h 16"/>
                <a:gd name="T2" fmla="*/ 9 w 15"/>
                <a:gd name="T3" fmla="*/ 0 h 16"/>
                <a:gd name="T4" fmla="*/ 14 w 15"/>
                <a:gd name="T5" fmla="*/ 5 h 16"/>
                <a:gd name="T6" fmla="*/ 13 w 15"/>
                <a:gd name="T7" fmla="*/ 15 h 16"/>
                <a:gd name="T8" fmla="*/ 0 w 15"/>
                <a:gd name="T9" fmla="*/ 11 h 16"/>
                <a:gd name="T10" fmla="*/ 2 w 15"/>
                <a:gd name="T11" fmla="*/ 5 h 16"/>
              </a:gdLst>
              <a:ahLst/>
              <a:cxnLst>
                <a:cxn ang="0">
                  <a:pos x="T0" y="T1"/>
                </a:cxn>
                <a:cxn ang="0">
                  <a:pos x="T2" y="T3"/>
                </a:cxn>
                <a:cxn ang="0">
                  <a:pos x="T4" y="T5"/>
                </a:cxn>
                <a:cxn ang="0">
                  <a:pos x="T6" y="T7"/>
                </a:cxn>
                <a:cxn ang="0">
                  <a:pos x="T8" y="T9"/>
                </a:cxn>
                <a:cxn ang="0">
                  <a:pos x="T10" y="T11"/>
                </a:cxn>
              </a:cxnLst>
              <a:rect l="0" t="0" r="r" b="b"/>
              <a:pathLst>
                <a:path w="15" h="16">
                  <a:moveTo>
                    <a:pt x="2" y="5"/>
                  </a:moveTo>
                  <a:lnTo>
                    <a:pt x="9" y="0"/>
                  </a:lnTo>
                  <a:lnTo>
                    <a:pt x="14" y="5"/>
                  </a:lnTo>
                  <a:lnTo>
                    <a:pt x="13" y="15"/>
                  </a:lnTo>
                  <a:lnTo>
                    <a:pt x="0" y="11"/>
                  </a:lnTo>
                  <a:lnTo>
                    <a:pt x="2" y="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91" name="Freeform 118"/>
            <p:cNvSpPr/>
            <p:nvPr/>
          </p:nvSpPr>
          <p:spPr>
            <a:xfrm>
              <a:off x="8838412" y="3518515"/>
              <a:ext cx="45602" cy="89658"/>
            </a:xfrm>
            <a:custGeom>
              <a:avLst/>
              <a:gdLst>
                <a:gd name="T0" fmla="*/ 12 w 25"/>
                <a:gd name="T1" fmla="*/ 0 h 51"/>
                <a:gd name="T2" fmla="*/ 2 w 25"/>
                <a:gd name="T3" fmla="*/ 15 h 51"/>
                <a:gd name="T4" fmla="*/ 0 w 25"/>
                <a:gd name="T5" fmla="*/ 34 h 51"/>
                <a:gd name="T6" fmla="*/ 16 w 25"/>
                <a:gd name="T7" fmla="*/ 50 h 51"/>
                <a:gd name="T8" fmla="*/ 24 w 25"/>
                <a:gd name="T9" fmla="*/ 26 h 51"/>
                <a:gd name="T10" fmla="*/ 12 w 25"/>
                <a:gd name="T11" fmla="*/ 0 h 51"/>
              </a:gdLst>
              <a:ahLst/>
              <a:cxnLst>
                <a:cxn ang="0">
                  <a:pos x="T0" y="T1"/>
                </a:cxn>
                <a:cxn ang="0">
                  <a:pos x="T2" y="T3"/>
                </a:cxn>
                <a:cxn ang="0">
                  <a:pos x="T4" y="T5"/>
                </a:cxn>
                <a:cxn ang="0">
                  <a:pos x="T6" y="T7"/>
                </a:cxn>
                <a:cxn ang="0">
                  <a:pos x="T8" y="T9"/>
                </a:cxn>
                <a:cxn ang="0">
                  <a:pos x="T10" y="T11"/>
                </a:cxn>
              </a:cxnLst>
              <a:rect l="0" t="0" r="r" b="b"/>
              <a:pathLst>
                <a:path w="25" h="51">
                  <a:moveTo>
                    <a:pt x="12" y="0"/>
                  </a:moveTo>
                  <a:lnTo>
                    <a:pt x="2" y="15"/>
                  </a:lnTo>
                  <a:lnTo>
                    <a:pt x="0" y="34"/>
                  </a:lnTo>
                  <a:lnTo>
                    <a:pt x="16" y="50"/>
                  </a:lnTo>
                  <a:lnTo>
                    <a:pt x="24" y="26"/>
                  </a:lnTo>
                  <a:lnTo>
                    <a:pt x="12"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92" name="Freeform 121"/>
            <p:cNvSpPr/>
            <p:nvPr/>
          </p:nvSpPr>
          <p:spPr>
            <a:xfrm>
              <a:off x="8505045" y="4295554"/>
              <a:ext cx="45602" cy="42470"/>
            </a:xfrm>
            <a:custGeom>
              <a:avLst/>
              <a:gdLst>
                <a:gd name="T0" fmla="*/ 2 w 26"/>
                <a:gd name="T1" fmla="*/ 0 h 24"/>
                <a:gd name="T2" fmla="*/ 13 w 26"/>
                <a:gd name="T3" fmla="*/ 2 h 24"/>
                <a:gd name="T4" fmla="*/ 21 w 26"/>
                <a:gd name="T5" fmla="*/ 10 h 24"/>
                <a:gd name="T6" fmla="*/ 25 w 26"/>
                <a:gd name="T7" fmla="*/ 21 h 24"/>
                <a:gd name="T8" fmla="*/ 15 w 26"/>
                <a:gd name="T9" fmla="*/ 23 h 24"/>
                <a:gd name="T10" fmla="*/ 0 w 26"/>
                <a:gd name="T11" fmla="*/ 9 h 24"/>
                <a:gd name="T12" fmla="*/ 2 w 26"/>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6" h="24">
                  <a:moveTo>
                    <a:pt x="2" y="0"/>
                  </a:moveTo>
                  <a:lnTo>
                    <a:pt x="13" y="2"/>
                  </a:lnTo>
                  <a:lnTo>
                    <a:pt x="21" y="10"/>
                  </a:lnTo>
                  <a:lnTo>
                    <a:pt x="25" y="21"/>
                  </a:lnTo>
                  <a:lnTo>
                    <a:pt x="15" y="23"/>
                  </a:lnTo>
                  <a:lnTo>
                    <a:pt x="0" y="9"/>
                  </a:lnTo>
                  <a:lnTo>
                    <a:pt x="2"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93" name="Freeform 122"/>
            <p:cNvSpPr/>
            <p:nvPr/>
          </p:nvSpPr>
          <p:spPr>
            <a:xfrm>
              <a:off x="8855709" y="4531497"/>
              <a:ext cx="39312" cy="28313"/>
            </a:xfrm>
            <a:custGeom>
              <a:avLst/>
              <a:gdLst>
                <a:gd name="T0" fmla="*/ 3 w 21"/>
                <a:gd name="T1" fmla="*/ 2 h 15"/>
                <a:gd name="T2" fmla="*/ 0 w 21"/>
                <a:gd name="T3" fmla="*/ 14 h 15"/>
                <a:gd name="T4" fmla="*/ 16 w 21"/>
                <a:gd name="T5" fmla="*/ 8 h 15"/>
                <a:gd name="T6" fmla="*/ 20 w 21"/>
                <a:gd name="T7" fmla="*/ 0 h 15"/>
                <a:gd name="T8" fmla="*/ 3 w 21"/>
                <a:gd name="T9" fmla="*/ 2 h 15"/>
              </a:gdLst>
              <a:ahLst/>
              <a:cxnLst>
                <a:cxn ang="0">
                  <a:pos x="T0" y="T1"/>
                </a:cxn>
                <a:cxn ang="0">
                  <a:pos x="T2" y="T3"/>
                </a:cxn>
                <a:cxn ang="0">
                  <a:pos x="T4" y="T5"/>
                </a:cxn>
                <a:cxn ang="0">
                  <a:pos x="T6" y="T7"/>
                </a:cxn>
                <a:cxn ang="0">
                  <a:pos x="T8" y="T9"/>
                </a:cxn>
              </a:cxnLst>
              <a:rect l="0" t="0" r="r" b="b"/>
              <a:pathLst>
                <a:path w="21" h="15">
                  <a:moveTo>
                    <a:pt x="3" y="2"/>
                  </a:moveTo>
                  <a:lnTo>
                    <a:pt x="0" y="14"/>
                  </a:lnTo>
                  <a:lnTo>
                    <a:pt x="16" y="8"/>
                  </a:lnTo>
                  <a:lnTo>
                    <a:pt x="20" y="0"/>
                  </a:lnTo>
                  <a:lnTo>
                    <a:pt x="3"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94" name="Freeform 123"/>
            <p:cNvSpPr/>
            <p:nvPr/>
          </p:nvSpPr>
          <p:spPr>
            <a:xfrm>
              <a:off x="8997233" y="4304992"/>
              <a:ext cx="50319" cy="26740"/>
            </a:xfrm>
            <a:custGeom>
              <a:avLst/>
              <a:gdLst>
                <a:gd name="T0" fmla="*/ 14 w 28"/>
                <a:gd name="T1" fmla="*/ 13 h 14"/>
                <a:gd name="T2" fmla="*/ 11 w 28"/>
                <a:gd name="T3" fmla="*/ 13 h 14"/>
                <a:gd name="T4" fmla="*/ 10 w 28"/>
                <a:gd name="T5" fmla="*/ 13 h 14"/>
                <a:gd name="T6" fmla="*/ 8 w 28"/>
                <a:gd name="T7" fmla="*/ 13 h 14"/>
                <a:gd name="T8" fmla="*/ 6 w 28"/>
                <a:gd name="T9" fmla="*/ 13 h 14"/>
                <a:gd name="T10" fmla="*/ 5 w 28"/>
                <a:gd name="T11" fmla="*/ 13 h 14"/>
                <a:gd name="T12" fmla="*/ 3 w 28"/>
                <a:gd name="T13" fmla="*/ 13 h 14"/>
                <a:gd name="T14" fmla="*/ 2 w 28"/>
                <a:gd name="T15" fmla="*/ 13 h 14"/>
                <a:gd name="T16" fmla="*/ 1 w 28"/>
                <a:gd name="T17" fmla="*/ 13 h 14"/>
                <a:gd name="T18" fmla="*/ 0 w 28"/>
                <a:gd name="T19" fmla="*/ 10 h 14"/>
                <a:gd name="T20" fmla="*/ 0 w 28"/>
                <a:gd name="T21" fmla="*/ 7 h 14"/>
                <a:gd name="T22" fmla="*/ 0 w 28"/>
                <a:gd name="T23" fmla="*/ 5 h 14"/>
                <a:gd name="T24" fmla="*/ 1 w 28"/>
                <a:gd name="T25" fmla="*/ 5 h 14"/>
                <a:gd name="T26" fmla="*/ 2 w 28"/>
                <a:gd name="T27" fmla="*/ 2 h 14"/>
                <a:gd name="T28" fmla="*/ 3 w 28"/>
                <a:gd name="T29" fmla="*/ 2 h 14"/>
                <a:gd name="T30" fmla="*/ 3 w 28"/>
                <a:gd name="T31" fmla="*/ 0 h 14"/>
                <a:gd name="T32" fmla="*/ 5 w 28"/>
                <a:gd name="T33" fmla="*/ 0 h 14"/>
                <a:gd name="T34" fmla="*/ 6 w 28"/>
                <a:gd name="T35" fmla="*/ 0 h 14"/>
                <a:gd name="T36" fmla="*/ 8 w 28"/>
                <a:gd name="T37" fmla="*/ 0 h 14"/>
                <a:gd name="T38" fmla="*/ 10 w 28"/>
                <a:gd name="T39" fmla="*/ 0 h 14"/>
                <a:gd name="T40" fmla="*/ 11 w 28"/>
                <a:gd name="T41" fmla="*/ 0 h 14"/>
                <a:gd name="T42" fmla="*/ 14 w 28"/>
                <a:gd name="T43" fmla="*/ 0 h 14"/>
                <a:gd name="T44" fmla="*/ 17 w 28"/>
                <a:gd name="T45" fmla="*/ 0 h 14"/>
                <a:gd name="T46" fmla="*/ 18 w 28"/>
                <a:gd name="T47" fmla="*/ 0 h 14"/>
                <a:gd name="T48" fmla="*/ 20 w 28"/>
                <a:gd name="T49" fmla="*/ 0 h 14"/>
                <a:gd name="T50" fmla="*/ 21 w 28"/>
                <a:gd name="T51" fmla="*/ 0 h 14"/>
                <a:gd name="T52" fmla="*/ 23 w 28"/>
                <a:gd name="T53" fmla="*/ 0 h 14"/>
                <a:gd name="T54" fmla="*/ 24 w 28"/>
                <a:gd name="T55" fmla="*/ 2 h 14"/>
                <a:gd name="T56" fmla="*/ 25 w 28"/>
                <a:gd name="T57" fmla="*/ 5 h 14"/>
                <a:gd name="T58" fmla="*/ 26 w 28"/>
                <a:gd name="T59" fmla="*/ 5 h 14"/>
                <a:gd name="T60" fmla="*/ 26 w 28"/>
                <a:gd name="T61" fmla="*/ 7 h 14"/>
                <a:gd name="T62" fmla="*/ 27 w 28"/>
                <a:gd name="T63" fmla="*/ 7 h 14"/>
                <a:gd name="T64" fmla="*/ 26 w 28"/>
                <a:gd name="T65" fmla="*/ 10 h 14"/>
                <a:gd name="T66" fmla="*/ 25 w 28"/>
                <a:gd name="T67" fmla="*/ 13 h 14"/>
                <a:gd name="T68" fmla="*/ 24 w 28"/>
                <a:gd name="T69" fmla="*/ 13 h 14"/>
                <a:gd name="T70" fmla="*/ 23 w 28"/>
                <a:gd name="T71" fmla="*/ 13 h 14"/>
                <a:gd name="T72" fmla="*/ 21 w 28"/>
                <a:gd name="T73" fmla="*/ 13 h 14"/>
                <a:gd name="T74" fmla="*/ 20 w 28"/>
                <a:gd name="T75" fmla="*/ 13 h 14"/>
                <a:gd name="T76" fmla="*/ 18 w 28"/>
                <a:gd name="T77" fmla="*/ 13 h 14"/>
                <a:gd name="T78" fmla="*/ 17 w 28"/>
                <a:gd name="T79" fmla="*/ 13 h 14"/>
                <a:gd name="T80" fmla="*/ 14 w 28"/>
                <a:gd name="T81"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 h="14">
                  <a:moveTo>
                    <a:pt x="14" y="13"/>
                  </a:moveTo>
                  <a:lnTo>
                    <a:pt x="11" y="13"/>
                  </a:lnTo>
                  <a:lnTo>
                    <a:pt x="10" y="13"/>
                  </a:lnTo>
                  <a:lnTo>
                    <a:pt x="8" y="13"/>
                  </a:lnTo>
                  <a:lnTo>
                    <a:pt x="6" y="13"/>
                  </a:lnTo>
                  <a:lnTo>
                    <a:pt x="5" y="13"/>
                  </a:lnTo>
                  <a:lnTo>
                    <a:pt x="3" y="13"/>
                  </a:lnTo>
                  <a:lnTo>
                    <a:pt x="2" y="13"/>
                  </a:lnTo>
                  <a:lnTo>
                    <a:pt x="1" y="13"/>
                  </a:lnTo>
                  <a:lnTo>
                    <a:pt x="0" y="10"/>
                  </a:lnTo>
                  <a:lnTo>
                    <a:pt x="0" y="7"/>
                  </a:lnTo>
                  <a:lnTo>
                    <a:pt x="0" y="5"/>
                  </a:lnTo>
                  <a:lnTo>
                    <a:pt x="1" y="5"/>
                  </a:lnTo>
                  <a:lnTo>
                    <a:pt x="2" y="2"/>
                  </a:lnTo>
                  <a:lnTo>
                    <a:pt x="3" y="2"/>
                  </a:lnTo>
                  <a:lnTo>
                    <a:pt x="3" y="0"/>
                  </a:lnTo>
                  <a:lnTo>
                    <a:pt x="5" y="0"/>
                  </a:lnTo>
                  <a:lnTo>
                    <a:pt x="6" y="0"/>
                  </a:lnTo>
                  <a:lnTo>
                    <a:pt x="8" y="0"/>
                  </a:lnTo>
                  <a:lnTo>
                    <a:pt x="10" y="0"/>
                  </a:lnTo>
                  <a:lnTo>
                    <a:pt x="11" y="0"/>
                  </a:lnTo>
                  <a:lnTo>
                    <a:pt x="14" y="0"/>
                  </a:lnTo>
                  <a:lnTo>
                    <a:pt x="17" y="0"/>
                  </a:lnTo>
                  <a:lnTo>
                    <a:pt x="18" y="0"/>
                  </a:lnTo>
                  <a:lnTo>
                    <a:pt x="20" y="0"/>
                  </a:lnTo>
                  <a:lnTo>
                    <a:pt x="21" y="0"/>
                  </a:lnTo>
                  <a:lnTo>
                    <a:pt x="23" y="0"/>
                  </a:lnTo>
                  <a:lnTo>
                    <a:pt x="24" y="2"/>
                  </a:lnTo>
                  <a:lnTo>
                    <a:pt x="25" y="5"/>
                  </a:lnTo>
                  <a:lnTo>
                    <a:pt x="26" y="5"/>
                  </a:lnTo>
                  <a:lnTo>
                    <a:pt x="26" y="7"/>
                  </a:lnTo>
                  <a:lnTo>
                    <a:pt x="27" y="7"/>
                  </a:lnTo>
                  <a:lnTo>
                    <a:pt x="26" y="10"/>
                  </a:lnTo>
                  <a:lnTo>
                    <a:pt x="25" y="13"/>
                  </a:lnTo>
                  <a:lnTo>
                    <a:pt x="24" y="13"/>
                  </a:lnTo>
                  <a:lnTo>
                    <a:pt x="23" y="13"/>
                  </a:lnTo>
                  <a:lnTo>
                    <a:pt x="21" y="13"/>
                  </a:lnTo>
                  <a:lnTo>
                    <a:pt x="20" y="13"/>
                  </a:lnTo>
                  <a:lnTo>
                    <a:pt x="18" y="13"/>
                  </a:lnTo>
                  <a:lnTo>
                    <a:pt x="17" y="13"/>
                  </a:lnTo>
                  <a:lnTo>
                    <a:pt x="14" y="1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95" name="Freeform 124"/>
            <p:cNvSpPr/>
            <p:nvPr/>
          </p:nvSpPr>
          <p:spPr>
            <a:xfrm>
              <a:off x="8561655" y="3671092"/>
              <a:ext cx="51892" cy="75502"/>
            </a:xfrm>
            <a:custGeom>
              <a:avLst/>
              <a:gdLst>
                <a:gd name="T0" fmla="*/ 9 w 29"/>
                <a:gd name="T1" fmla="*/ 9 h 43"/>
                <a:gd name="T2" fmla="*/ 0 w 29"/>
                <a:gd name="T3" fmla="*/ 23 h 43"/>
                <a:gd name="T4" fmla="*/ 2 w 29"/>
                <a:gd name="T5" fmla="*/ 42 h 43"/>
                <a:gd name="T6" fmla="*/ 14 w 29"/>
                <a:gd name="T7" fmla="*/ 42 h 43"/>
                <a:gd name="T8" fmla="*/ 28 w 29"/>
                <a:gd name="T9" fmla="*/ 25 h 43"/>
                <a:gd name="T10" fmla="*/ 19 w 29"/>
                <a:gd name="T11" fmla="*/ 0 h 43"/>
                <a:gd name="T12" fmla="*/ 9 w 29"/>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29" h="43">
                  <a:moveTo>
                    <a:pt x="9" y="9"/>
                  </a:moveTo>
                  <a:lnTo>
                    <a:pt x="0" y="23"/>
                  </a:lnTo>
                  <a:lnTo>
                    <a:pt x="2" y="42"/>
                  </a:lnTo>
                  <a:lnTo>
                    <a:pt x="14" y="42"/>
                  </a:lnTo>
                  <a:lnTo>
                    <a:pt x="28" y="25"/>
                  </a:lnTo>
                  <a:lnTo>
                    <a:pt x="19" y="0"/>
                  </a:lnTo>
                  <a:lnTo>
                    <a:pt x="9" y="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96" name="Freeform 125"/>
            <p:cNvSpPr/>
            <p:nvPr/>
          </p:nvSpPr>
          <p:spPr>
            <a:xfrm>
              <a:off x="8863572" y="3867711"/>
              <a:ext cx="50319" cy="47189"/>
            </a:xfrm>
            <a:custGeom>
              <a:avLst/>
              <a:gdLst>
                <a:gd name="T0" fmla="*/ 16 w 28"/>
                <a:gd name="T1" fmla="*/ 5 h 26"/>
                <a:gd name="T2" fmla="*/ 2 w 28"/>
                <a:gd name="T3" fmla="*/ 0 h 26"/>
                <a:gd name="T4" fmla="*/ 0 w 28"/>
                <a:gd name="T5" fmla="*/ 12 h 26"/>
                <a:gd name="T6" fmla="*/ 9 w 28"/>
                <a:gd name="T7" fmla="*/ 22 h 26"/>
                <a:gd name="T8" fmla="*/ 17 w 28"/>
                <a:gd name="T9" fmla="*/ 25 h 26"/>
                <a:gd name="T10" fmla="*/ 18 w 28"/>
                <a:gd name="T11" fmla="*/ 25 h 26"/>
                <a:gd name="T12" fmla="*/ 19 w 28"/>
                <a:gd name="T13" fmla="*/ 25 h 26"/>
                <a:gd name="T14" fmla="*/ 20 w 28"/>
                <a:gd name="T15" fmla="*/ 25 h 26"/>
                <a:gd name="T16" fmla="*/ 21 w 28"/>
                <a:gd name="T17" fmla="*/ 24 h 26"/>
                <a:gd name="T18" fmla="*/ 23 w 28"/>
                <a:gd name="T19" fmla="*/ 23 h 26"/>
                <a:gd name="T20" fmla="*/ 24 w 28"/>
                <a:gd name="T21" fmla="*/ 22 h 26"/>
                <a:gd name="T22" fmla="*/ 25 w 28"/>
                <a:gd name="T23" fmla="*/ 22 h 26"/>
                <a:gd name="T24" fmla="*/ 26 w 28"/>
                <a:gd name="T25" fmla="*/ 21 h 26"/>
                <a:gd name="T26" fmla="*/ 27 w 28"/>
                <a:gd name="T27" fmla="*/ 19 h 26"/>
                <a:gd name="T28" fmla="*/ 27 w 28"/>
                <a:gd name="T29" fmla="*/ 18 h 26"/>
                <a:gd name="T30" fmla="*/ 27 w 28"/>
                <a:gd name="T31" fmla="*/ 16 h 26"/>
                <a:gd name="T32" fmla="*/ 26 w 28"/>
                <a:gd name="T33" fmla="*/ 15 h 26"/>
                <a:gd name="T34" fmla="*/ 25 w 28"/>
                <a:gd name="T35" fmla="*/ 13 h 26"/>
                <a:gd name="T36" fmla="*/ 24 w 28"/>
                <a:gd name="T37" fmla="*/ 11 h 26"/>
                <a:gd name="T38" fmla="*/ 23 w 28"/>
                <a:gd name="T39" fmla="*/ 10 h 26"/>
                <a:gd name="T40" fmla="*/ 21 w 28"/>
                <a:gd name="T41" fmla="*/ 9 h 26"/>
                <a:gd name="T42" fmla="*/ 20 w 28"/>
                <a:gd name="T43" fmla="*/ 8 h 26"/>
                <a:gd name="T44" fmla="*/ 19 w 28"/>
                <a:gd name="T45" fmla="*/ 8 h 26"/>
                <a:gd name="T46" fmla="*/ 18 w 28"/>
                <a:gd name="T47" fmla="*/ 7 h 26"/>
                <a:gd name="T48" fmla="*/ 17 w 28"/>
                <a:gd name="T49" fmla="*/ 6 h 26"/>
                <a:gd name="T50" fmla="*/ 16 w 28"/>
                <a:gd name="T51" fmla="*/ 6 h 26"/>
                <a:gd name="T52" fmla="*/ 16 w 28"/>
                <a:gd name="T5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6">
                  <a:moveTo>
                    <a:pt x="16" y="5"/>
                  </a:moveTo>
                  <a:lnTo>
                    <a:pt x="2" y="0"/>
                  </a:lnTo>
                  <a:lnTo>
                    <a:pt x="0" y="12"/>
                  </a:lnTo>
                  <a:lnTo>
                    <a:pt x="9" y="22"/>
                  </a:lnTo>
                  <a:lnTo>
                    <a:pt x="17" y="25"/>
                  </a:lnTo>
                  <a:lnTo>
                    <a:pt x="18" y="25"/>
                  </a:lnTo>
                  <a:lnTo>
                    <a:pt x="19" y="25"/>
                  </a:lnTo>
                  <a:lnTo>
                    <a:pt x="20" y="25"/>
                  </a:lnTo>
                  <a:lnTo>
                    <a:pt x="21" y="24"/>
                  </a:lnTo>
                  <a:lnTo>
                    <a:pt x="23" y="23"/>
                  </a:lnTo>
                  <a:lnTo>
                    <a:pt x="24" y="22"/>
                  </a:lnTo>
                  <a:lnTo>
                    <a:pt x="25" y="22"/>
                  </a:lnTo>
                  <a:lnTo>
                    <a:pt x="26" y="21"/>
                  </a:lnTo>
                  <a:lnTo>
                    <a:pt x="27" y="19"/>
                  </a:lnTo>
                  <a:lnTo>
                    <a:pt x="27" y="18"/>
                  </a:lnTo>
                  <a:lnTo>
                    <a:pt x="27" y="16"/>
                  </a:lnTo>
                  <a:lnTo>
                    <a:pt x="26" y="15"/>
                  </a:lnTo>
                  <a:lnTo>
                    <a:pt x="25" y="13"/>
                  </a:lnTo>
                  <a:lnTo>
                    <a:pt x="24" y="11"/>
                  </a:lnTo>
                  <a:lnTo>
                    <a:pt x="23" y="10"/>
                  </a:lnTo>
                  <a:lnTo>
                    <a:pt x="21" y="9"/>
                  </a:lnTo>
                  <a:lnTo>
                    <a:pt x="20" y="8"/>
                  </a:lnTo>
                  <a:lnTo>
                    <a:pt x="19" y="8"/>
                  </a:lnTo>
                  <a:lnTo>
                    <a:pt x="18" y="7"/>
                  </a:lnTo>
                  <a:lnTo>
                    <a:pt x="17" y="6"/>
                  </a:lnTo>
                  <a:lnTo>
                    <a:pt x="16" y="6"/>
                  </a:lnTo>
                  <a:lnTo>
                    <a:pt x="16" y="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97" name="Freeform 126"/>
            <p:cNvSpPr/>
            <p:nvPr/>
          </p:nvSpPr>
          <p:spPr>
            <a:xfrm>
              <a:off x="8931188" y="3850408"/>
              <a:ext cx="56609" cy="40897"/>
            </a:xfrm>
            <a:custGeom>
              <a:avLst/>
              <a:gdLst>
                <a:gd name="T0" fmla="*/ 2 w 32"/>
                <a:gd name="T1" fmla="*/ 3 h 24"/>
                <a:gd name="T2" fmla="*/ 0 w 32"/>
                <a:gd name="T3" fmla="*/ 15 h 24"/>
                <a:gd name="T4" fmla="*/ 11 w 32"/>
                <a:gd name="T5" fmla="*/ 21 h 24"/>
                <a:gd name="T6" fmla="*/ 31 w 32"/>
                <a:gd name="T7" fmla="*/ 23 h 24"/>
                <a:gd name="T8" fmla="*/ 31 w 32"/>
                <a:gd name="T9" fmla="*/ 9 h 24"/>
                <a:gd name="T10" fmla="*/ 16 w 32"/>
                <a:gd name="T11" fmla="*/ 0 h 24"/>
                <a:gd name="T12" fmla="*/ 2 w 32"/>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2" y="3"/>
                  </a:moveTo>
                  <a:lnTo>
                    <a:pt x="0" y="15"/>
                  </a:lnTo>
                  <a:lnTo>
                    <a:pt x="11" y="21"/>
                  </a:lnTo>
                  <a:lnTo>
                    <a:pt x="31" y="23"/>
                  </a:lnTo>
                  <a:lnTo>
                    <a:pt x="31" y="9"/>
                  </a:lnTo>
                  <a:lnTo>
                    <a:pt x="16" y="0"/>
                  </a:lnTo>
                  <a:lnTo>
                    <a:pt x="2"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98" name="Freeform 127"/>
            <p:cNvSpPr/>
            <p:nvPr/>
          </p:nvSpPr>
          <p:spPr>
            <a:xfrm>
              <a:off x="8921753" y="3918045"/>
              <a:ext cx="39312" cy="36178"/>
            </a:xfrm>
            <a:custGeom>
              <a:avLst/>
              <a:gdLst>
                <a:gd name="T0" fmla="*/ 4 w 21"/>
                <a:gd name="T1" fmla="*/ 0 h 20"/>
                <a:gd name="T2" fmla="*/ 0 w 21"/>
                <a:gd name="T3" fmla="*/ 12 h 20"/>
                <a:gd name="T4" fmla="*/ 4 w 21"/>
                <a:gd name="T5" fmla="*/ 19 h 20"/>
                <a:gd name="T6" fmla="*/ 20 w 21"/>
                <a:gd name="T7" fmla="*/ 15 h 20"/>
                <a:gd name="T8" fmla="*/ 16 w 21"/>
                <a:gd name="T9" fmla="*/ 4 h 20"/>
                <a:gd name="T10" fmla="*/ 4 w 21"/>
                <a:gd name="T11" fmla="*/ 0 h 20"/>
              </a:gdLst>
              <a:ahLst/>
              <a:cxnLst>
                <a:cxn ang="0">
                  <a:pos x="T0" y="T1"/>
                </a:cxn>
                <a:cxn ang="0">
                  <a:pos x="T2" y="T3"/>
                </a:cxn>
                <a:cxn ang="0">
                  <a:pos x="T4" y="T5"/>
                </a:cxn>
                <a:cxn ang="0">
                  <a:pos x="T6" y="T7"/>
                </a:cxn>
                <a:cxn ang="0">
                  <a:pos x="T8" y="T9"/>
                </a:cxn>
                <a:cxn ang="0">
                  <a:pos x="T10" y="T11"/>
                </a:cxn>
              </a:cxnLst>
              <a:rect l="0" t="0" r="r" b="b"/>
              <a:pathLst>
                <a:path w="21" h="20">
                  <a:moveTo>
                    <a:pt x="4" y="0"/>
                  </a:moveTo>
                  <a:lnTo>
                    <a:pt x="0" y="12"/>
                  </a:lnTo>
                  <a:lnTo>
                    <a:pt x="4" y="19"/>
                  </a:lnTo>
                  <a:lnTo>
                    <a:pt x="20" y="15"/>
                  </a:lnTo>
                  <a:lnTo>
                    <a:pt x="16" y="4"/>
                  </a:lnTo>
                  <a:lnTo>
                    <a:pt x="4"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99" name="Freeform 128"/>
            <p:cNvSpPr/>
            <p:nvPr/>
          </p:nvSpPr>
          <p:spPr>
            <a:xfrm>
              <a:off x="8989370" y="3910181"/>
              <a:ext cx="31450" cy="26740"/>
            </a:xfrm>
            <a:custGeom>
              <a:avLst/>
              <a:gdLst>
                <a:gd name="T0" fmla="*/ 0 w 19"/>
                <a:gd name="T1" fmla="*/ 3 h 14"/>
                <a:gd name="T2" fmla="*/ 3 w 19"/>
                <a:gd name="T3" fmla="*/ 13 h 14"/>
                <a:gd name="T4" fmla="*/ 10 w 19"/>
                <a:gd name="T5" fmla="*/ 13 h 14"/>
                <a:gd name="T6" fmla="*/ 16 w 19"/>
                <a:gd name="T7" fmla="*/ 9 h 14"/>
                <a:gd name="T8" fmla="*/ 18 w 19"/>
                <a:gd name="T9" fmla="*/ 0 h 14"/>
                <a:gd name="T10" fmla="*/ 8 w 19"/>
                <a:gd name="T11" fmla="*/ 0 h 14"/>
                <a:gd name="T12" fmla="*/ 0 w 19"/>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9" h="14">
                  <a:moveTo>
                    <a:pt x="0" y="3"/>
                  </a:moveTo>
                  <a:lnTo>
                    <a:pt x="3" y="13"/>
                  </a:lnTo>
                  <a:lnTo>
                    <a:pt x="10" y="13"/>
                  </a:lnTo>
                  <a:lnTo>
                    <a:pt x="16" y="9"/>
                  </a:lnTo>
                  <a:lnTo>
                    <a:pt x="18" y="0"/>
                  </a:lnTo>
                  <a:lnTo>
                    <a:pt x="8" y="0"/>
                  </a:lnTo>
                  <a:lnTo>
                    <a:pt x="0"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00" name="Freeform 129"/>
            <p:cNvSpPr/>
            <p:nvPr/>
          </p:nvSpPr>
          <p:spPr>
            <a:xfrm>
              <a:off x="8913891" y="3985682"/>
              <a:ext cx="47175" cy="66064"/>
            </a:xfrm>
            <a:custGeom>
              <a:avLst/>
              <a:gdLst>
                <a:gd name="T0" fmla="*/ 18 w 27"/>
                <a:gd name="T1" fmla="*/ 0 h 37"/>
                <a:gd name="T2" fmla="*/ 8 w 27"/>
                <a:gd name="T3" fmla="*/ 11 h 37"/>
                <a:gd name="T4" fmla="*/ 3 w 27"/>
                <a:gd name="T5" fmla="*/ 27 h 37"/>
                <a:gd name="T6" fmla="*/ 0 w 27"/>
                <a:gd name="T7" fmla="*/ 36 h 37"/>
                <a:gd name="T8" fmla="*/ 13 w 27"/>
                <a:gd name="T9" fmla="*/ 32 h 37"/>
                <a:gd name="T10" fmla="*/ 20 w 27"/>
                <a:gd name="T11" fmla="*/ 19 h 37"/>
                <a:gd name="T12" fmla="*/ 26 w 27"/>
                <a:gd name="T13" fmla="*/ 5 h 37"/>
                <a:gd name="T14" fmla="*/ 18 w 27"/>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37">
                  <a:moveTo>
                    <a:pt x="18" y="0"/>
                  </a:moveTo>
                  <a:lnTo>
                    <a:pt x="8" y="11"/>
                  </a:lnTo>
                  <a:lnTo>
                    <a:pt x="3" y="27"/>
                  </a:lnTo>
                  <a:lnTo>
                    <a:pt x="0" y="36"/>
                  </a:lnTo>
                  <a:lnTo>
                    <a:pt x="13" y="32"/>
                  </a:lnTo>
                  <a:lnTo>
                    <a:pt x="20" y="19"/>
                  </a:lnTo>
                  <a:lnTo>
                    <a:pt x="26" y="5"/>
                  </a:lnTo>
                  <a:lnTo>
                    <a:pt x="18"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01" name="Freeform 130"/>
            <p:cNvSpPr/>
            <p:nvPr/>
          </p:nvSpPr>
          <p:spPr>
            <a:xfrm>
              <a:off x="8962638" y="3949504"/>
              <a:ext cx="26732" cy="26740"/>
            </a:xfrm>
            <a:custGeom>
              <a:avLst/>
              <a:gdLst>
                <a:gd name="T0" fmla="*/ 7 w 14"/>
                <a:gd name="T1" fmla="*/ 14 h 15"/>
                <a:gd name="T2" fmla="*/ 5 w 14"/>
                <a:gd name="T3" fmla="*/ 14 h 15"/>
                <a:gd name="T4" fmla="*/ 3 w 14"/>
                <a:gd name="T5" fmla="*/ 14 h 15"/>
                <a:gd name="T6" fmla="*/ 2 w 14"/>
                <a:gd name="T7" fmla="*/ 14 h 15"/>
                <a:gd name="T8" fmla="*/ 2 w 14"/>
                <a:gd name="T9" fmla="*/ 12 h 15"/>
                <a:gd name="T10" fmla="*/ 1 w 14"/>
                <a:gd name="T11" fmla="*/ 11 h 15"/>
                <a:gd name="T12" fmla="*/ 0 w 14"/>
                <a:gd name="T13" fmla="*/ 11 h 15"/>
                <a:gd name="T14" fmla="*/ 0 w 14"/>
                <a:gd name="T15" fmla="*/ 10 h 15"/>
                <a:gd name="T16" fmla="*/ 0 w 14"/>
                <a:gd name="T17" fmla="*/ 9 h 15"/>
                <a:gd name="T18" fmla="*/ 0 w 14"/>
                <a:gd name="T19" fmla="*/ 7 h 15"/>
                <a:gd name="T20" fmla="*/ 0 w 14"/>
                <a:gd name="T21" fmla="*/ 5 h 15"/>
                <a:gd name="T22" fmla="*/ 0 w 14"/>
                <a:gd name="T23" fmla="*/ 4 h 15"/>
                <a:gd name="T24" fmla="*/ 1 w 14"/>
                <a:gd name="T25" fmla="*/ 3 h 15"/>
                <a:gd name="T26" fmla="*/ 2 w 14"/>
                <a:gd name="T27" fmla="*/ 2 h 15"/>
                <a:gd name="T28" fmla="*/ 2 w 14"/>
                <a:gd name="T29" fmla="*/ 1 h 15"/>
                <a:gd name="T30" fmla="*/ 3 w 14"/>
                <a:gd name="T31" fmla="*/ 1 h 15"/>
                <a:gd name="T32" fmla="*/ 5 w 14"/>
                <a:gd name="T33" fmla="*/ 1 h 15"/>
                <a:gd name="T34" fmla="*/ 7 w 14"/>
                <a:gd name="T35" fmla="*/ 0 h 15"/>
                <a:gd name="T36" fmla="*/ 7 w 14"/>
                <a:gd name="T37" fmla="*/ 1 h 15"/>
                <a:gd name="T38" fmla="*/ 9 w 14"/>
                <a:gd name="T39" fmla="*/ 1 h 15"/>
                <a:gd name="T40" fmla="*/ 10 w 14"/>
                <a:gd name="T41" fmla="*/ 1 h 15"/>
                <a:gd name="T42" fmla="*/ 10 w 14"/>
                <a:gd name="T43" fmla="*/ 2 h 15"/>
                <a:gd name="T44" fmla="*/ 11 w 14"/>
                <a:gd name="T45" fmla="*/ 3 h 15"/>
                <a:gd name="T46" fmla="*/ 11 w 14"/>
                <a:gd name="T47" fmla="*/ 4 h 15"/>
                <a:gd name="T48" fmla="*/ 11 w 14"/>
                <a:gd name="T49" fmla="*/ 5 h 15"/>
                <a:gd name="T50" fmla="*/ 13 w 14"/>
                <a:gd name="T51" fmla="*/ 7 h 15"/>
                <a:gd name="T52" fmla="*/ 11 w 14"/>
                <a:gd name="T53" fmla="*/ 9 h 15"/>
                <a:gd name="T54" fmla="*/ 11 w 14"/>
                <a:gd name="T55" fmla="*/ 10 h 15"/>
                <a:gd name="T56" fmla="*/ 11 w 14"/>
                <a:gd name="T57" fmla="*/ 11 h 15"/>
                <a:gd name="T58" fmla="*/ 10 w 14"/>
                <a:gd name="T59" fmla="*/ 12 h 15"/>
                <a:gd name="T60" fmla="*/ 10 w 14"/>
                <a:gd name="T61" fmla="*/ 14 h 15"/>
                <a:gd name="T62" fmla="*/ 9 w 14"/>
                <a:gd name="T63" fmla="*/ 14 h 15"/>
                <a:gd name="T64" fmla="*/ 7 w 14"/>
                <a:gd name="T65"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 h="15">
                  <a:moveTo>
                    <a:pt x="7" y="14"/>
                  </a:moveTo>
                  <a:lnTo>
                    <a:pt x="5" y="14"/>
                  </a:lnTo>
                  <a:lnTo>
                    <a:pt x="3" y="14"/>
                  </a:lnTo>
                  <a:lnTo>
                    <a:pt x="2" y="14"/>
                  </a:lnTo>
                  <a:lnTo>
                    <a:pt x="2" y="12"/>
                  </a:lnTo>
                  <a:lnTo>
                    <a:pt x="1" y="11"/>
                  </a:lnTo>
                  <a:lnTo>
                    <a:pt x="0" y="11"/>
                  </a:lnTo>
                  <a:lnTo>
                    <a:pt x="0" y="10"/>
                  </a:lnTo>
                  <a:lnTo>
                    <a:pt x="0" y="9"/>
                  </a:lnTo>
                  <a:lnTo>
                    <a:pt x="0" y="7"/>
                  </a:lnTo>
                  <a:lnTo>
                    <a:pt x="0" y="5"/>
                  </a:lnTo>
                  <a:lnTo>
                    <a:pt x="0" y="4"/>
                  </a:lnTo>
                  <a:lnTo>
                    <a:pt x="1" y="3"/>
                  </a:lnTo>
                  <a:lnTo>
                    <a:pt x="2" y="2"/>
                  </a:lnTo>
                  <a:lnTo>
                    <a:pt x="2" y="1"/>
                  </a:lnTo>
                  <a:lnTo>
                    <a:pt x="3" y="1"/>
                  </a:lnTo>
                  <a:lnTo>
                    <a:pt x="5" y="1"/>
                  </a:lnTo>
                  <a:lnTo>
                    <a:pt x="7" y="0"/>
                  </a:lnTo>
                  <a:lnTo>
                    <a:pt x="7" y="1"/>
                  </a:lnTo>
                  <a:lnTo>
                    <a:pt x="9" y="1"/>
                  </a:lnTo>
                  <a:lnTo>
                    <a:pt x="10" y="1"/>
                  </a:lnTo>
                  <a:lnTo>
                    <a:pt x="10" y="2"/>
                  </a:lnTo>
                  <a:lnTo>
                    <a:pt x="11" y="3"/>
                  </a:lnTo>
                  <a:lnTo>
                    <a:pt x="11" y="4"/>
                  </a:lnTo>
                  <a:lnTo>
                    <a:pt x="11" y="5"/>
                  </a:lnTo>
                  <a:lnTo>
                    <a:pt x="13" y="7"/>
                  </a:lnTo>
                  <a:lnTo>
                    <a:pt x="11" y="9"/>
                  </a:lnTo>
                  <a:lnTo>
                    <a:pt x="11" y="10"/>
                  </a:lnTo>
                  <a:lnTo>
                    <a:pt x="11" y="11"/>
                  </a:lnTo>
                  <a:lnTo>
                    <a:pt x="10" y="12"/>
                  </a:lnTo>
                  <a:lnTo>
                    <a:pt x="10" y="14"/>
                  </a:lnTo>
                  <a:lnTo>
                    <a:pt x="9" y="14"/>
                  </a:lnTo>
                  <a:lnTo>
                    <a:pt x="7" y="1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02" name="Freeform 142"/>
            <p:cNvSpPr/>
            <p:nvPr/>
          </p:nvSpPr>
          <p:spPr>
            <a:xfrm>
              <a:off x="9066422" y="4298700"/>
              <a:ext cx="33022" cy="28313"/>
            </a:xfrm>
            <a:custGeom>
              <a:avLst/>
              <a:gdLst>
                <a:gd name="T0" fmla="*/ 9 w 19"/>
                <a:gd name="T1" fmla="*/ 14 h 15"/>
                <a:gd name="T2" fmla="*/ 8 w 19"/>
                <a:gd name="T3" fmla="*/ 14 h 15"/>
                <a:gd name="T4" fmla="*/ 6 w 19"/>
                <a:gd name="T5" fmla="*/ 14 h 15"/>
                <a:gd name="T6" fmla="*/ 5 w 19"/>
                <a:gd name="T7" fmla="*/ 14 h 15"/>
                <a:gd name="T8" fmla="*/ 4 w 19"/>
                <a:gd name="T9" fmla="*/ 14 h 15"/>
                <a:gd name="T10" fmla="*/ 3 w 19"/>
                <a:gd name="T11" fmla="*/ 12 h 15"/>
                <a:gd name="T12" fmla="*/ 2 w 19"/>
                <a:gd name="T13" fmla="*/ 12 h 15"/>
                <a:gd name="T14" fmla="*/ 1 w 19"/>
                <a:gd name="T15" fmla="*/ 12 h 15"/>
                <a:gd name="T16" fmla="*/ 0 w 19"/>
                <a:gd name="T17" fmla="*/ 12 h 15"/>
                <a:gd name="T18" fmla="*/ 0 w 19"/>
                <a:gd name="T19" fmla="*/ 11 h 15"/>
                <a:gd name="T20" fmla="*/ 0 w 19"/>
                <a:gd name="T21" fmla="*/ 9 h 15"/>
                <a:gd name="T22" fmla="*/ 0 w 19"/>
                <a:gd name="T23" fmla="*/ 7 h 15"/>
                <a:gd name="T24" fmla="*/ 0 w 19"/>
                <a:gd name="T25" fmla="*/ 6 h 15"/>
                <a:gd name="T26" fmla="*/ 0 w 19"/>
                <a:gd name="T27" fmla="*/ 4 h 15"/>
                <a:gd name="T28" fmla="*/ 1 w 19"/>
                <a:gd name="T29" fmla="*/ 4 h 15"/>
                <a:gd name="T30" fmla="*/ 2 w 19"/>
                <a:gd name="T31" fmla="*/ 3 h 15"/>
                <a:gd name="T32" fmla="*/ 3 w 19"/>
                <a:gd name="T33" fmla="*/ 3 h 15"/>
                <a:gd name="T34" fmla="*/ 4 w 19"/>
                <a:gd name="T35" fmla="*/ 1 h 15"/>
                <a:gd name="T36" fmla="*/ 5 w 19"/>
                <a:gd name="T37" fmla="*/ 1 h 15"/>
                <a:gd name="T38" fmla="*/ 6 w 19"/>
                <a:gd name="T39" fmla="*/ 1 h 15"/>
                <a:gd name="T40" fmla="*/ 8 w 19"/>
                <a:gd name="T41" fmla="*/ 1 h 15"/>
                <a:gd name="T42" fmla="*/ 9 w 19"/>
                <a:gd name="T43" fmla="*/ 0 h 15"/>
                <a:gd name="T44" fmla="*/ 9 w 19"/>
                <a:gd name="T45" fmla="*/ 1 h 15"/>
                <a:gd name="T46" fmla="*/ 11 w 19"/>
                <a:gd name="T47" fmla="*/ 1 h 15"/>
                <a:gd name="T48" fmla="*/ 13 w 19"/>
                <a:gd name="T49" fmla="*/ 1 h 15"/>
                <a:gd name="T50" fmla="*/ 14 w 19"/>
                <a:gd name="T51" fmla="*/ 3 h 15"/>
                <a:gd name="T52" fmla="*/ 15 w 19"/>
                <a:gd name="T53" fmla="*/ 3 h 15"/>
                <a:gd name="T54" fmla="*/ 15 w 19"/>
                <a:gd name="T55" fmla="*/ 4 h 15"/>
                <a:gd name="T56" fmla="*/ 16 w 19"/>
                <a:gd name="T57" fmla="*/ 4 h 15"/>
                <a:gd name="T58" fmla="*/ 17 w 19"/>
                <a:gd name="T59" fmla="*/ 6 h 15"/>
                <a:gd name="T60" fmla="*/ 17 w 19"/>
                <a:gd name="T61" fmla="*/ 7 h 15"/>
                <a:gd name="T62" fmla="*/ 18 w 19"/>
                <a:gd name="T63" fmla="*/ 7 h 15"/>
                <a:gd name="T64" fmla="*/ 17 w 19"/>
                <a:gd name="T65" fmla="*/ 9 h 15"/>
                <a:gd name="T66" fmla="*/ 17 w 19"/>
                <a:gd name="T67" fmla="*/ 11 h 15"/>
                <a:gd name="T68" fmla="*/ 16 w 19"/>
                <a:gd name="T69" fmla="*/ 11 h 15"/>
                <a:gd name="T70" fmla="*/ 16 w 19"/>
                <a:gd name="T71" fmla="*/ 12 h 15"/>
                <a:gd name="T72" fmla="*/ 15 w 19"/>
                <a:gd name="T73" fmla="*/ 12 h 15"/>
                <a:gd name="T74" fmla="*/ 14 w 19"/>
                <a:gd name="T75" fmla="*/ 12 h 15"/>
                <a:gd name="T76" fmla="*/ 13 w 19"/>
                <a:gd name="T77" fmla="*/ 14 h 15"/>
                <a:gd name="T78" fmla="*/ 11 w 19"/>
                <a:gd name="T79" fmla="*/ 14 h 15"/>
                <a:gd name="T80" fmla="*/ 9 w 19"/>
                <a:gd name="T81"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 h="15">
                  <a:moveTo>
                    <a:pt x="9" y="14"/>
                  </a:moveTo>
                  <a:lnTo>
                    <a:pt x="8" y="14"/>
                  </a:lnTo>
                  <a:lnTo>
                    <a:pt x="6" y="14"/>
                  </a:lnTo>
                  <a:lnTo>
                    <a:pt x="5" y="14"/>
                  </a:lnTo>
                  <a:lnTo>
                    <a:pt x="4" y="14"/>
                  </a:lnTo>
                  <a:lnTo>
                    <a:pt x="3" y="12"/>
                  </a:lnTo>
                  <a:lnTo>
                    <a:pt x="2" y="12"/>
                  </a:lnTo>
                  <a:lnTo>
                    <a:pt x="1" y="12"/>
                  </a:lnTo>
                  <a:lnTo>
                    <a:pt x="0" y="12"/>
                  </a:lnTo>
                  <a:lnTo>
                    <a:pt x="0" y="11"/>
                  </a:lnTo>
                  <a:lnTo>
                    <a:pt x="0" y="9"/>
                  </a:lnTo>
                  <a:lnTo>
                    <a:pt x="0" y="7"/>
                  </a:lnTo>
                  <a:lnTo>
                    <a:pt x="0" y="6"/>
                  </a:lnTo>
                  <a:lnTo>
                    <a:pt x="0" y="4"/>
                  </a:lnTo>
                  <a:lnTo>
                    <a:pt x="1" y="4"/>
                  </a:lnTo>
                  <a:lnTo>
                    <a:pt x="2" y="3"/>
                  </a:lnTo>
                  <a:lnTo>
                    <a:pt x="3" y="3"/>
                  </a:lnTo>
                  <a:lnTo>
                    <a:pt x="4" y="1"/>
                  </a:lnTo>
                  <a:lnTo>
                    <a:pt x="5" y="1"/>
                  </a:lnTo>
                  <a:lnTo>
                    <a:pt x="6" y="1"/>
                  </a:lnTo>
                  <a:lnTo>
                    <a:pt x="8" y="1"/>
                  </a:lnTo>
                  <a:lnTo>
                    <a:pt x="9" y="0"/>
                  </a:lnTo>
                  <a:lnTo>
                    <a:pt x="9" y="1"/>
                  </a:lnTo>
                  <a:lnTo>
                    <a:pt x="11" y="1"/>
                  </a:lnTo>
                  <a:lnTo>
                    <a:pt x="13" y="1"/>
                  </a:lnTo>
                  <a:lnTo>
                    <a:pt x="14" y="3"/>
                  </a:lnTo>
                  <a:lnTo>
                    <a:pt x="15" y="3"/>
                  </a:lnTo>
                  <a:lnTo>
                    <a:pt x="15" y="4"/>
                  </a:lnTo>
                  <a:lnTo>
                    <a:pt x="16" y="4"/>
                  </a:lnTo>
                  <a:lnTo>
                    <a:pt x="17" y="6"/>
                  </a:lnTo>
                  <a:lnTo>
                    <a:pt x="17" y="7"/>
                  </a:lnTo>
                  <a:lnTo>
                    <a:pt x="18" y="7"/>
                  </a:lnTo>
                  <a:lnTo>
                    <a:pt x="17" y="9"/>
                  </a:lnTo>
                  <a:lnTo>
                    <a:pt x="17" y="11"/>
                  </a:lnTo>
                  <a:lnTo>
                    <a:pt x="16" y="11"/>
                  </a:lnTo>
                  <a:lnTo>
                    <a:pt x="16" y="12"/>
                  </a:lnTo>
                  <a:lnTo>
                    <a:pt x="15" y="12"/>
                  </a:lnTo>
                  <a:lnTo>
                    <a:pt x="14" y="12"/>
                  </a:lnTo>
                  <a:lnTo>
                    <a:pt x="13" y="14"/>
                  </a:lnTo>
                  <a:lnTo>
                    <a:pt x="11" y="14"/>
                  </a:lnTo>
                  <a:lnTo>
                    <a:pt x="9" y="1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03" name="Freeform 143"/>
            <p:cNvSpPr/>
            <p:nvPr/>
          </p:nvSpPr>
          <p:spPr>
            <a:xfrm>
              <a:off x="8509763" y="4422963"/>
              <a:ext cx="240590" cy="81794"/>
            </a:xfrm>
            <a:custGeom>
              <a:avLst/>
              <a:gdLst>
                <a:gd name="T0" fmla="*/ 19 w 135"/>
                <a:gd name="T1" fmla="*/ 2 h 46"/>
                <a:gd name="T2" fmla="*/ 8 w 135"/>
                <a:gd name="T3" fmla="*/ 7 h 46"/>
                <a:gd name="T4" fmla="*/ 0 w 135"/>
                <a:gd name="T5" fmla="*/ 17 h 46"/>
                <a:gd name="T6" fmla="*/ 8 w 135"/>
                <a:gd name="T7" fmla="*/ 31 h 46"/>
                <a:gd name="T8" fmla="*/ 35 w 135"/>
                <a:gd name="T9" fmla="*/ 31 h 46"/>
                <a:gd name="T10" fmla="*/ 45 w 135"/>
                <a:gd name="T11" fmla="*/ 36 h 46"/>
                <a:gd name="T12" fmla="*/ 68 w 135"/>
                <a:gd name="T13" fmla="*/ 36 h 46"/>
                <a:gd name="T14" fmla="*/ 70 w 135"/>
                <a:gd name="T15" fmla="*/ 45 h 46"/>
                <a:gd name="T16" fmla="*/ 112 w 135"/>
                <a:gd name="T17" fmla="*/ 45 h 46"/>
                <a:gd name="T18" fmla="*/ 123 w 135"/>
                <a:gd name="T19" fmla="*/ 45 h 46"/>
                <a:gd name="T20" fmla="*/ 133 w 135"/>
                <a:gd name="T21" fmla="*/ 45 h 46"/>
                <a:gd name="T22" fmla="*/ 134 w 135"/>
                <a:gd name="T23" fmla="*/ 34 h 46"/>
                <a:gd name="T24" fmla="*/ 121 w 135"/>
                <a:gd name="T25" fmla="*/ 28 h 46"/>
                <a:gd name="T26" fmla="*/ 123 w 135"/>
                <a:gd name="T27" fmla="*/ 17 h 46"/>
                <a:gd name="T28" fmla="*/ 110 w 135"/>
                <a:gd name="T29" fmla="*/ 18 h 46"/>
                <a:gd name="T30" fmla="*/ 94 w 135"/>
                <a:gd name="T31" fmla="*/ 17 h 46"/>
                <a:gd name="T32" fmla="*/ 82 w 135"/>
                <a:gd name="T33" fmla="*/ 9 h 46"/>
                <a:gd name="T34" fmla="*/ 61 w 135"/>
                <a:gd name="T35" fmla="*/ 8 h 46"/>
                <a:gd name="T36" fmla="*/ 40 w 135"/>
                <a:gd name="T37" fmla="*/ 0 h 46"/>
                <a:gd name="T38" fmla="*/ 19 w 135"/>
                <a:gd name="T3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46">
                  <a:moveTo>
                    <a:pt x="19" y="2"/>
                  </a:moveTo>
                  <a:lnTo>
                    <a:pt x="8" y="7"/>
                  </a:lnTo>
                  <a:lnTo>
                    <a:pt x="0" y="17"/>
                  </a:lnTo>
                  <a:lnTo>
                    <a:pt x="8" y="31"/>
                  </a:lnTo>
                  <a:lnTo>
                    <a:pt x="35" y="31"/>
                  </a:lnTo>
                  <a:lnTo>
                    <a:pt x="45" y="36"/>
                  </a:lnTo>
                  <a:lnTo>
                    <a:pt x="68" y="36"/>
                  </a:lnTo>
                  <a:lnTo>
                    <a:pt x="70" y="45"/>
                  </a:lnTo>
                  <a:lnTo>
                    <a:pt x="112" y="45"/>
                  </a:lnTo>
                  <a:lnTo>
                    <a:pt x="123" y="45"/>
                  </a:lnTo>
                  <a:lnTo>
                    <a:pt x="133" y="45"/>
                  </a:lnTo>
                  <a:lnTo>
                    <a:pt x="134" y="34"/>
                  </a:lnTo>
                  <a:lnTo>
                    <a:pt x="121" y="28"/>
                  </a:lnTo>
                  <a:lnTo>
                    <a:pt x="123" y="17"/>
                  </a:lnTo>
                  <a:lnTo>
                    <a:pt x="110" y="18"/>
                  </a:lnTo>
                  <a:lnTo>
                    <a:pt x="94" y="17"/>
                  </a:lnTo>
                  <a:lnTo>
                    <a:pt x="82" y="9"/>
                  </a:lnTo>
                  <a:lnTo>
                    <a:pt x="61" y="8"/>
                  </a:lnTo>
                  <a:lnTo>
                    <a:pt x="40" y="0"/>
                  </a:lnTo>
                  <a:lnTo>
                    <a:pt x="19"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04" name="Freeform 144"/>
            <p:cNvSpPr/>
            <p:nvPr/>
          </p:nvSpPr>
          <p:spPr>
            <a:xfrm>
              <a:off x="8794382" y="4495319"/>
              <a:ext cx="26732" cy="23594"/>
            </a:xfrm>
            <a:custGeom>
              <a:avLst/>
              <a:gdLst>
                <a:gd name="T0" fmla="*/ 7 w 15"/>
                <a:gd name="T1" fmla="*/ 12 h 13"/>
                <a:gd name="T2" fmla="*/ 4 w 15"/>
                <a:gd name="T3" fmla="*/ 11 h 13"/>
                <a:gd name="T4" fmla="*/ 2 w 15"/>
                <a:gd name="T5" fmla="*/ 11 h 13"/>
                <a:gd name="T6" fmla="*/ 0 w 15"/>
                <a:gd name="T7" fmla="*/ 10 h 13"/>
                <a:gd name="T8" fmla="*/ 0 w 15"/>
                <a:gd name="T9" fmla="*/ 8 h 13"/>
                <a:gd name="T10" fmla="*/ 0 w 15"/>
                <a:gd name="T11" fmla="*/ 6 h 13"/>
                <a:gd name="T12" fmla="*/ 0 w 15"/>
                <a:gd name="T13" fmla="*/ 5 h 13"/>
                <a:gd name="T14" fmla="*/ 0 w 15"/>
                <a:gd name="T15" fmla="*/ 4 h 13"/>
                <a:gd name="T16" fmla="*/ 0 w 15"/>
                <a:gd name="T17" fmla="*/ 3 h 13"/>
                <a:gd name="T18" fmla="*/ 0 w 15"/>
                <a:gd name="T19" fmla="*/ 2 h 13"/>
                <a:gd name="T20" fmla="*/ 0 w 15"/>
                <a:gd name="T21" fmla="*/ 1 h 13"/>
                <a:gd name="T22" fmla="*/ 2 w 15"/>
                <a:gd name="T23" fmla="*/ 0 h 13"/>
                <a:gd name="T24" fmla="*/ 4 w 15"/>
                <a:gd name="T25" fmla="*/ 0 h 13"/>
                <a:gd name="T26" fmla="*/ 7 w 15"/>
                <a:gd name="T27" fmla="*/ 0 h 13"/>
                <a:gd name="T28" fmla="*/ 9 w 15"/>
                <a:gd name="T29" fmla="*/ 0 h 13"/>
                <a:gd name="T30" fmla="*/ 11 w 15"/>
                <a:gd name="T31" fmla="*/ 1 h 13"/>
                <a:gd name="T32" fmla="*/ 11 w 15"/>
                <a:gd name="T33" fmla="*/ 2 h 13"/>
                <a:gd name="T34" fmla="*/ 11 w 15"/>
                <a:gd name="T35" fmla="*/ 3 h 13"/>
                <a:gd name="T36" fmla="*/ 11 w 15"/>
                <a:gd name="T37" fmla="*/ 4 h 13"/>
                <a:gd name="T38" fmla="*/ 14 w 15"/>
                <a:gd name="T39" fmla="*/ 5 h 13"/>
                <a:gd name="T40" fmla="*/ 11 w 15"/>
                <a:gd name="T41" fmla="*/ 5 h 13"/>
                <a:gd name="T42" fmla="*/ 11 w 15"/>
                <a:gd name="T43" fmla="*/ 6 h 13"/>
                <a:gd name="T44" fmla="*/ 11 w 15"/>
                <a:gd name="T45" fmla="*/ 8 h 13"/>
                <a:gd name="T46" fmla="*/ 11 w 15"/>
                <a:gd name="T47" fmla="*/ 10 h 13"/>
                <a:gd name="T48" fmla="*/ 9 w 15"/>
                <a:gd name="T49" fmla="*/ 11 h 13"/>
                <a:gd name="T50" fmla="*/ 7 w 15"/>
                <a:gd name="T51" fmla="*/ 11 h 13"/>
                <a:gd name="T52" fmla="*/ 7 w 15"/>
                <a:gd name="T53"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13">
                  <a:moveTo>
                    <a:pt x="7" y="12"/>
                  </a:moveTo>
                  <a:lnTo>
                    <a:pt x="4" y="11"/>
                  </a:lnTo>
                  <a:lnTo>
                    <a:pt x="2" y="11"/>
                  </a:lnTo>
                  <a:lnTo>
                    <a:pt x="0" y="10"/>
                  </a:lnTo>
                  <a:lnTo>
                    <a:pt x="0" y="8"/>
                  </a:lnTo>
                  <a:lnTo>
                    <a:pt x="0" y="6"/>
                  </a:lnTo>
                  <a:lnTo>
                    <a:pt x="0" y="5"/>
                  </a:lnTo>
                  <a:lnTo>
                    <a:pt x="0" y="4"/>
                  </a:lnTo>
                  <a:lnTo>
                    <a:pt x="0" y="3"/>
                  </a:lnTo>
                  <a:lnTo>
                    <a:pt x="0" y="2"/>
                  </a:lnTo>
                  <a:lnTo>
                    <a:pt x="0" y="1"/>
                  </a:lnTo>
                  <a:lnTo>
                    <a:pt x="2" y="0"/>
                  </a:lnTo>
                  <a:lnTo>
                    <a:pt x="4" y="0"/>
                  </a:lnTo>
                  <a:lnTo>
                    <a:pt x="7" y="0"/>
                  </a:lnTo>
                  <a:lnTo>
                    <a:pt x="9" y="0"/>
                  </a:lnTo>
                  <a:lnTo>
                    <a:pt x="11" y="1"/>
                  </a:lnTo>
                  <a:lnTo>
                    <a:pt x="11" y="2"/>
                  </a:lnTo>
                  <a:lnTo>
                    <a:pt x="11" y="3"/>
                  </a:lnTo>
                  <a:lnTo>
                    <a:pt x="11" y="4"/>
                  </a:lnTo>
                  <a:lnTo>
                    <a:pt x="14" y="5"/>
                  </a:lnTo>
                  <a:lnTo>
                    <a:pt x="11" y="5"/>
                  </a:lnTo>
                  <a:lnTo>
                    <a:pt x="11" y="6"/>
                  </a:lnTo>
                  <a:lnTo>
                    <a:pt x="11" y="8"/>
                  </a:lnTo>
                  <a:lnTo>
                    <a:pt x="11" y="10"/>
                  </a:lnTo>
                  <a:lnTo>
                    <a:pt x="9" y="11"/>
                  </a:lnTo>
                  <a:lnTo>
                    <a:pt x="7" y="11"/>
                  </a:lnTo>
                  <a:lnTo>
                    <a:pt x="7" y="1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05" name="Freeform 145"/>
            <p:cNvSpPr/>
            <p:nvPr/>
          </p:nvSpPr>
          <p:spPr>
            <a:xfrm>
              <a:off x="8880869" y="4498465"/>
              <a:ext cx="58182" cy="25167"/>
            </a:xfrm>
            <a:custGeom>
              <a:avLst/>
              <a:gdLst>
                <a:gd name="T0" fmla="*/ 0 w 33"/>
                <a:gd name="T1" fmla="*/ 2 h 15"/>
                <a:gd name="T2" fmla="*/ 17 w 33"/>
                <a:gd name="T3" fmla="*/ 0 h 15"/>
                <a:gd name="T4" fmla="*/ 32 w 33"/>
                <a:gd name="T5" fmla="*/ 6 h 15"/>
                <a:gd name="T6" fmla="*/ 21 w 33"/>
                <a:gd name="T7" fmla="*/ 14 h 15"/>
                <a:gd name="T8" fmla="*/ 3 w 33"/>
                <a:gd name="T9" fmla="*/ 11 h 15"/>
                <a:gd name="T10" fmla="*/ 0 w 33"/>
                <a:gd name="T11" fmla="*/ 2 h 15"/>
              </a:gdLst>
              <a:ahLst/>
              <a:cxnLst>
                <a:cxn ang="0">
                  <a:pos x="T0" y="T1"/>
                </a:cxn>
                <a:cxn ang="0">
                  <a:pos x="T2" y="T3"/>
                </a:cxn>
                <a:cxn ang="0">
                  <a:pos x="T4" y="T5"/>
                </a:cxn>
                <a:cxn ang="0">
                  <a:pos x="T6" y="T7"/>
                </a:cxn>
                <a:cxn ang="0">
                  <a:pos x="T8" y="T9"/>
                </a:cxn>
                <a:cxn ang="0">
                  <a:pos x="T10" y="T11"/>
                </a:cxn>
              </a:cxnLst>
              <a:rect l="0" t="0" r="r" b="b"/>
              <a:pathLst>
                <a:path w="33" h="15">
                  <a:moveTo>
                    <a:pt x="0" y="2"/>
                  </a:moveTo>
                  <a:lnTo>
                    <a:pt x="17" y="0"/>
                  </a:lnTo>
                  <a:lnTo>
                    <a:pt x="32" y="6"/>
                  </a:lnTo>
                  <a:lnTo>
                    <a:pt x="21" y="14"/>
                  </a:lnTo>
                  <a:lnTo>
                    <a:pt x="3" y="11"/>
                  </a:lnTo>
                  <a:lnTo>
                    <a:pt x="0"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06" name="Freeform 146"/>
            <p:cNvSpPr/>
            <p:nvPr/>
          </p:nvSpPr>
          <p:spPr>
            <a:xfrm>
              <a:off x="8956348" y="4531497"/>
              <a:ext cx="31450" cy="28313"/>
            </a:xfrm>
            <a:custGeom>
              <a:avLst/>
              <a:gdLst>
                <a:gd name="T0" fmla="*/ 16 w 17"/>
                <a:gd name="T1" fmla="*/ 0 h 15"/>
                <a:gd name="T2" fmla="*/ 6 w 17"/>
                <a:gd name="T3" fmla="*/ 2 h 15"/>
                <a:gd name="T4" fmla="*/ 0 w 17"/>
                <a:gd name="T5" fmla="*/ 14 h 15"/>
                <a:gd name="T6" fmla="*/ 8 w 17"/>
                <a:gd name="T7" fmla="*/ 14 h 15"/>
                <a:gd name="T8" fmla="*/ 16 w 17"/>
                <a:gd name="T9" fmla="*/ 5 h 15"/>
                <a:gd name="T10" fmla="*/ 16 w 17"/>
                <a:gd name="T11" fmla="*/ 0 h 15"/>
              </a:gdLst>
              <a:ahLst/>
              <a:cxnLst>
                <a:cxn ang="0">
                  <a:pos x="T0" y="T1"/>
                </a:cxn>
                <a:cxn ang="0">
                  <a:pos x="T2" y="T3"/>
                </a:cxn>
                <a:cxn ang="0">
                  <a:pos x="T4" y="T5"/>
                </a:cxn>
                <a:cxn ang="0">
                  <a:pos x="T6" y="T7"/>
                </a:cxn>
                <a:cxn ang="0">
                  <a:pos x="T8" y="T9"/>
                </a:cxn>
                <a:cxn ang="0">
                  <a:pos x="T10" y="T11"/>
                </a:cxn>
              </a:cxnLst>
              <a:rect l="0" t="0" r="r" b="b"/>
              <a:pathLst>
                <a:path w="17" h="15">
                  <a:moveTo>
                    <a:pt x="16" y="0"/>
                  </a:moveTo>
                  <a:lnTo>
                    <a:pt x="6" y="2"/>
                  </a:lnTo>
                  <a:lnTo>
                    <a:pt x="0" y="14"/>
                  </a:lnTo>
                  <a:lnTo>
                    <a:pt x="8" y="14"/>
                  </a:lnTo>
                  <a:lnTo>
                    <a:pt x="16" y="5"/>
                  </a:lnTo>
                  <a:lnTo>
                    <a:pt x="16"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07" name="Freeform 147"/>
            <p:cNvSpPr/>
            <p:nvPr/>
          </p:nvSpPr>
          <p:spPr>
            <a:xfrm>
              <a:off x="8838412" y="4202750"/>
              <a:ext cx="169828" cy="220213"/>
            </a:xfrm>
            <a:custGeom>
              <a:avLst/>
              <a:gdLst>
                <a:gd name="T0" fmla="*/ 24 w 97"/>
                <a:gd name="T1" fmla="*/ 17 h 124"/>
                <a:gd name="T2" fmla="*/ 21 w 97"/>
                <a:gd name="T3" fmla="*/ 36 h 124"/>
                <a:gd name="T4" fmla="*/ 14 w 97"/>
                <a:gd name="T5" fmla="*/ 46 h 124"/>
                <a:gd name="T6" fmla="*/ 11 w 97"/>
                <a:gd name="T7" fmla="*/ 60 h 124"/>
                <a:gd name="T8" fmla="*/ 0 w 97"/>
                <a:gd name="T9" fmla="*/ 68 h 124"/>
                <a:gd name="T10" fmla="*/ 0 w 97"/>
                <a:gd name="T11" fmla="*/ 94 h 124"/>
                <a:gd name="T12" fmla="*/ 13 w 97"/>
                <a:gd name="T13" fmla="*/ 100 h 124"/>
                <a:gd name="T14" fmla="*/ 15 w 97"/>
                <a:gd name="T15" fmla="*/ 118 h 124"/>
                <a:gd name="T16" fmla="*/ 27 w 97"/>
                <a:gd name="T17" fmla="*/ 120 h 124"/>
                <a:gd name="T18" fmla="*/ 32 w 97"/>
                <a:gd name="T19" fmla="*/ 92 h 124"/>
                <a:gd name="T20" fmla="*/ 42 w 97"/>
                <a:gd name="T21" fmla="*/ 89 h 124"/>
                <a:gd name="T22" fmla="*/ 42 w 97"/>
                <a:gd name="T23" fmla="*/ 112 h 124"/>
                <a:gd name="T24" fmla="*/ 53 w 97"/>
                <a:gd name="T25" fmla="*/ 115 h 124"/>
                <a:gd name="T26" fmla="*/ 56 w 97"/>
                <a:gd name="T27" fmla="*/ 123 h 124"/>
                <a:gd name="T28" fmla="*/ 69 w 97"/>
                <a:gd name="T29" fmla="*/ 120 h 124"/>
                <a:gd name="T30" fmla="*/ 68 w 97"/>
                <a:gd name="T31" fmla="*/ 104 h 124"/>
                <a:gd name="T32" fmla="*/ 49 w 97"/>
                <a:gd name="T33" fmla="*/ 72 h 124"/>
                <a:gd name="T34" fmla="*/ 59 w 97"/>
                <a:gd name="T35" fmla="*/ 64 h 124"/>
                <a:gd name="T36" fmla="*/ 68 w 97"/>
                <a:gd name="T37" fmla="*/ 48 h 124"/>
                <a:gd name="T38" fmla="*/ 61 w 97"/>
                <a:gd name="T39" fmla="*/ 42 h 124"/>
                <a:gd name="T40" fmla="*/ 51 w 97"/>
                <a:gd name="T41" fmla="*/ 47 h 124"/>
                <a:gd name="T42" fmla="*/ 42 w 97"/>
                <a:gd name="T43" fmla="*/ 52 h 124"/>
                <a:gd name="T44" fmla="*/ 35 w 97"/>
                <a:gd name="T45" fmla="*/ 33 h 124"/>
                <a:gd name="T46" fmla="*/ 32 w 97"/>
                <a:gd name="T47" fmla="*/ 15 h 124"/>
                <a:gd name="T48" fmla="*/ 40 w 97"/>
                <a:gd name="T49" fmla="*/ 18 h 124"/>
                <a:gd name="T50" fmla="*/ 49 w 97"/>
                <a:gd name="T51" fmla="*/ 25 h 124"/>
                <a:gd name="T52" fmla="*/ 64 w 97"/>
                <a:gd name="T53" fmla="*/ 21 h 124"/>
                <a:gd name="T54" fmla="*/ 71 w 97"/>
                <a:gd name="T55" fmla="*/ 26 h 124"/>
                <a:gd name="T56" fmla="*/ 88 w 97"/>
                <a:gd name="T57" fmla="*/ 21 h 124"/>
                <a:gd name="T58" fmla="*/ 96 w 97"/>
                <a:gd name="T59" fmla="*/ 17 h 124"/>
                <a:gd name="T60" fmla="*/ 93 w 97"/>
                <a:gd name="T61" fmla="*/ 0 h 124"/>
                <a:gd name="T62" fmla="*/ 83 w 97"/>
                <a:gd name="T63" fmla="*/ 0 h 124"/>
                <a:gd name="T64" fmla="*/ 77 w 97"/>
                <a:gd name="T65" fmla="*/ 12 h 124"/>
                <a:gd name="T66" fmla="*/ 45 w 97"/>
                <a:gd name="T67" fmla="*/ 9 h 124"/>
                <a:gd name="T68" fmla="*/ 26 w 97"/>
                <a:gd name="T69" fmla="*/ 10 h 124"/>
                <a:gd name="T70" fmla="*/ 24 w 97"/>
                <a:gd name="T71" fmla="*/ 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24">
                  <a:moveTo>
                    <a:pt x="24" y="17"/>
                  </a:moveTo>
                  <a:lnTo>
                    <a:pt x="21" y="36"/>
                  </a:lnTo>
                  <a:lnTo>
                    <a:pt x="14" y="46"/>
                  </a:lnTo>
                  <a:lnTo>
                    <a:pt x="11" y="60"/>
                  </a:lnTo>
                  <a:lnTo>
                    <a:pt x="0" y="68"/>
                  </a:lnTo>
                  <a:lnTo>
                    <a:pt x="0" y="94"/>
                  </a:lnTo>
                  <a:lnTo>
                    <a:pt x="13" y="100"/>
                  </a:lnTo>
                  <a:lnTo>
                    <a:pt x="15" y="118"/>
                  </a:lnTo>
                  <a:lnTo>
                    <a:pt x="27" y="120"/>
                  </a:lnTo>
                  <a:lnTo>
                    <a:pt x="32" y="92"/>
                  </a:lnTo>
                  <a:lnTo>
                    <a:pt x="42" y="89"/>
                  </a:lnTo>
                  <a:lnTo>
                    <a:pt x="42" y="112"/>
                  </a:lnTo>
                  <a:lnTo>
                    <a:pt x="53" y="115"/>
                  </a:lnTo>
                  <a:lnTo>
                    <a:pt x="56" y="123"/>
                  </a:lnTo>
                  <a:lnTo>
                    <a:pt x="69" y="120"/>
                  </a:lnTo>
                  <a:lnTo>
                    <a:pt x="68" y="104"/>
                  </a:lnTo>
                  <a:lnTo>
                    <a:pt x="49" y="72"/>
                  </a:lnTo>
                  <a:lnTo>
                    <a:pt x="59" y="64"/>
                  </a:lnTo>
                  <a:lnTo>
                    <a:pt x="68" y="48"/>
                  </a:lnTo>
                  <a:lnTo>
                    <a:pt x="61" y="42"/>
                  </a:lnTo>
                  <a:lnTo>
                    <a:pt x="51" y="47"/>
                  </a:lnTo>
                  <a:lnTo>
                    <a:pt x="42" y="52"/>
                  </a:lnTo>
                  <a:lnTo>
                    <a:pt x="35" y="33"/>
                  </a:lnTo>
                  <a:lnTo>
                    <a:pt x="32" y="15"/>
                  </a:lnTo>
                  <a:lnTo>
                    <a:pt x="40" y="18"/>
                  </a:lnTo>
                  <a:lnTo>
                    <a:pt x="49" y="25"/>
                  </a:lnTo>
                  <a:lnTo>
                    <a:pt x="64" y="21"/>
                  </a:lnTo>
                  <a:lnTo>
                    <a:pt x="71" y="26"/>
                  </a:lnTo>
                  <a:lnTo>
                    <a:pt x="88" y="21"/>
                  </a:lnTo>
                  <a:lnTo>
                    <a:pt x="96" y="17"/>
                  </a:lnTo>
                  <a:lnTo>
                    <a:pt x="93" y="0"/>
                  </a:lnTo>
                  <a:lnTo>
                    <a:pt x="83" y="0"/>
                  </a:lnTo>
                  <a:lnTo>
                    <a:pt x="77" y="12"/>
                  </a:lnTo>
                  <a:lnTo>
                    <a:pt x="45" y="9"/>
                  </a:lnTo>
                  <a:lnTo>
                    <a:pt x="26" y="10"/>
                  </a:lnTo>
                  <a:lnTo>
                    <a:pt x="24" y="17"/>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08" name="Freeform 148"/>
            <p:cNvSpPr/>
            <p:nvPr/>
          </p:nvSpPr>
          <p:spPr>
            <a:xfrm>
              <a:off x="8404406" y="3833106"/>
              <a:ext cx="144669" cy="125836"/>
            </a:xfrm>
            <a:custGeom>
              <a:avLst/>
              <a:gdLst>
                <a:gd name="T0" fmla="*/ 34 w 83"/>
                <a:gd name="T1" fmla="*/ 60 h 71"/>
                <a:gd name="T2" fmla="*/ 15 w 83"/>
                <a:gd name="T3" fmla="*/ 64 h 71"/>
                <a:gd name="T4" fmla="*/ 13 w 83"/>
                <a:gd name="T5" fmla="*/ 41 h 71"/>
                <a:gd name="T6" fmla="*/ 0 w 83"/>
                <a:gd name="T7" fmla="*/ 30 h 71"/>
                <a:gd name="T8" fmla="*/ 6 w 83"/>
                <a:gd name="T9" fmla="*/ 13 h 71"/>
                <a:gd name="T10" fmla="*/ 21 w 83"/>
                <a:gd name="T11" fmla="*/ 0 h 71"/>
                <a:gd name="T12" fmla="*/ 34 w 83"/>
                <a:gd name="T13" fmla="*/ 8 h 71"/>
                <a:gd name="T14" fmla="*/ 50 w 83"/>
                <a:gd name="T15" fmla="*/ 6 h 71"/>
                <a:gd name="T16" fmla="*/ 60 w 83"/>
                <a:gd name="T17" fmla="*/ 17 h 71"/>
                <a:gd name="T18" fmla="*/ 74 w 83"/>
                <a:gd name="T19" fmla="*/ 6 h 71"/>
                <a:gd name="T20" fmla="*/ 80 w 83"/>
                <a:gd name="T21" fmla="*/ 11 h 71"/>
                <a:gd name="T22" fmla="*/ 82 w 83"/>
                <a:gd name="T23" fmla="*/ 38 h 71"/>
                <a:gd name="T24" fmla="*/ 73 w 83"/>
                <a:gd name="T25" fmla="*/ 46 h 71"/>
                <a:gd name="T26" fmla="*/ 58 w 83"/>
                <a:gd name="T27" fmla="*/ 60 h 71"/>
                <a:gd name="T28" fmla="*/ 44 w 83"/>
                <a:gd name="T29" fmla="*/ 70 h 71"/>
                <a:gd name="T30" fmla="*/ 34 w 83"/>
                <a:gd name="T31"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71">
                  <a:moveTo>
                    <a:pt x="34" y="60"/>
                  </a:moveTo>
                  <a:lnTo>
                    <a:pt x="15" y="64"/>
                  </a:lnTo>
                  <a:lnTo>
                    <a:pt x="13" y="41"/>
                  </a:lnTo>
                  <a:lnTo>
                    <a:pt x="0" y="30"/>
                  </a:lnTo>
                  <a:lnTo>
                    <a:pt x="6" y="13"/>
                  </a:lnTo>
                  <a:lnTo>
                    <a:pt x="21" y="0"/>
                  </a:lnTo>
                  <a:lnTo>
                    <a:pt x="34" y="8"/>
                  </a:lnTo>
                  <a:lnTo>
                    <a:pt x="50" y="6"/>
                  </a:lnTo>
                  <a:lnTo>
                    <a:pt x="60" y="17"/>
                  </a:lnTo>
                  <a:lnTo>
                    <a:pt x="74" y="6"/>
                  </a:lnTo>
                  <a:lnTo>
                    <a:pt x="80" y="11"/>
                  </a:lnTo>
                  <a:lnTo>
                    <a:pt x="82" y="38"/>
                  </a:lnTo>
                  <a:lnTo>
                    <a:pt x="73" y="46"/>
                  </a:lnTo>
                  <a:lnTo>
                    <a:pt x="58" y="60"/>
                  </a:lnTo>
                  <a:lnTo>
                    <a:pt x="44" y="70"/>
                  </a:lnTo>
                  <a:lnTo>
                    <a:pt x="34" y="6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09" name="Freeform 149"/>
            <p:cNvSpPr/>
            <p:nvPr/>
          </p:nvSpPr>
          <p:spPr>
            <a:xfrm>
              <a:off x="8346224" y="3598736"/>
              <a:ext cx="187126" cy="267402"/>
            </a:xfrm>
            <a:custGeom>
              <a:avLst/>
              <a:gdLst>
                <a:gd name="T0" fmla="*/ 0 w 106"/>
                <a:gd name="T1" fmla="*/ 23 h 152"/>
                <a:gd name="T2" fmla="*/ 3 w 106"/>
                <a:gd name="T3" fmla="*/ 36 h 152"/>
                <a:gd name="T4" fmla="*/ 6 w 106"/>
                <a:gd name="T5" fmla="*/ 50 h 152"/>
                <a:gd name="T6" fmla="*/ 13 w 106"/>
                <a:gd name="T7" fmla="*/ 57 h 152"/>
                <a:gd name="T8" fmla="*/ 24 w 106"/>
                <a:gd name="T9" fmla="*/ 61 h 152"/>
                <a:gd name="T10" fmla="*/ 38 w 106"/>
                <a:gd name="T11" fmla="*/ 81 h 152"/>
                <a:gd name="T12" fmla="*/ 50 w 106"/>
                <a:gd name="T13" fmla="*/ 71 h 152"/>
                <a:gd name="T14" fmla="*/ 60 w 106"/>
                <a:gd name="T15" fmla="*/ 84 h 152"/>
                <a:gd name="T16" fmla="*/ 68 w 106"/>
                <a:gd name="T17" fmla="*/ 103 h 152"/>
                <a:gd name="T18" fmla="*/ 73 w 106"/>
                <a:gd name="T19" fmla="*/ 114 h 152"/>
                <a:gd name="T20" fmla="*/ 81 w 106"/>
                <a:gd name="T21" fmla="*/ 116 h 152"/>
                <a:gd name="T22" fmla="*/ 81 w 106"/>
                <a:gd name="T23" fmla="*/ 140 h 152"/>
                <a:gd name="T24" fmla="*/ 91 w 106"/>
                <a:gd name="T25" fmla="*/ 151 h 152"/>
                <a:gd name="T26" fmla="*/ 105 w 106"/>
                <a:gd name="T27" fmla="*/ 140 h 152"/>
                <a:gd name="T28" fmla="*/ 105 w 106"/>
                <a:gd name="T29" fmla="*/ 111 h 152"/>
                <a:gd name="T30" fmla="*/ 92 w 106"/>
                <a:gd name="T31" fmla="*/ 102 h 152"/>
                <a:gd name="T32" fmla="*/ 71 w 106"/>
                <a:gd name="T33" fmla="*/ 69 h 152"/>
                <a:gd name="T34" fmla="*/ 60 w 106"/>
                <a:gd name="T35" fmla="*/ 58 h 152"/>
                <a:gd name="T36" fmla="*/ 65 w 106"/>
                <a:gd name="T37" fmla="*/ 42 h 152"/>
                <a:gd name="T38" fmla="*/ 62 w 106"/>
                <a:gd name="T39" fmla="*/ 32 h 152"/>
                <a:gd name="T40" fmla="*/ 37 w 106"/>
                <a:gd name="T41" fmla="*/ 23 h 152"/>
                <a:gd name="T42" fmla="*/ 29 w 106"/>
                <a:gd name="T43" fmla="*/ 0 h 152"/>
                <a:gd name="T44" fmla="*/ 18 w 106"/>
                <a:gd name="T45" fmla="*/ 6 h 152"/>
                <a:gd name="T46" fmla="*/ 19 w 106"/>
                <a:gd name="T47" fmla="*/ 20 h 152"/>
                <a:gd name="T48" fmla="*/ 0 w 106"/>
                <a:gd name="T49"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152">
                  <a:moveTo>
                    <a:pt x="0" y="23"/>
                  </a:moveTo>
                  <a:lnTo>
                    <a:pt x="3" y="36"/>
                  </a:lnTo>
                  <a:lnTo>
                    <a:pt x="6" y="50"/>
                  </a:lnTo>
                  <a:lnTo>
                    <a:pt x="13" y="57"/>
                  </a:lnTo>
                  <a:lnTo>
                    <a:pt x="24" y="61"/>
                  </a:lnTo>
                  <a:lnTo>
                    <a:pt x="38" y="81"/>
                  </a:lnTo>
                  <a:lnTo>
                    <a:pt x="50" y="71"/>
                  </a:lnTo>
                  <a:lnTo>
                    <a:pt x="60" y="84"/>
                  </a:lnTo>
                  <a:lnTo>
                    <a:pt x="68" y="103"/>
                  </a:lnTo>
                  <a:lnTo>
                    <a:pt x="73" y="114"/>
                  </a:lnTo>
                  <a:lnTo>
                    <a:pt x="81" y="116"/>
                  </a:lnTo>
                  <a:lnTo>
                    <a:pt x="81" y="140"/>
                  </a:lnTo>
                  <a:lnTo>
                    <a:pt x="91" y="151"/>
                  </a:lnTo>
                  <a:lnTo>
                    <a:pt x="105" y="140"/>
                  </a:lnTo>
                  <a:lnTo>
                    <a:pt x="105" y="111"/>
                  </a:lnTo>
                  <a:lnTo>
                    <a:pt x="92" y="102"/>
                  </a:lnTo>
                  <a:lnTo>
                    <a:pt x="71" y="69"/>
                  </a:lnTo>
                  <a:lnTo>
                    <a:pt x="60" y="58"/>
                  </a:lnTo>
                  <a:lnTo>
                    <a:pt x="65" y="42"/>
                  </a:lnTo>
                  <a:lnTo>
                    <a:pt x="62" y="32"/>
                  </a:lnTo>
                  <a:lnTo>
                    <a:pt x="37" y="23"/>
                  </a:lnTo>
                  <a:lnTo>
                    <a:pt x="29" y="0"/>
                  </a:lnTo>
                  <a:lnTo>
                    <a:pt x="18" y="6"/>
                  </a:lnTo>
                  <a:lnTo>
                    <a:pt x="19" y="20"/>
                  </a:lnTo>
                  <a:lnTo>
                    <a:pt x="0" y="2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10" name="Freeform 150"/>
            <p:cNvSpPr/>
            <p:nvPr/>
          </p:nvSpPr>
          <p:spPr>
            <a:xfrm>
              <a:off x="9055415" y="4174437"/>
              <a:ext cx="45602" cy="94377"/>
            </a:xfrm>
            <a:custGeom>
              <a:avLst/>
              <a:gdLst>
                <a:gd name="T0" fmla="*/ 13 w 26"/>
                <a:gd name="T1" fmla="*/ 21 h 54"/>
                <a:gd name="T2" fmla="*/ 0 w 26"/>
                <a:gd name="T3" fmla="*/ 27 h 54"/>
                <a:gd name="T4" fmla="*/ 4 w 26"/>
                <a:gd name="T5" fmla="*/ 43 h 54"/>
                <a:gd name="T6" fmla="*/ 19 w 26"/>
                <a:gd name="T7" fmla="*/ 53 h 54"/>
                <a:gd name="T8" fmla="*/ 24 w 26"/>
                <a:gd name="T9" fmla="*/ 32 h 54"/>
                <a:gd name="T10" fmla="*/ 25 w 26"/>
                <a:gd name="T11" fmla="*/ 14 h 54"/>
                <a:gd name="T12" fmla="*/ 20 w 26"/>
                <a:gd name="T13" fmla="*/ 0 h 54"/>
                <a:gd name="T14" fmla="*/ 13 w 26"/>
                <a:gd name="T15" fmla="*/ 6 h 54"/>
                <a:gd name="T16" fmla="*/ 13 w 26"/>
                <a:gd name="T17"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54">
                  <a:moveTo>
                    <a:pt x="13" y="21"/>
                  </a:moveTo>
                  <a:lnTo>
                    <a:pt x="0" y="27"/>
                  </a:lnTo>
                  <a:lnTo>
                    <a:pt x="4" y="43"/>
                  </a:lnTo>
                  <a:lnTo>
                    <a:pt x="19" y="53"/>
                  </a:lnTo>
                  <a:lnTo>
                    <a:pt x="24" y="32"/>
                  </a:lnTo>
                  <a:lnTo>
                    <a:pt x="25" y="14"/>
                  </a:lnTo>
                  <a:lnTo>
                    <a:pt x="20" y="0"/>
                  </a:lnTo>
                  <a:lnTo>
                    <a:pt x="13" y="6"/>
                  </a:lnTo>
                  <a:lnTo>
                    <a:pt x="13" y="2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11" name="Freeform 151"/>
            <p:cNvSpPr/>
            <p:nvPr/>
          </p:nvSpPr>
          <p:spPr>
            <a:xfrm>
              <a:off x="9093154" y="4331732"/>
              <a:ext cx="62899" cy="29886"/>
            </a:xfrm>
            <a:custGeom>
              <a:avLst/>
              <a:gdLst>
                <a:gd name="T0" fmla="*/ 4 w 35"/>
                <a:gd name="T1" fmla="*/ 3 h 18"/>
                <a:gd name="T2" fmla="*/ 16 w 35"/>
                <a:gd name="T3" fmla="*/ 0 h 18"/>
                <a:gd name="T4" fmla="*/ 27 w 35"/>
                <a:gd name="T5" fmla="*/ 0 h 18"/>
                <a:gd name="T6" fmla="*/ 33 w 35"/>
                <a:gd name="T7" fmla="*/ 9 h 18"/>
                <a:gd name="T8" fmla="*/ 34 w 35"/>
                <a:gd name="T9" fmla="*/ 17 h 18"/>
                <a:gd name="T10" fmla="*/ 23 w 35"/>
                <a:gd name="T11" fmla="*/ 12 h 18"/>
                <a:gd name="T12" fmla="*/ 12 w 35"/>
                <a:gd name="T13" fmla="*/ 9 h 18"/>
                <a:gd name="T14" fmla="*/ 0 w 35"/>
                <a:gd name="T15" fmla="*/ 12 h 18"/>
                <a:gd name="T16" fmla="*/ 4 w 35"/>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8">
                  <a:moveTo>
                    <a:pt x="4" y="3"/>
                  </a:moveTo>
                  <a:lnTo>
                    <a:pt x="16" y="0"/>
                  </a:lnTo>
                  <a:lnTo>
                    <a:pt x="27" y="0"/>
                  </a:lnTo>
                  <a:lnTo>
                    <a:pt x="33" y="9"/>
                  </a:lnTo>
                  <a:lnTo>
                    <a:pt x="34" y="17"/>
                  </a:lnTo>
                  <a:lnTo>
                    <a:pt x="23" y="12"/>
                  </a:lnTo>
                  <a:lnTo>
                    <a:pt x="12" y="9"/>
                  </a:lnTo>
                  <a:lnTo>
                    <a:pt x="0" y="12"/>
                  </a:lnTo>
                  <a:lnTo>
                    <a:pt x="4"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12" name="Freeform 157"/>
            <p:cNvSpPr/>
            <p:nvPr/>
          </p:nvSpPr>
          <p:spPr>
            <a:xfrm>
              <a:off x="6869662" y="2952252"/>
              <a:ext cx="99066" cy="138420"/>
            </a:xfrm>
            <a:custGeom>
              <a:avLst/>
              <a:gdLst>
                <a:gd name="T0" fmla="*/ 55 w 56"/>
                <a:gd name="T1" fmla="*/ 69 h 78"/>
                <a:gd name="T2" fmla="*/ 44 w 56"/>
                <a:gd name="T3" fmla="*/ 77 h 78"/>
                <a:gd name="T4" fmla="*/ 37 w 56"/>
                <a:gd name="T5" fmla="*/ 65 h 78"/>
                <a:gd name="T6" fmla="*/ 24 w 56"/>
                <a:gd name="T7" fmla="*/ 58 h 78"/>
                <a:gd name="T8" fmla="*/ 13 w 56"/>
                <a:gd name="T9" fmla="*/ 46 h 78"/>
                <a:gd name="T10" fmla="*/ 0 w 56"/>
                <a:gd name="T11" fmla="*/ 25 h 78"/>
                <a:gd name="T12" fmla="*/ 16 w 56"/>
                <a:gd name="T13" fmla="*/ 18 h 78"/>
                <a:gd name="T14" fmla="*/ 25 w 56"/>
                <a:gd name="T15" fmla="*/ 0 h 78"/>
                <a:gd name="T16" fmla="*/ 31 w 56"/>
                <a:gd name="T17" fmla="*/ 21 h 78"/>
                <a:gd name="T18" fmla="*/ 42 w 56"/>
                <a:gd name="T19" fmla="*/ 43 h 78"/>
                <a:gd name="T20" fmla="*/ 55 w 56"/>
                <a:gd name="T21"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78">
                  <a:moveTo>
                    <a:pt x="55" y="69"/>
                  </a:moveTo>
                  <a:lnTo>
                    <a:pt x="44" y="77"/>
                  </a:lnTo>
                  <a:lnTo>
                    <a:pt x="37" y="65"/>
                  </a:lnTo>
                  <a:lnTo>
                    <a:pt x="24" y="58"/>
                  </a:lnTo>
                  <a:lnTo>
                    <a:pt x="13" y="46"/>
                  </a:lnTo>
                  <a:lnTo>
                    <a:pt x="0" y="25"/>
                  </a:lnTo>
                  <a:lnTo>
                    <a:pt x="16" y="18"/>
                  </a:lnTo>
                  <a:lnTo>
                    <a:pt x="25" y="0"/>
                  </a:lnTo>
                  <a:lnTo>
                    <a:pt x="31" y="21"/>
                  </a:lnTo>
                  <a:lnTo>
                    <a:pt x="42" y="43"/>
                  </a:lnTo>
                  <a:lnTo>
                    <a:pt x="55" y="6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13" name="Freeform 162"/>
            <p:cNvSpPr/>
            <p:nvPr/>
          </p:nvSpPr>
          <p:spPr>
            <a:xfrm>
              <a:off x="7099245" y="3499640"/>
              <a:ext cx="135234" cy="94377"/>
            </a:xfrm>
            <a:custGeom>
              <a:avLst/>
              <a:gdLst>
                <a:gd name="T0" fmla="*/ 0 w 78"/>
                <a:gd name="T1" fmla="*/ 16 h 54"/>
                <a:gd name="T2" fmla="*/ 12 w 78"/>
                <a:gd name="T3" fmla="*/ 50 h 54"/>
                <a:gd name="T4" fmla="*/ 56 w 78"/>
                <a:gd name="T5" fmla="*/ 53 h 54"/>
                <a:gd name="T6" fmla="*/ 77 w 78"/>
                <a:gd name="T7" fmla="*/ 19 h 54"/>
                <a:gd name="T8" fmla="*/ 73 w 78"/>
                <a:gd name="T9" fmla="*/ 0 h 54"/>
                <a:gd name="T10" fmla="*/ 61 w 78"/>
                <a:gd name="T11" fmla="*/ 15 h 54"/>
                <a:gd name="T12" fmla="*/ 50 w 78"/>
                <a:gd name="T13" fmla="*/ 27 h 54"/>
                <a:gd name="T14" fmla="*/ 26 w 78"/>
                <a:gd name="T15" fmla="*/ 31 h 54"/>
                <a:gd name="T16" fmla="*/ 14 w 78"/>
                <a:gd name="T17" fmla="*/ 27 h 54"/>
                <a:gd name="T18" fmla="*/ 0 w 78"/>
                <a:gd name="T19"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54">
                  <a:moveTo>
                    <a:pt x="0" y="16"/>
                  </a:moveTo>
                  <a:lnTo>
                    <a:pt x="12" y="50"/>
                  </a:lnTo>
                  <a:lnTo>
                    <a:pt x="56" y="53"/>
                  </a:lnTo>
                  <a:lnTo>
                    <a:pt x="77" y="19"/>
                  </a:lnTo>
                  <a:lnTo>
                    <a:pt x="73" y="0"/>
                  </a:lnTo>
                  <a:lnTo>
                    <a:pt x="61" y="15"/>
                  </a:lnTo>
                  <a:lnTo>
                    <a:pt x="50" y="27"/>
                  </a:lnTo>
                  <a:lnTo>
                    <a:pt x="26" y="31"/>
                  </a:lnTo>
                  <a:lnTo>
                    <a:pt x="14" y="27"/>
                  </a:lnTo>
                  <a:lnTo>
                    <a:pt x="0" y="1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14" name="Freeform 171"/>
            <p:cNvSpPr/>
            <p:nvPr/>
          </p:nvSpPr>
          <p:spPr>
            <a:xfrm>
              <a:off x="7821015" y="3369085"/>
              <a:ext cx="217003" cy="114826"/>
            </a:xfrm>
            <a:custGeom>
              <a:avLst/>
              <a:gdLst>
                <a:gd name="T0" fmla="*/ 0 w 122"/>
                <a:gd name="T1" fmla="*/ 0 h 65"/>
                <a:gd name="T2" fmla="*/ 16 w 122"/>
                <a:gd name="T3" fmla="*/ 0 h 65"/>
                <a:gd name="T4" fmla="*/ 29 w 122"/>
                <a:gd name="T5" fmla="*/ 12 h 65"/>
                <a:gd name="T6" fmla="*/ 43 w 122"/>
                <a:gd name="T7" fmla="*/ 20 h 65"/>
                <a:gd name="T8" fmla="*/ 49 w 122"/>
                <a:gd name="T9" fmla="*/ 10 h 65"/>
                <a:gd name="T10" fmla="*/ 50 w 122"/>
                <a:gd name="T11" fmla="*/ 26 h 65"/>
                <a:gd name="T12" fmla="*/ 61 w 122"/>
                <a:gd name="T13" fmla="*/ 33 h 65"/>
                <a:gd name="T14" fmla="*/ 76 w 122"/>
                <a:gd name="T15" fmla="*/ 41 h 65"/>
                <a:gd name="T16" fmla="*/ 107 w 122"/>
                <a:gd name="T17" fmla="*/ 42 h 65"/>
                <a:gd name="T18" fmla="*/ 121 w 122"/>
                <a:gd name="T19" fmla="*/ 48 h 65"/>
                <a:gd name="T20" fmla="*/ 113 w 122"/>
                <a:gd name="T21" fmla="*/ 63 h 65"/>
                <a:gd name="T22" fmla="*/ 100 w 122"/>
                <a:gd name="T23" fmla="*/ 63 h 65"/>
                <a:gd name="T24" fmla="*/ 84 w 122"/>
                <a:gd name="T25" fmla="*/ 64 h 65"/>
                <a:gd name="T26" fmla="*/ 72 w 122"/>
                <a:gd name="T27" fmla="*/ 56 h 65"/>
                <a:gd name="T28" fmla="*/ 54 w 122"/>
                <a:gd name="T29" fmla="*/ 53 h 65"/>
                <a:gd name="T30" fmla="*/ 32 w 122"/>
                <a:gd name="T31" fmla="*/ 44 h 65"/>
                <a:gd name="T32" fmla="*/ 14 w 122"/>
                <a:gd name="T33" fmla="*/ 39 h 65"/>
                <a:gd name="T34" fmla="*/ 3 w 122"/>
                <a:gd name="T35" fmla="*/ 25 h 65"/>
                <a:gd name="T36" fmla="*/ 0 w 122"/>
                <a:gd name="T3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65">
                  <a:moveTo>
                    <a:pt x="0" y="0"/>
                  </a:moveTo>
                  <a:lnTo>
                    <a:pt x="16" y="0"/>
                  </a:lnTo>
                  <a:lnTo>
                    <a:pt x="29" y="12"/>
                  </a:lnTo>
                  <a:lnTo>
                    <a:pt x="43" y="20"/>
                  </a:lnTo>
                  <a:lnTo>
                    <a:pt x="49" y="10"/>
                  </a:lnTo>
                  <a:lnTo>
                    <a:pt x="50" y="26"/>
                  </a:lnTo>
                  <a:lnTo>
                    <a:pt x="61" y="33"/>
                  </a:lnTo>
                  <a:lnTo>
                    <a:pt x="76" y="41"/>
                  </a:lnTo>
                  <a:lnTo>
                    <a:pt x="107" y="42"/>
                  </a:lnTo>
                  <a:lnTo>
                    <a:pt x="121" y="48"/>
                  </a:lnTo>
                  <a:lnTo>
                    <a:pt x="113" y="63"/>
                  </a:lnTo>
                  <a:lnTo>
                    <a:pt x="100" y="63"/>
                  </a:lnTo>
                  <a:lnTo>
                    <a:pt x="84" y="64"/>
                  </a:lnTo>
                  <a:lnTo>
                    <a:pt x="72" y="56"/>
                  </a:lnTo>
                  <a:lnTo>
                    <a:pt x="54" y="53"/>
                  </a:lnTo>
                  <a:lnTo>
                    <a:pt x="32" y="44"/>
                  </a:lnTo>
                  <a:lnTo>
                    <a:pt x="14" y="39"/>
                  </a:lnTo>
                  <a:lnTo>
                    <a:pt x="3" y="25"/>
                  </a:lnTo>
                  <a:lnTo>
                    <a:pt x="0"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15" name="Freeform 172"/>
            <p:cNvSpPr/>
            <p:nvPr/>
          </p:nvSpPr>
          <p:spPr>
            <a:xfrm>
              <a:off x="8289615" y="3639633"/>
              <a:ext cx="202850" cy="349196"/>
            </a:xfrm>
            <a:custGeom>
              <a:avLst/>
              <a:gdLst>
                <a:gd name="T0" fmla="*/ 14 w 115"/>
                <a:gd name="T1" fmla="*/ 178 h 199"/>
                <a:gd name="T2" fmla="*/ 21 w 115"/>
                <a:gd name="T3" fmla="*/ 167 h 199"/>
                <a:gd name="T4" fmla="*/ 30 w 115"/>
                <a:gd name="T5" fmla="*/ 146 h 199"/>
                <a:gd name="T6" fmla="*/ 18 w 115"/>
                <a:gd name="T7" fmla="*/ 135 h 199"/>
                <a:gd name="T8" fmla="*/ 13 w 115"/>
                <a:gd name="T9" fmla="*/ 116 h 199"/>
                <a:gd name="T10" fmla="*/ 11 w 115"/>
                <a:gd name="T11" fmla="*/ 105 h 199"/>
                <a:gd name="T12" fmla="*/ 15 w 115"/>
                <a:gd name="T13" fmla="*/ 79 h 199"/>
                <a:gd name="T14" fmla="*/ 3 w 115"/>
                <a:gd name="T15" fmla="*/ 65 h 199"/>
                <a:gd name="T16" fmla="*/ 0 w 115"/>
                <a:gd name="T17" fmla="*/ 54 h 199"/>
                <a:gd name="T18" fmla="*/ 2 w 115"/>
                <a:gd name="T19" fmla="*/ 27 h 199"/>
                <a:gd name="T20" fmla="*/ 16 w 115"/>
                <a:gd name="T21" fmla="*/ 21 h 199"/>
                <a:gd name="T22" fmla="*/ 25 w 115"/>
                <a:gd name="T23" fmla="*/ 14 h 199"/>
                <a:gd name="T24" fmla="*/ 32 w 115"/>
                <a:gd name="T25" fmla="*/ 0 h 199"/>
                <a:gd name="T26" fmla="*/ 34 w 115"/>
                <a:gd name="T27" fmla="*/ 13 h 199"/>
                <a:gd name="T28" fmla="*/ 38 w 115"/>
                <a:gd name="T29" fmla="*/ 27 h 199"/>
                <a:gd name="T30" fmla="*/ 45 w 115"/>
                <a:gd name="T31" fmla="*/ 34 h 199"/>
                <a:gd name="T32" fmla="*/ 56 w 115"/>
                <a:gd name="T33" fmla="*/ 38 h 199"/>
                <a:gd name="T34" fmla="*/ 70 w 115"/>
                <a:gd name="T35" fmla="*/ 58 h 199"/>
                <a:gd name="T36" fmla="*/ 82 w 115"/>
                <a:gd name="T37" fmla="*/ 48 h 199"/>
                <a:gd name="T38" fmla="*/ 93 w 115"/>
                <a:gd name="T39" fmla="*/ 60 h 199"/>
                <a:gd name="T40" fmla="*/ 101 w 115"/>
                <a:gd name="T41" fmla="*/ 80 h 199"/>
                <a:gd name="T42" fmla="*/ 106 w 115"/>
                <a:gd name="T43" fmla="*/ 91 h 199"/>
                <a:gd name="T44" fmla="*/ 114 w 115"/>
                <a:gd name="T45" fmla="*/ 93 h 199"/>
                <a:gd name="T46" fmla="*/ 114 w 115"/>
                <a:gd name="T47" fmla="*/ 116 h 199"/>
                <a:gd name="T48" fmla="*/ 99 w 115"/>
                <a:gd name="T49" fmla="*/ 119 h 199"/>
                <a:gd name="T50" fmla="*/ 85 w 115"/>
                <a:gd name="T51" fmla="*/ 110 h 199"/>
                <a:gd name="T52" fmla="*/ 70 w 115"/>
                <a:gd name="T53" fmla="*/ 124 h 199"/>
                <a:gd name="T54" fmla="*/ 64 w 115"/>
                <a:gd name="T55" fmla="*/ 141 h 199"/>
                <a:gd name="T56" fmla="*/ 50 w 115"/>
                <a:gd name="T57" fmla="*/ 139 h 199"/>
                <a:gd name="T58" fmla="*/ 40 w 115"/>
                <a:gd name="T59" fmla="*/ 170 h 199"/>
                <a:gd name="T60" fmla="*/ 49 w 115"/>
                <a:gd name="T61" fmla="*/ 185 h 199"/>
                <a:gd name="T62" fmla="*/ 36 w 115"/>
                <a:gd name="T63" fmla="*/ 198 h 199"/>
                <a:gd name="T64" fmla="*/ 25 w 115"/>
                <a:gd name="T65" fmla="*/ 190 h 199"/>
                <a:gd name="T66" fmla="*/ 14 w 115"/>
                <a:gd name="T67" fmla="*/ 17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5" h="199">
                  <a:moveTo>
                    <a:pt x="14" y="178"/>
                  </a:moveTo>
                  <a:lnTo>
                    <a:pt x="21" y="167"/>
                  </a:lnTo>
                  <a:lnTo>
                    <a:pt x="30" y="146"/>
                  </a:lnTo>
                  <a:lnTo>
                    <a:pt x="18" y="135"/>
                  </a:lnTo>
                  <a:lnTo>
                    <a:pt x="13" y="116"/>
                  </a:lnTo>
                  <a:lnTo>
                    <a:pt x="11" y="105"/>
                  </a:lnTo>
                  <a:lnTo>
                    <a:pt x="15" y="79"/>
                  </a:lnTo>
                  <a:lnTo>
                    <a:pt x="3" y="65"/>
                  </a:lnTo>
                  <a:lnTo>
                    <a:pt x="0" y="54"/>
                  </a:lnTo>
                  <a:lnTo>
                    <a:pt x="2" y="27"/>
                  </a:lnTo>
                  <a:lnTo>
                    <a:pt x="16" y="21"/>
                  </a:lnTo>
                  <a:lnTo>
                    <a:pt x="25" y="14"/>
                  </a:lnTo>
                  <a:lnTo>
                    <a:pt x="32" y="0"/>
                  </a:lnTo>
                  <a:lnTo>
                    <a:pt x="34" y="13"/>
                  </a:lnTo>
                  <a:lnTo>
                    <a:pt x="38" y="27"/>
                  </a:lnTo>
                  <a:lnTo>
                    <a:pt x="45" y="34"/>
                  </a:lnTo>
                  <a:lnTo>
                    <a:pt x="56" y="38"/>
                  </a:lnTo>
                  <a:lnTo>
                    <a:pt x="70" y="58"/>
                  </a:lnTo>
                  <a:lnTo>
                    <a:pt x="82" y="48"/>
                  </a:lnTo>
                  <a:lnTo>
                    <a:pt x="93" y="60"/>
                  </a:lnTo>
                  <a:lnTo>
                    <a:pt x="101" y="80"/>
                  </a:lnTo>
                  <a:lnTo>
                    <a:pt x="106" y="91"/>
                  </a:lnTo>
                  <a:lnTo>
                    <a:pt x="114" y="93"/>
                  </a:lnTo>
                  <a:lnTo>
                    <a:pt x="114" y="116"/>
                  </a:lnTo>
                  <a:lnTo>
                    <a:pt x="99" y="119"/>
                  </a:lnTo>
                  <a:lnTo>
                    <a:pt x="85" y="110"/>
                  </a:lnTo>
                  <a:lnTo>
                    <a:pt x="70" y="124"/>
                  </a:lnTo>
                  <a:lnTo>
                    <a:pt x="64" y="141"/>
                  </a:lnTo>
                  <a:lnTo>
                    <a:pt x="50" y="139"/>
                  </a:lnTo>
                  <a:lnTo>
                    <a:pt x="40" y="170"/>
                  </a:lnTo>
                  <a:lnTo>
                    <a:pt x="49" y="185"/>
                  </a:lnTo>
                  <a:lnTo>
                    <a:pt x="36" y="198"/>
                  </a:lnTo>
                  <a:lnTo>
                    <a:pt x="25" y="190"/>
                  </a:lnTo>
                  <a:lnTo>
                    <a:pt x="14" y="17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16" name="Freeform 173"/>
            <p:cNvSpPr/>
            <p:nvPr/>
          </p:nvSpPr>
          <p:spPr>
            <a:xfrm>
              <a:off x="6964011" y="1621533"/>
              <a:ext cx="341229" cy="290996"/>
            </a:xfrm>
            <a:custGeom>
              <a:avLst/>
              <a:gdLst>
                <a:gd name="T0" fmla="*/ 47 w 193"/>
                <a:gd name="T1" fmla="*/ 94 h 166"/>
                <a:gd name="T2" fmla="*/ 58 w 193"/>
                <a:gd name="T3" fmla="*/ 84 h 166"/>
                <a:gd name="T4" fmla="*/ 63 w 193"/>
                <a:gd name="T5" fmla="*/ 77 h 166"/>
                <a:gd name="T6" fmla="*/ 80 w 193"/>
                <a:gd name="T7" fmla="*/ 64 h 166"/>
                <a:gd name="T8" fmla="*/ 100 w 193"/>
                <a:gd name="T9" fmla="*/ 53 h 166"/>
                <a:gd name="T10" fmla="*/ 122 w 193"/>
                <a:gd name="T11" fmla="*/ 37 h 166"/>
                <a:gd name="T12" fmla="*/ 135 w 193"/>
                <a:gd name="T13" fmla="*/ 32 h 166"/>
                <a:gd name="T14" fmla="*/ 162 w 193"/>
                <a:gd name="T15" fmla="*/ 23 h 166"/>
                <a:gd name="T16" fmla="*/ 183 w 193"/>
                <a:gd name="T17" fmla="*/ 16 h 166"/>
                <a:gd name="T18" fmla="*/ 192 w 193"/>
                <a:gd name="T19" fmla="*/ 11 h 166"/>
                <a:gd name="T20" fmla="*/ 185 w 193"/>
                <a:gd name="T21" fmla="*/ 2 h 166"/>
                <a:gd name="T22" fmla="*/ 161 w 193"/>
                <a:gd name="T23" fmla="*/ 0 h 166"/>
                <a:gd name="T24" fmla="*/ 145 w 193"/>
                <a:gd name="T25" fmla="*/ 13 h 166"/>
                <a:gd name="T26" fmla="*/ 122 w 193"/>
                <a:gd name="T27" fmla="*/ 19 h 166"/>
                <a:gd name="T28" fmla="*/ 94 w 193"/>
                <a:gd name="T29" fmla="*/ 20 h 166"/>
                <a:gd name="T30" fmla="*/ 80 w 193"/>
                <a:gd name="T31" fmla="*/ 32 h 166"/>
                <a:gd name="T32" fmla="*/ 64 w 193"/>
                <a:gd name="T33" fmla="*/ 32 h 166"/>
                <a:gd name="T34" fmla="*/ 57 w 193"/>
                <a:gd name="T35" fmla="*/ 44 h 166"/>
                <a:gd name="T36" fmla="*/ 32 w 193"/>
                <a:gd name="T37" fmla="*/ 49 h 166"/>
                <a:gd name="T38" fmla="*/ 28 w 193"/>
                <a:gd name="T39" fmla="*/ 67 h 166"/>
                <a:gd name="T40" fmla="*/ 27 w 193"/>
                <a:gd name="T41" fmla="*/ 77 h 166"/>
                <a:gd name="T42" fmla="*/ 16 w 193"/>
                <a:gd name="T43" fmla="*/ 76 h 166"/>
                <a:gd name="T44" fmla="*/ 16 w 193"/>
                <a:gd name="T45" fmla="*/ 79 h 166"/>
                <a:gd name="T46" fmla="*/ 17 w 193"/>
                <a:gd name="T47" fmla="*/ 84 h 166"/>
                <a:gd name="T48" fmla="*/ 13 w 193"/>
                <a:gd name="T49" fmla="*/ 92 h 166"/>
                <a:gd name="T50" fmla="*/ 6 w 193"/>
                <a:gd name="T51" fmla="*/ 97 h 166"/>
                <a:gd name="T52" fmla="*/ 2 w 193"/>
                <a:gd name="T53" fmla="*/ 113 h 166"/>
                <a:gd name="T54" fmla="*/ 0 w 193"/>
                <a:gd name="T55" fmla="*/ 132 h 166"/>
                <a:gd name="T56" fmla="*/ 12 w 193"/>
                <a:gd name="T57" fmla="*/ 139 h 166"/>
                <a:gd name="T58" fmla="*/ 23 w 193"/>
                <a:gd name="T59" fmla="*/ 162 h 166"/>
                <a:gd name="T60" fmla="*/ 41 w 193"/>
                <a:gd name="T61" fmla="*/ 165 h 166"/>
                <a:gd name="T62" fmla="*/ 66 w 193"/>
                <a:gd name="T63" fmla="*/ 162 h 166"/>
                <a:gd name="T64" fmla="*/ 68 w 193"/>
                <a:gd name="T65" fmla="*/ 152 h 166"/>
                <a:gd name="T66" fmla="*/ 53 w 193"/>
                <a:gd name="T67" fmla="*/ 144 h 166"/>
                <a:gd name="T68" fmla="*/ 43 w 193"/>
                <a:gd name="T69" fmla="*/ 134 h 166"/>
                <a:gd name="T70" fmla="*/ 43 w 193"/>
                <a:gd name="T71" fmla="*/ 114 h 166"/>
                <a:gd name="T72" fmla="*/ 47 w 193"/>
                <a:gd name="T73" fmla="*/ 98 h 166"/>
                <a:gd name="T74" fmla="*/ 47 w 193"/>
                <a:gd name="T75" fmla="*/ 9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 h="166">
                  <a:moveTo>
                    <a:pt x="47" y="94"/>
                  </a:moveTo>
                  <a:lnTo>
                    <a:pt x="58" y="84"/>
                  </a:lnTo>
                  <a:lnTo>
                    <a:pt x="63" y="77"/>
                  </a:lnTo>
                  <a:lnTo>
                    <a:pt x="80" y="64"/>
                  </a:lnTo>
                  <a:lnTo>
                    <a:pt x="100" y="53"/>
                  </a:lnTo>
                  <a:lnTo>
                    <a:pt x="122" y="37"/>
                  </a:lnTo>
                  <a:lnTo>
                    <a:pt x="135" y="32"/>
                  </a:lnTo>
                  <a:lnTo>
                    <a:pt x="162" y="23"/>
                  </a:lnTo>
                  <a:lnTo>
                    <a:pt x="183" y="16"/>
                  </a:lnTo>
                  <a:lnTo>
                    <a:pt x="192" y="11"/>
                  </a:lnTo>
                  <a:lnTo>
                    <a:pt x="185" y="2"/>
                  </a:lnTo>
                  <a:lnTo>
                    <a:pt x="161" y="0"/>
                  </a:lnTo>
                  <a:lnTo>
                    <a:pt x="145" y="13"/>
                  </a:lnTo>
                  <a:lnTo>
                    <a:pt x="122" y="19"/>
                  </a:lnTo>
                  <a:lnTo>
                    <a:pt x="94" y="20"/>
                  </a:lnTo>
                  <a:lnTo>
                    <a:pt x="80" y="32"/>
                  </a:lnTo>
                  <a:lnTo>
                    <a:pt x="64" y="32"/>
                  </a:lnTo>
                  <a:lnTo>
                    <a:pt x="57" y="44"/>
                  </a:lnTo>
                  <a:lnTo>
                    <a:pt x="32" y="49"/>
                  </a:lnTo>
                  <a:lnTo>
                    <a:pt x="28" y="67"/>
                  </a:lnTo>
                  <a:lnTo>
                    <a:pt x="27" y="77"/>
                  </a:lnTo>
                  <a:lnTo>
                    <a:pt x="16" y="76"/>
                  </a:lnTo>
                  <a:lnTo>
                    <a:pt x="16" y="79"/>
                  </a:lnTo>
                  <a:lnTo>
                    <a:pt x="17" y="84"/>
                  </a:lnTo>
                  <a:lnTo>
                    <a:pt x="13" y="92"/>
                  </a:lnTo>
                  <a:lnTo>
                    <a:pt x="6" y="97"/>
                  </a:lnTo>
                  <a:lnTo>
                    <a:pt x="2" y="113"/>
                  </a:lnTo>
                  <a:lnTo>
                    <a:pt x="0" y="132"/>
                  </a:lnTo>
                  <a:lnTo>
                    <a:pt x="12" y="139"/>
                  </a:lnTo>
                  <a:lnTo>
                    <a:pt x="23" y="162"/>
                  </a:lnTo>
                  <a:lnTo>
                    <a:pt x="41" y="165"/>
                  </a:lnTo>
                  <a:lnTo>
                    <a:pt x="66" y="162"/>
                  </a:lnTo>
                  <a:lnTo>
                    <a:pt x="68" y="152"/>
                  </a:lnTo>
                  <a:lnTo>
                    <a:pt x="53" y="144"/>
                  </a:lnTo>
                  <a:lnTo>
                    <a:pt x="43" y="134"/>
                  </a:lnTo>
                  <a:lnTo>
                    <a:pt x="43" y="114"/>
                  </a:lnTo>
                  <a:lnTo>
                    <a:pt x="47" y="98"/>
                  </a:lnTo>
                  <a:lnTo>
                    <a:pt x="47" y="9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17" name="Freeform 174"/>
            <p:cNvSpPr/>
            <p:nvPr/>
          </p:nvSpPr>
          <p:spPr>
            <a:xfrm>
              <a:off x="7732956" y="1390309"/>
              <a:ext cx="119509" cy="91231"/>
            </a:xfrm>
            <a:custGeom>
              <a:avLst/>
              <a:gdLst>
                <a:gd name="T0" fmla="*/ 33 w 67"/>
                <a:gd name="T1" fmla="*/ 7 h 52"/>
                <a:gd name="T2" fmla="*/ 22 w 67"/>
                <a:gd name="T3" fmla="*/ 17 h 52"/>
                <a:gd name="T4" fmla="*/ 11 w 67"/>
                <a:gd name="T5" fmla="*/ 19 h 52"/>
                <a:gd name="T6" fmla="*/ 0 w 67"/>
                <a:gd name="T7" fmla="*/ 26 h 52"/>
                <a:gd name="T8" fmla="*/ 8 w 67"/>
                <a:gd name="T9" fmla="*/ 40 h 52"/>
                <a:gd name="T10" fmla="*/ 25 w 67"/>
                <a:gd name="T11" fmla="*/ 51 h 52"/>
                <a:gd name="T12" fmla="*/ 48 w 67"/>
                <a:gd name="T13" fmla="*/ 41 h 52"/>
                <a:gd name="T14" fmla="*/ 66 w 67"/>
                <a:gd name="T15" fmla="*/ 32 h 52"/>
                <a:gd name="T16" fmla="*/ 62 w 67"/>
                <a:gd name="T17" fmla="*/ 11 h 52"/>
                <a:gd name="T18" fmla="*/ 43 w 67"/>
                <a:gd name="T19" fmla="*/ 0 h 52"/>
                <a:gd name="T20" fmla="*/ 33 w 67"/>
                <a:gd name="T2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52">
                  <a:moveTo>
                    <a:pt x="33" y="7"/>
                  </a:moveTo>
                  <a:lnTo>
                    <a:pt x="22" y="17"/>
                  </a:lnTo>
                  <a:lnTo>
                    <a:pt x="11" y="19"/>
                  </a:lnTo>
                  <a:lnTo>
                    <a:pt x="0" y="26"/>
                  </a:lnTo>
                  <a:lnTo>
                    <a:pt x="8" y="40"/>
                  </a:lnTo>
                  <a:lnTo>
                    <a:pt x="25" y="51"/>
                  </a:lnTo>
                  <a:lnTo>
                    <a:pt x="48" y="41"/>
                  </a:lnTo>
                  <a:lnTo>
                    <a:pt x="66" y="32"/>
                  </a:lnTo>
                  <a:lnTo>
                    <a:pt x="62" y="11"/>
                  </a:lnTo>
                  <a:lnTo>
                    <a:pt x="43" y="0"/>
                  </a:lnTo>
                  <a:lnTo>
                    <a:pt x="33" y="7"/>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18" name="Freeform 175"/>
            <p:cNvSpPr/>
            <p:nvPr/>
          </p:nvSpPr>
          <p:spPr>
            <a:xfrm>
              <a:off x="7813152" y="1456373"/>
              <a:ext cx="114791" cy="77075"/>
            </a:xfrm>
            <a:custGeom>
              <a:avLst/>
              <a:gdLst>
                <a:gd name="T0" fmla="*/ 17 w 64"/>
                <a:gd name="T1" fmla="*/ 15 h 44"/>
                <a:gd name="T2" fmla="*/ 24 w 64"/>
                <a:gd name="T3" fmla="*/ 3 h 44"/>
                <a:gd name="T4" fmla="*/ 36 w 64"/>
                <a:gd name="T5" fmla="*/ 0 h 44"/>
                <a:gd name="T6" fmla="*/ 46 w 64"/>
                <a:gd name="T7" fmla="*/ 3 h 44"/>
                <a:gd name="T8" fmla="*/ 56 w 64"/>
                <a:gd name="T9" fmla="*/ 17 h 44"/>
                <a:gd name="T10" fmla="*/ 56 w 64"/>
                <a:gd name="T11" fmla="*/ 28 h 44"/>
                <a:gd name="T12" fmla="*/ 63 w 64"/>
                <a:gd name="T13" fmla="*/ 26 h 44"/>
                <a:gd name="T14" fmla="*/ 63 w 64"/>
                <a:gd name="T15" fmla="*/ 37 h 44"/>
                <a:gd name="T16" fmla="*/ 41 w 64"/>
                <a:gd name="T17" fmla="*/ 43 h 44"/>
                <a:gd name="T18" fmla="*/ 21 w 64"/>
                <a:gd name="T19" fmla="*/ 34 h 44"/>
                <a:gd name="T20" fmla="*/ 0 w 64"/>
                <a:gd name="T21" fmla="*/ 26 h 44"/>
                <a:gd name="T22" fmla="*/ 4 w 64"/>
                <a:gd name="T23" fmla="*/ 16 h 44"/>
                <a:gd name="T24" fmla="*/ 17 w 64"/>
                <a:gd name="T25" fmla="*/ 1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4">
                  <a:moveTo>
                    <a:pt x="17" y="15"/>
                  </a:moveTo>
                  <a:lnTo>
                    <a:pt x="24" y="3"/>
                  </a:lnTo>
                  <a:lnTo>
                    <a:pt x="36" y="0"/>
                  </a:lnTo>
                  <a:lnTo>
                    <a:pt x="46" y="3"/>
                  </a:lnTo>
                  <a:lnTo>
                    <a:pt x="56" y="17"/>
                  </a:lnTo>
                  <a:lnTo>
                    <a:pt x="56" y="28"/>
                  </a:lnTo>
                  <a:lnTo>
                    <a:pt x="63" y="26"/>
                  </a:lnTo>
                  <a:lnTo>
                    <a:pt x="63" y="37"/>
                  </a:lnTo>
                  <a:lnTo>
                    <a:pt x="41" y="43"/>
                  </a:lnTo>
                  <a:lnTo>
                    <a:pt x="21" y="34"/>
                  </a:lnTo>
                  <a:lnTo>
                    <a:pt x="0" y="26"/>
                  </a:lnTo>
                  <a:lnTo>
                    <a:pt x="4" y="16"/>
                  </a:lnTo>
                  <a:lnTo>
                    <a:pt x="17" y="1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19" name="Freeform 176"/>
            <p:cNvSpPr/>
            <p:nvPr/>
          </p:nvSpPr>
          <p:spPr>
            <a:xfrm>
              <a:off x="7940524" y="1487832"/>
              <a:ext cx="94349" cy="75502"/>
            </a:xfrm>
            <a:custGeom>
              <a:avLst/>
              <a:gdLst>
                <a:gd name="T0" fmla="*/ 7 w 54"/>
                <a:gd name="T1" fmla="*/ 19 h 43"/>
                <a:gd name="T2" fmla="*/ 12 w 54"/>
                <a:gd name="T3" fmla="*/ 8 h 43"/>
                <a:gd name="T4" fmla="*/ 24 w 54"/>
                <a:gd name="T5" fmla="*/ 0 h 43"/>
                <a:gd name="T6" fmla="*/ 27 w 54"/>
                <a:gd name="T7" fmla="*/ 8 h 43"/>
                <a:gd name="T8" fmla="*/ 33 w 54"/>
                <a:gd name="T9" fmla="*/ 11 h 43"/>
                <a:gd name="T10" fmla="*/ 41 w 54"/>
                <a:gd name="T11" fmla="*/ 11 h 43"/>
                <a:gd name="T12" fmla="*/ 51 w 54"/>
                <a:gd name="T13" fmla="*/ 15 h 43"/>
                <a:gd name="T14" fmla="*/ 53 w 54"/>
                <a:gd name="T15" fmla="*/ 27 h 43"/>
                <a:gd name="T16" fmla="*/ 46 w 54"/>
                <a:gd name="T17" fmla="*/ 39 h 43"/>
                <a:gd name="T18" fmla="*/ 29 w 54"/>
                <a:gd name="T19" fmla="*/ 42 h 43"/>
                <a:gd name="T20" fmla="*/ 7 w 54"/>
                <a:gd name="T21" fmla="*/ 39 h 43"/>
                <a:gd name="T22" fmla="*/ 0 w 54"/>
                <a:gd name="T23" fmla="*/ 33 h 43"/>
                <a:gd name="T24" fmla="*/ 7 w 54"/>
                <a:gd name="T2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43">
                  <a:moveTo>
                    <a:pt x="7" y="19"/>
                  </a:moveTo>
                  <a:lnTo>
                    <a:pt x="12" y="8"/>
                  </a:lnTo>
                  <a:lnTo>
                    <a:pt x="24" y="0"/>
                  </a:lnTo>
                  <a:lnTo>
                    <a:pt x="27" y="8"/>
                  </a:lnTo>
                  <a:lnTo>
                    <a:pt x="33" y="11"/>
                  </a:lnTo>
                  <a:lnTo>
                    <a:pt x="41" y="11"/>
                  </a:lnTo>
                  <a:lnTo>
                    <a:pt x="51" y="15"/>
                  </a:lnTo>
                  <a:lnTo>
                    <a:pt x="53" y="27"/>
                  </a:lnTo>
                  <a:lnTo>
                    <a:pt x="46" y="39"/>
                  </a:lnTo>
                  <a:lnTo>
                    <a:pt x="29" y="42"/>
                  </a:lnTo>
                  <a:lnTo>
                    <a:pt x="7" y="39"/>
                  </a:lnTo>
                  <a:lnTo>
                    <a:pt x="0" y="33"/>
                  </a:lnTo>
                  <a:lnTo>
                    <a:pt x="7" y="1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20" name="Freeform 177"/>
            <p:cNvSpPr/>
            <p:nvPr/>
          </p:nvSpPr>
          <p:spPr>
            <a:xfrm>
              <a:off x="8770795" y="1648273"/>
              <a:ext cx="166683" cy="77075"/>
            </a:xfrm>
            <a:custGeom>
              <a:avLst/>
              <a:gdLst>
                <a:gd name="T0" fmla="*/ 51 w 94"/>
                <a:gd name="T1" fmla="*/ 4 h 44"/>
                <a:gd name="T2" fmla="*/ 49 w 94"/>
                <a:gd name="T3" fmla="*/ 15 h 44"/>
                <a:gd name="T4" fmla="*/ 33 w 94"/>
                <a:gd name="T5" fmla="*/ 15 h 44"/>
                <a:gd name="T6" fmla="*/ 28 w 94"/>
                <a:gd name="T7" fmla="*/ 8 h 44"/>
                <a:gd name="T8" fmla="*/ 13 w 94"/>
                <a:gd name="T9" fmla="*/ 0 h 44"/>
                <a:gd name="T10" fmla="*/ 0 w 94"/>
                <a:gd name="T11" fmla="*/ 8 h 44"/>
                <a:gd name="T12" fmla="*/ 0 w 94"/>
                <a:gd name="T13" fmla="*/ 26 h 44"/>
                <a:gd name="T14" fmla="*/ 19 w 94"/>
                <a:gd name="T15" fmla="*/ 40 h 44"/>
                <a:gd name="T16" fmla="*/ 43 w 94"/>
                <a:gd name="T17" fmla="*/ 43 h 44"/>
                <a:gd name="T18" fmla="*/ 53 w 94"/>
                <a:gd name="T19" fmla="*/ 34 h 44"/>
                <a:gd name="T20" fmla="*/ 67 w 94"/>
                <a:gd name="T21" fmla="*/ 40 h 44"/>
                <a:gd name="T22" fmla="*/ 86 w 94"/>
                <a:gd name="T23" fmla="*/ 39 h 44"/>
                <a:gd name="T24" fmla="*/ 93 w 94"/>
                <a:gd name="T25" fmla="*/ 29 h 44"/>
                <a:gd name="T26" fmla="*/ 79 w 94"/>
                <a:gd name="T27" fmla="*/ 23 h 44"/>
                <a:gd name="T28" fmla="*/ 71 w 94"/>
                <a:gd name="T29" fmla="*/ 8 h 44"/>
                <a:gd name="T30" fmla="*/ 57 w 94"/>
                <a:gd name="T31" fmla="*/ 1 h 44"/>
                <a:gd name="T32" fmla="*/ 51 w 94"/>
                <a:gd name="T33"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44">
                  <a:moveTo>
                    <a:pt x="51" y="4"/>
                  </a:moveTo>
                  <a:lnTo>
                    <a:pt x="49" y="15"/>
                  </a:lnTo>
                  <a:lnTo>
                    <a:pt x="33" y="15"/>
                  </a:lnTo>
                  <a:lnTo>
                    <a:pt x="28" y="8"/>
                  </a:lnTo>
                  <a:lnTo>
                    <a:pt x="13" y="0"/>
                  </a:lnTo>
                  <a:lnTo>
                    <a:pt x="0" y="8"/>
                  </a:lnTo>
                  <a:lnTo>
                    <a:pt x="0" y="26"/>
                  </a:lnTo>
                  <a:lnTo>
                    <a:pt x="19" y="40"/>
                  </a:lnTo>
                  <a:lnTo>
                    <a:pt x="43" y="43"/>
                  </a:lnTo>
                  <a:lnTo>
                    <a:pt x="53" y="34"/>
                  </a:lnTo>
                  <a:lnTo>
                    <a:pt x="67" y="40"/>
                  </a:lnTo>
                  <a:lnTo>
                    <a:pt x="86" y="39"/>
                  </a:lnTo>
                  <a:lnTo>
                    <a:pt x="93" y="29"/>
                  </a:lnTo>
                  <a:lnTo>
                    <a:pt x="79" y="23"/>
                  </a:lnTo>
                  <a:lnTo>
                    <a:pt x="71" y="8"/>
                  </a:lnTo>
                  <a:lnTo>
                    <a:pt x="57" y="1"/>
                  </a:lnTo>
                  <a:lnTo>
                    <a:pt x="51" y="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21" name="Freeform 178"/>
            <p:cNvSpPr/>
            <p:nvPr/>
          </p:nvSpPr>
          <p:spPr>
            <a:xfrm>
              <a:off x="8976790" y="1673441"/>
              <a:ext cx="100639" cy="40897"/>
            </a:xfrm>
            <a:custGeom>
              <a:avLst/>
              <a:gdLst>
                <a:gd name="T0" fmla="*/ 1 w 58"/>
                <a:gd name="T1" fmla="*/ 0 h 23"/>
                <a:gd name="T2" fmla="*/ 9 w 58"/>
                <a:gd name="T3" fmla="*/ 6 h 23"/>
                <a:gd name="T4" fmla="*/ 30 w 58"/>
                <a:gd name="T5" fmla="*/ 6 h 23"/>
                <a:gd name="T6" fmla="*/ 54 w 58"/>
                <a:gd name="T7" fmla="*/ 6 h 23"/>
                <a:gd name="T8" fmla="*/ 57 w 58"/>
                <a:gd name="T9" fmla="*/ 19 h 23"/>
                <a:gd name="T10" fmla="*/ 26 w 58"/>
                <a:gd name="T11" fmla="*/ 22 h 23"/>
                <a:gd name="T12" fmla="*/ 9 w 58"/>
                <a:gd name="T13" fmla="*/ 17 h 23"/>
                <a:gd name="T14" fmla="*/ 0 w 58"/>
                <a:gd name="T15" fmla="*/ 7 h 23"/>
                <a:gd name="T16" fmla="*/ 1 w 58"/>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3">
                  <a:moveTo>
                    <a:pt x="1" y="0"/>
                  </a:moveTo>
                  <a:lnTo>
                    <a:pt x="9" y="6"/>
                  </a:lnTo>
                  <a:lnTo>
                    <a:pt x="30" y="6"/>
                  </a:lnTo>
                  <a:lnTo>
                    <a:pt x="54" y="6"/>
                  </a:lnTo>
                  <a:lnTo>
                    <a:pt x="57" y="19"/>
                  </a:lnTo>
                  <a:lnTo>
                    <a:pt x="26" y="22"/>
                  </a:lnTo>
                  <a:lnTo>
                    <a:pt x="9" y="17"/>
                  </a:lnTo>
                  <a:lnTo>
                    <a:pt x="0" y="7"/>
                  </a:lnTo>
                  <a:lnTo>
                    <a:pt x="1"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22" name="Freeform 179"/>
            <p:cNvSpPr/>
            <p:nvPr/>
          </p:nvSpPr>
          <p:spPr>
            <a:xfrm>
              <a:off x="9781902" y="1852757"/>
              <a:ext cx="70762" cy="47189"/>
            </a:xfrm>
            <a:custGeom>
              <a:avLst/>
              <a:gdLst>
                <a:gd name="T0" fmla="*/ 15 w 41"/>
                <a:gd name="T1" fmla="*/ 2 h 27"/>
                <a:gd name="T2" fmla="*/ 3 w 41"/>
                <a:gd name="T3" fmla="*/ 13 h 27"/>
                <a:gd name="T4" fmla="*/ 0 w 41"/>
                <a:gd name="T5" fmla="*/ 26 h 27"/>
                <a:gd name="T6" fmla="*/ 20 w 41"/>
                <a:gd name="T7" fmla="*/ 24 h 27"/>
                <a:gd name="T8" fmla="*/ 36 w 41"/>
                <a:gd name="T9" fmla="*/ 23 h 27"/>
                <a:gd name="T10" fmla="*/ 40 w 41"/>
                <a:gd name="T11" fmla="*/ 8 h 27"/>
                <a:gd name="T12" fmla="*/ 26 w 41"/>
                <a:gd name="T13" fmla="*/ 0 h 27"/>
                <a:gd name="T14" fmla="*/ 15 w 41"/>
                <a:gd name="T15" fmla="*/ 2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7">
                  <a:moveTo>
                    <a:pt x="15" y="2"/>
                  </a:moveTo>
                  <a:lnTo>
                    <a:pt x="3" y="13"/>
                  </a:lnTo>
                  <a:lnTo>
                    <a:pt x="0" y="26"/>
                  </a:lnTo>
                  <a:lnTo>
                    <a:pt x="20" y="24"/>
                  </a:lnTo>
                  <a:lnTo>
                    <a:pt x="36" y="23"/>
                  </a:lnTo>
                  <a:lnTo>
                    <a:pt x="40" y="8"/>
                  </a:lnTo>
                  <a:lnTo>
                    <a:pt x="26" y="0"/>
                  </a:lnTo>
                  <a:lnTo>
                    <a:pt x="15"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23" name="Freeform 184"/>
            <p:cNvSpPr/>
            <p:nvPr/>
          </p:nvSpPr>
          <p:spPr>
            <a:xfrm>
              <a:off x="7369712" y="3188195"/>
              <a:ext cx="314497" cy="377509"/>
            </a:xfrm>
            <a:custGeom>
              <a:avLst/>
              <a:gdLst>
                <a:gd name="T0" fmla="*/ 136 w 177"/>
                <a:gd name="T1" fmla="*/ 0 h 214"/>
                <a:gd name="T2" fmla="*/ 123 w 177"/>
                <a:gd name="T3" fmla="*/ 4 h 214"/>
                <a:gd name="T4" fmla="*/ 119 w 177"/>
                <a:gd name="T5" fmla="*/ 20 h 214"/>
                <a:gd name="T6" fmla="*/ 113 w 177"/>
                <a:gd name="T7" fmla="*/ 38 h 214"/>
                <a:gd name="T8" fmla="*/ 107 w 177"/>
                <a:gd name="T9" fmla="*/ 54 h 214"/>
                <a:gd name="T10" fmla="*/ 97 w 177"/>
                <a:gd name="T11" fmla="*/ 60 h 214"/>
                <a:gd name="T12" fmla="*/ 94 w 177"/>
                <a:gd name="T13" fmla="*/ 78 h 214"/>
                <a:gd name="T14" fmla="*/ 81 w 177"/>
                <a:gd name="T15" fmla="*/ 78 h 214"/>
                <a:gd name="T16" fmla="*/ 65 w 177"/>
                <a:gd name="T17" fmla="*/ 89 h 214"/>
                <a:gd name="T18" fmla="*/ 53 w 177"/>
                <a:gd name="T19" fmla="*/ 97 h 214"/>
                <a:gd name="T20" fmla="*/ 47 w 177"/>
                <a:gd name="T21" fmla="*/ 112 h 214"/>
                <a:gd name="T22" fmla="*/ 6 w 177"/>
                <a:gd name="T23" fmla="*/ 117 h 214"/>
                <a:gd name="T24" fmla="*/ 0 w 177"/>
                <a:gd name="T25" fmla="*/ 129 h 214"/>
                <a:gd name="T26" fmla="*/ 4 w 177"/>
                <a:gd name="T27" fmla="*/ 145 h 214"/>
                <a:gd name="T28" fmla="*/ 15 w 177"/>
                <a:gd name="T29" fmla="*/ 147 h 214"/>
                <a:gd name="T30" fmla="*/ 20 w 177"/>
                <a:gd name="T31" fmla="*/ 155 h 214"/>
                <a:gd name="T32" fmla="*/ 12 w 177"/>
                <a:gd name="T33" fmla="*/ 166 h 214"/>
                <a:gd name="T34" fmla="*/ 0 w 177"/>
                <a:gd name="T35" fmla="*/ 170 h 214"/>
                <a:gd name="T36" fmla="*/ 12 w 177"/>
                <a:gd name="T37" fmla="*/ 174 h 214"/>
                <a:gd name="T38" fmla="*/ 18 w 177"/>
                <a:gd name="T39" fmla="*/ 187 h 214"/>
                <a:gd name="T40" fmla="*/ 42 w 177"/>
                <a:gd name="T41" fmla="*/ 187 h 214"/>
                <a:gd name="T42" fmla="*/ 59 w 177"/>
                <a:gd name="T43" fmla="*/ 181 h 214"/>
                <a:gd name="T44" fmla="*/ 61 w 177"/>
                <a:gd name="T45" fmla="*/ 193 h 214"/>
                <a:gd name="T46" fmla="*/ 78 w 177"/>
                <a:gd name="T47" fmla="*/ 204 h 214"/>
                <a:gd name="T48" fmla="*/ 91 w 177"/>
                <a:gd name="T49" fmla="*/ 213 h 214"/>
                <a:gd name="T50" fmla="*/ 99 w 177"/>
                <a:gd name="T51" fmla="*/ 204 h 214"/>
                <a:gd name="T52" fmla="*/ 127 w 177"/>
                <a:gd name="T53" fmla="*/ 204 h 214"/>
                <a:gd name="T54" fmla="*/ 129 w 177"/>
                <a:gd name="T55" fmla="*/ 192 h 214"/>
                <a:gd name="T56" fmla="*/ 113 w 177"/>
                <a:gd name="T57" fmla="*/ 171 h 214"/>
                <a:gd name="T58" fmla="*/ 102 w 177"/>
                <a:gd name="T59" fmla="*/ 158 h 214"/>
                <a:gd name="T60" fmla="*/ 106 w 177"/>
                <a:gd name="T61" fmla="*/ 144 h 214"/>
                <a:gd name="T62" fmla="*/ 115 w 177"/>
                <a:gd name="T63" fmla="*/ 135 h 214"/>
                <a:gd name="T64" fmla="*/ 140 w 177"/>
                <a:gd name="T65" fmla="*/ 144 h 214"/>
                <a:gd name="T66" fmla="*/ 144 w 177"/>
                <a:gd name="T67" fmla="*/ 134 h 214"/>
                <a:gd name="T68" fmla="*/ 146 w 177"/>
                <a:gd name="T69" fmla="*/ 123 h 214"/>
                <a:gd name="T70" fmla="*/ 161 w 177"/>
                <a:gd name="T71" fmla="*/ 109 h 214"/>
                <a:gd name="T72" fmla="*/ 167 w 177"/>
                <a:gd name="T73" fmla="*/ 95 h 214"/>
                <a:gd name="T74" fmla="*/ 176 w 177"/>
                <a:gd name="T75" fmla="*/ 85 h 214"/>
                <a:gd name="T76" fmla="*/ 174 w 177"/>
                <a:gd name="T77" fmla="*/ 63 h 214"/>
                <a:gd name="T78" fmla="*/ 161 w 177"/>
                <a:gd name="T79" fmla="*/ 52 h 214"/>
                <a:gd name="T80" fmla="*/ 162 w 177"/>
                <a:gd name="T81" fmla="*/ 32 h 214"/>
                <a:gd name="T82" fmla="*/ 155 w 177"/>
                <a:gd name="T83" fmla="*/ 22 h 214"/>
                <a:gd name="T84" fmla="*/ 157 w 177"/>
                <a:gd name="T85" fmla="*/ 9 h 214"/>
                <a:gd name="T86" fmla="*/ 146 w 177"/>
                <a:gd name="T87" fmla="*/ 2 h 214"/>
                <a:gd name="T88" fmla="*/ 136 w 177"/>
                <a:gd name="T8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7" h="214">
                  <a:moveTo>
                    <a:pt x="136" y="0"/>
                  </a:moveTo>
                  <a:lnTo>
                    <a:pt x="123" y="4"/>
                  </a:lnTo>
                  <a:lnTo>
                    <a:pt x="119" y="20"/>
                  </a:lnTo>
                  <a:lnTo>
                    <a:pt x="113" y="38"/>
                  </a:lnTo>
                  <a:lnTo>
                    <a:pt x="107" y="54"/>
                  </a:lnTo>
                  <a:lnTo>
                    <a:pt x="97" y="60"/>
                  </a:lnTo>
                  <a:lnTo>
                    <a:pt x="94" y="78"/>
                  </a:lnTo>
                  <a:lnTo>
                    <a:pt x="81" y="78"/>
                  </a:lnTo>
                  <a:lnTo>
                    <a:pt x="65" y="89"/>
                  </a:lnTo>
                  <a:lnTo>
                    <a:pt x="53" y="97"/>
                  </a:lnTo>
                  <a:lnTo>
                    <a:pt x="47" y="112"/>
                  </a:lnTo>
                  <a:lnTo>
                    <a:pt x="6" y="117"/>
                  </a:lnTo>
                  <a:lnTo>
                    <a:pt x="0" y="129"/>
                  </a:lnTo>
                  <a:lnTo>
                    <a:pt x="4" y="145"/>
                  </a:lnTo>
                  <a:lnTo>
                    <a:pt x="15" y="147"/>
                  </a:lnTo>
                  <a:lnTo>
                    <a:pt x="20" y="155"/>
                  </a:lnTo>
                  <a:lnTo>
                    <a:pt x="12" y="166"/>
                  </a:lnTo>
                  <a:lnTo>
                    <a:pt x="0" y="170"/>
                  </a:lnTo>
                  <a:lnTo>
                    <a:pt x="12" y="174"/>
                  </a:lnTo>
                  <a:lnTo>
                    <a:pt x="18" y="187"/>
                  </a:lnTo>
                  <a:lnTo>
                    <a:pt x="42" y="187"/>
                  </a:lnTo>
                  <a:lnTo>
                    <a:pt x="59" y="181"/>
                  </a:lnTo>
                  <a:lnTo>
                    <a:pt x="61" y="193"/>
                  </a:lnTo>
                  <a:lnTo>
                    <a:pt x="78" y="204"/>
                  </a:lnTo>
                  <a:lnTo>
                    <a:pt x="91" y="213"/>
                  </a:lnTo>
                  <a:lnTo>
                    <a:pt x="99" y="204"/>
                  </a:lnTo>
                  <a:lnTo>
                    <a:pt x="127" y="204"/>
                  </a:lnTo>
                  <a:lnTo>
                    <a:pt x="129" y="192"/>
                  </a:lnTo>
                  <a:lnTo>
                    <a:pt x="113" y="171"/>
                  </a:lnTo>
                  <a:lnTo>
                    <a:pt x="102" y="158"/>
                  </a:lnTo>
                  <a:lnTo>
                    <a:pt x="106" y="144"/>
                  </a:lnTo>
                  <a:lnTo>
                    <a:pt x="115" y="135"/>
                  </a:lnTo>
                  <a:lnTo>
                    <a:pt x="140" y="144"/>
                  </a:lnTo>
                  <a:lnTo>
                    <a:pt x="144" y="134"/>
                  </a:lnTo>
                  <a:lnTo>
                    <a:pt x="146" y="123"/>
                  </a:lnTo>
                  <a:lnTo>
                    <a:pt x="161" y="109"/>
                  </a:lnTo>
                  <a:lnTo>
                    <a:pt x="167" y="95"/>
                  </a:lnTo>
                  <a:lnTo>
                    <a:pt x="176" y="85"/>
                  </a:lnTo>
                  <a:lnTo>
                    <a:pt x="174" y="63"/>
                  </a:lnTo>
                  <a:lnTo>
                    <a:pt x="161" y="52"/>
                  </a:lnTo>
                  <a:lnTo>
                    <a:pt x="162" y="32"/>
                  </a:lnTo>
                  <a:lnTo>
                    <a:pt x="155" y="22"/>
                  </a:lnTo>
                  <a:lnTo>
                    <a:pt x="157" y="9"/>
                  </a:lnTo>
                  <a:lnTo>
                    <a:pt x="146" y="2"/>
                  </a:lnTo>
                  <a:lnTo>
                    <a:pt x="136" y="0"/>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24" name="Freeform 185"/>
            <p:cNvSpPr/>
            <p:nvPr/>
          </p:nvSpPr>
          <p:spPr>
            <a:xfrm>
              <a:off x="8924898" y="3089099"/>
              <a:ext cx="95922" cy="155722"/>
            </a:xfrm>
            <a:custGeom>
              <a:avLst/>
              <a:gdLst>
                <a:gd name="T0" fmla="*/ 25 w 55"/>
                <a:gd name="T1" fmla="*/ 0 h 87"/>
                <a:gd name="T2" fmla="*/ 20 w 55"/>
                <a:gd name="T3" fmla="*/ 15 h 87"/>
                <a:gd name="T4" fmla="*/ 0 w 55"/>
                <a:gd name="T5" fmla="*/ 23 h 87"/>
                <a:gd name="T6" fmla="*/ 8 w 55"/>
                <a:gd name="T7" fmla="*/ 35 h 87"/>
                <a:gd name="T8" fmla="*/ 7 w 55"/>
                <a:gd name="T9" fmla="*/ 46 h 87"/>
                <a:gd name="T10" fmla="*/ 19 w 55"/>
                <a:gd name="T11" fmla="*/ 51 h 87"/>
                <a:gd name="T12" fmla="*/ 17 w 55"/>
                <a:gd name="T13" fmla="*/ 79 h 87"/>
                <a:gd name="T14" fmla="*/ 32 w 55"/>
                <a:gd name="T15" fmla="*/ 86 h 87"/>
                <a:gd name="T16" fmla="*/ 54 w 55"/>
                <a:gd name="T17" fmla="*/ 72 h 87"/>
                <a:gd name="T18" fmla="*/ 54 w 55"/>
                <a:gd name="T19" fmla="*/ 38 h 87"/>
                <a:gd name="T20" fmla="*/ 25 w 55"/>
                <a:gd name="T21"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87">
                  <a:moveTo>
                    <a:pt x="25" y="0"/>
                  </a:moveTo>
                  <a:lnTo>
                    <a:pt x="20" y="15"/>
                  </a:lnTo>
                  <a:lnTo>
                    <a:pt x="0" y="23"/>
                  </a:lnTo>
                  <a:lnTo>
                    <a:pt x="8" y="35"/>
                  </a:lnTo>
                  <a:lnTo>
                    <a:pt x="7" y="46"/>
                  </a:lnTo>
                  <a:lnTo>
                    <a:pt x="19" y="51"/>
                  </a:lnTo>
                  <a:lnTo>
                    <a:pt x="17" y="79"/>
                  </a:lnTo>
                  <a:lnTo>
                    <a:pt x="32" y="86"/>
                  </a:lnTo>
                  <a:lnTo>
                    <a:pt x="54" y="72"/>
                  </a:lnTo>
                  <a:lnTo>
                    <a:pt x="54" y="38"/>
                  </a:lnTo>
                  <a:lnTo>
                    <a:pt x="25" y="0"/>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25" name="Freeform 186"/>
            <p:cNvSpPr/>
            <p:nvPr/>
          </p:nvSpPr>
          <p:spPr>
            <a:xfrm>
              <a:off x="9196938" y="2565305"/>
              <a:ext cx="94349" cy="191900"/>
            </a:xfrm>
            <a:custGeom>
              <a:avLst/>
              <a:gdLst>
                <a:gd name="T0" fmla="*/ 3 w 54"/>
                <a:gd name="T1" fmla="*/ 9 h 109"/>
                <a:gd name="T2" fmla="*/ 3 w 54"/>
                <a:gd name="T3" fmla="*/ 20 h 109"/>
                <a:gd name="T4" fmla="*/ 8 w 54"/>
                <a:gd name="T5" fmla="*/ 34 h 109"/>
                <a:gd name="T6" fmla="*/ 12 w 54"/>
                <a:gd name="T7" fmla="*/ 52 h 109"/>
                <a:gd name="T8" fmla="*/ 17 w 54"/>
                <a:gd name="T9" fmla="*/ 72 h 109"/>
                <a:gd name="T10" fmla="*/ 26 w 54"/>
                <a:gd name="T11" fmla="*/ 81 h 109"/>
                <a:gd name="T12" fmla="*/ 21 w 54"/>
                <a:gd name="T13" fmla="*/ 95 h 109"/>
                <a:gd name="T14" fmla="*/ 23 w 54"/>
                <a:gd name="T15" fmla="*/ 101 h 109"/>
                <a:gd name="T16" fmla="*/ 29 w 54"/>
                <a:gd name="T17" fmla="*/ 101 h 109"/>
                <a:gd name="T18" fmla="*/ 45 w 54"/>
                <a:gd name="T19" fmla="*/ 108 h 109"/>
                <a:gd name="T20" fmla="*/ 53 w 54"/>
                <a:gd name="T21" fmla="*/ 102 h 109"/>
                <a:gd name="T22" fmla="*/ 45 w 54"/>
                <a:gd name="T23" fmla="*/ 83 h 109"/>
                <a:gd name="T24" fmla="*/ 34 w 54"/>
                <a:gd name="T25" fmla="*/ 55 h 109"/>
                <a:gd name="T26" fmla="*/ 44 w 54"/>
                <a:gd name="T27" fmla="*/ 57 h 109"/>
                <a:gd name="T28" fmla="*/ 30 w 54"/>
                <a:gd name="T29" fmla="*/ 37 h 109"/>
                <a:gd name="T30" fmla="*/ 19 w 54"/>
                <a:gd name="T31" fmla="*/ 23 h 109"/>
                <a:gd name="T32" fmla="*/ 16 w 54"/>
                <a:gd name="T33" fmla="*/ 3 h 109"/>
                <a:gd name="T34" fmla="*/ 0 w 54"/>
                <a:gd name="T35" fmla="*/ 0 h 109"/>
                <a:gd name="T36" fmla="*/ 3 w 54"/>
                <a:gd name="T37" fmla="*/ 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109">
                  <a:moveTo>
                    <a:pt x="3" y="9"/>
                  </a:moveTo>
                  <a:lnTo>
                    <a:pt x="3" y="20"/>
                  </a:lnTo>
                  <a:lnTo>
                    <a:pt x="8" y="34"/>
                  </a:lnTo>
                  <a:lnTo>
                    <a:pt x="12" y="52"/>
                  </a:lnTo>
                  <a:lnTo>
                    <a:pt x="17" y="72"/>
                  </a:lnTo>
                  <a:lnTo>
                    <a:pt x="26" y="81"/>
                  </a:lnTo>
                  <a:lnTo>
                    <a:pt x="21" y="95"/>
                  </a:lnTo>
                  <a:lnTo>
                    <a:pt x="23" y="101"/>
                  </a:lnTo>
                  <a:lnTo>
                    <a:pt x="29" y="101"/>
                  </a:lnTo>
                  <a:lnTo>
                    <a:pt x="45" y="108"/>
                  </a:lnTo>
                  <a:lnTo>
                    <a:pt x="53" y="102"/>
                  </a:lnTo>
                  <a:lnTo>
                    <a:pt x="45" y="83"/>
                  </a:lnTo>
                  <a:lnTo>
                    <a:pt x="34" y="55"/>
                  </a:lnTo>
                  <a:lnTo>
                    <a:pt x="44" y="57"/>
                  </a:lnTo>
                  <a:lnTo>
                    <a:pt x="30" y="37"/>
                  </a:lnTo>
                  <a:lnTo>
                    <a:pt x="19" y="23"/>
                  </a:lnTo>
                  <a:lnTo>
                    <a:pt x="16" y="3"/>
                  </a:lnTo>
                  <a:lnTo>
                    <a:pt x="0" y="0"/>
                  </a:lnTo>
                  <a:lnTo>
                    <a:pt x="3" y="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26" name="Freeform 187"/>
            <p:cNvSpPr/>
            <p:nvPr/>
          </p:nvSpPr>
          <p:spPr>
            <a:xfrm>
              <a:off x="7531678" y="3276280"/>
              <a:ext cx="721770" cy="753445"/>
            </a:xfrm>
            <a:custGeom>
              <a:avLst/>
              <a:gdLst>
                <a:gd name="T0" fmla="*/ 407 w 409"/>
                <a:gd name="T1" fmla="*/ 105 h 426"/>
                <a:gd name="T2" fmla="*/ 377 w 409"/>
                <a:gd name="T3" fmla="*/ 129 h 426"/>
                <a:gd name="T4" fmla="*/ 359 w 409"/>
                <a:gd name="T5" fmla="*/ 163 h 426"/>
                <a:gd name="T6" fmla="*/ 349 w 409"/>
                <a:gd name="T7" fmla="*/ 184 h 426"/>
                <a:gd name="T8" fmla="*/ 341 w 409"/>
                <a:gd name="T9" fmla="*/ 143 h 426"/>
                <a:gd name="T10" fmla="*/ 309 w 409"/>
                <a:gd name="T11" fmla="*/ 131 h 426"/>
                <a:gd name="T12" fmla="*/ 281 w 409"/>
                <a:gd name="T13" fmla="*/ 148 h 426"/>
                <a:gd name="T14" fmla="*/ 292 w 409"/>
                <a:gd name="T15" fmla="*/ 190 h 426"/>
                <a:gd name="T16" fmla="*/ 272 w 409"/>
                <a:gd name="T17" fmla="*/ 198 h 426"/>
                <a:gd name="T18" fmla="*/ 267 w 409"/>
                <a:gd name="T19" fmla="*/ 221 h 426"/>
                <a:gd name="T20" fmla="*/ 238 w 409"/>
                <a:gd name="T21" fmla="*/ 243 h 426"/>
                <a:gd name="T22" fmla="*/ 213 w 409"/>
                <a:gd name="T23" fmla="*/ 262 h 426"/>
                <a:gd name="T24" fmla="*/ 191 w 409"/>
                <a:gd name="T25" fmla="*/ 293 h 426"/>
                <a:gd name="T26" fmla="*/ 176 w 409"/>
                <a:gd name="T27" fmla="*/ 357 h 426"/>
                <a:gd name="T28" fmla="*/ 176 w 409"/>
                <a:gd name="T29" fmla="*/ 383 h 426"/>
                <a:gd name="T30" fmla="*/ 156 w 409"/>
                <a:gd name="T31" fmla="*/ 417 h 426"/>
                <a:gd name="T32" fmla="*/ 131 w 409"/>
                <a:gd name="T33" fmla="*/ 419 h 426"/>
                <a:gd name="T34" fmla="*/ 110 w 409"/>
                <a:gd name="T35" fmla="*/ 361 h 426"/>
                <a:gd name="T36" fmla="*/ 77 w 409"/>
                <a:gd name="T37" fmla="*/ 290 h 426"/>
                <a:gd name="T38" fmla="*/ 70 w 409"/>
                <a:gd name="T39" fmla="*/ 224 h 426"/>
                <a:gd name="T40" fmla="*/ 59 w 409"/>
                <a:gd name="T41" fmla="*/ 184 h 426"/>
                <a:gd name="T42" fmla="*/ 48 w 409"/>
                <a:gd name="T43" fmla="*/ 208 h 426"/>
                <a:gd name="T44" fmla="*/ 11 w 409"/>
                <a:gd name="T45" fmla="*/ 185 h 426"/>
                <a:gd name="T46" fmla="*/ 7 w 409"/>
                <a:gd name="T47" fmla="*/ 175 h 426"/>
                <a:gd name="T48" fmla="*/ 8 w 409"/>
                <a:gd name="T49" fmla="*/ 154 h 426"/>
                <a:gd name="T50" fmla="*/ 38 w 409"/>
                <a:gd name="T51" fmla="*/ 142 h 426"/>
                <a:gd name="T52" fmla="*/ 11 w 409"/>
                <a:gd name="T53" fmla="*/ 109 h 426"/>
                <a:gd name="T54" fmla="*/ 25 w 409"/>
                <a:gd name="T55" fmla="*/ 86 h 426"/>
                <a:gd name="T56" fmla="*/ 53 w 409"/>
                <a:gd name="T57" fmla="*/ 84 h 426"/>
                <a:gd name="T58" fmla="*/ 70 w 409"/>
                <a:gd name="T59" fmla="*/ 59 h 426"/>
                <a:gd name="T60" fmla="*/ 86 w 409"/>
                <a:gd name="T61" fmla="*/ 36 h 426"/>
                <a:gd name="T62" fmla="*/ 104 w 409"/>
                <a:gd name="T63" fmla="*/ 0 h 426"/>
                <a:gd name="T64" fmla="*/ 132 w 409"/>
                <a:gd name="T65" fmla="*/ 10 h 426"/>
                <a:gd name="T66" fmla="*/ 154 w 409"/>
                <a:gd name="T67" fmla="*/ 41 h 426"/>
                <a:gd name="T68" fmla="*/ 169 w 409"/>
                <a:gd name="T69" fmla="*/ 78 h 426"/>
                <a:gd name="T70" fmla="*/ 198 w 409"/>
                <a:gd name="T71" fmla="*/ 97 h 426"/>
                <a:gd name="T72" fmla="*/ 238 w 409"/>
                <a:gd name="T73" fmla="*/ 109 h 426"/>
                <a:gd name="T74" fmla="*/ 265 w 409"/>
                <a:gd name="T75" fmla="*/ 115 h 426"/>
                <a:gd name="T76" fmla="*/ 287 w 409"/>
                <a:gd name="T77" fmla="*/ 101 h 426"/>
                <a:gd name="T78" fmla="*/ 310 w 409"/>
                <a:gd name="T79" fmla="*/ 94 h 426"/>
                <a:gd name="T80" fmla="*/ 342 w 409"/>
                <a:gd name="T81" fmla="*/ 83 h 426"/>
                <a:gd name="T82" fmla="*/ 383 w 409"/>
                <a:gd name="T83" fmla="*/ 73 h 426"/>
                <a:gd name="T84" fmla="*/ 408 w 409"/>
                <a:gd name="T85" fmla="*/ 9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9" h="426">
                  <a:moveTo>
                    <a:pt x="408" y="97"/>
                  </a:moveTo>
                  <a:lnTo>
                    <a:pt x="407" y="105"/>
                  </a:lnTo>
                  <a:lnTo>
                    <a:pt x="388" y="115"/>
                  </a:lnTo>
                  <a:lnTo>
                    <a:pt x="377" y="129"/>
                  </a:lnTo>
                  <a:lnTo>
                    <a:pt x="372" y="148"/>
                  </a:lnTo>
                  <a:lnTo>
                    <a:pt x="359" y="163"/>
                  </a:lnTo>
                  <a:lnTo>
                    <a:pt x="359" y="192"/>
                  </a:lnTo>
                  <a:lnTo>
                    <a:pt x="349" y="184"/>
                  </a:lnTo>
                  <a:lnTo>
                    <a:pt x="344" y="160"/>
                  </a:lnTo>
                  <a:lnTo>
                    <a:pt x="341" y="143"/>
                  </a:lnTo>
                  <a:lnTo>
                    <a:pt x="323" y="133"/>
                  </a:lnTo>
                  <a:lnTo>
                    <a:pt x="309" y="131"/>
                  </a:lnTo>
                  <a:lnTo>
                    <a:pt x="291" y="118"/>
                  </a:lnTo>
                  <a:lnTo>
                    <a:pt x="281" y="148"/>
                  </a:lnTo>
                  <a:lnTo>
                    <a:pt x="291" y="152"/>
                  </a:lnTo>
                  <a:lnTo>
                    <a:pt x="292" y="190"/>
                  </a:lnTo>
                  <a:lnTo>
                    <a:pt x="282" y="192"/>
                  </a:lnTo>
                  <a:lnTo>
                    <a:pt x="272" y="198"/>
                  </a:lnTo>
                  <a:lnTo>
                    <a:pt x="272" y="216"/>
                  </a:lnTo>
                  <a:lnTo>
                    <a:pt x="267" y="221"/>
                  </a:lnTo>
                  <a:lnTo>
                    <a:pt x="256" y="237"/>
                  </a:lnTo>
                  <a:lnTo>
                    <a:pt x="238" y="243"/>
                  </a:lnTo>
                  <a:lnTo>
                    <a:pt x="228" y="256"/>
                  </a:lnTo>
                  <a:lnTo>
                    <a:pt x="213" y="262"/>
                  </a:lnTo>
                  <a:lnTo>
                    <a:pt x="206" y="282"/>
                  </a:lnTo>
                  <a:lnTo>
                    <a:pt x="191" y="293"/>
                  </a:lnTo>
                  <a:lnTo>
                    <a:pt x="170" y="305"/>
                  </a:lnTo>
                  <a:lnTo>
                    <a:pt x="176" y="357"/>
                  </a:lnTo>
                  <a:lnTo>
                    <a:pt x="170" y="359"/>
                  </a:lnTo>
                  <a:lnTo>
                    <a:pt x="176" y="383"/>
                  </a:lnTo>
                  <a:lnTo>
                    <a:pt x="165" y="400"/>
                  </a:lnTo>
                  <a:lnTo>
                    <a:pt x="156" y="417"/>
                  </a:lnTo>
                  <a:lnTo>
                    <a:pt x="139" y="425"/>
                  </a:lnTo>
                  <a:lnTo>
                    <a:pt x="131" y="419"/>
                  </a:lnTo>
                  <a:lnTo>
                    <a:pt x="128" y="400"/>
                  </a:lnTo>
                  <a:lnTo>
                    <a:pt x="110" y="361"/>
                  </a:lnTo>
                  <a:lnTo>
                    <a:pt x="95" y="316"/>
                  </a:lnTo>
                  <a:lnTo>
                    <a:pt x="77" y="290"/>
                  </a:lnTo>
                  <a:lnTo>
                    <a:pt x="70" y="255"/>
                  </a:lnTo>
                  <a:lnTo>
                    <a:pt x="70" y="224"/>
                  </a:lnTo>
                  <a:lnTo>
                    <a:pt x="66" y="199"/>
                  </a:lnTo>
                  <a:lnTo>
                    <a:pt x="59" y="184"/>
                  </a:lnTo>
                  <a:lnTo>
                    <a:pt x="59" y="198"/>
                  </a:lnTo>
                  <a:lnTo>
                    <a:pt x="48" y="208"/>
                  </a:lnTo>
                  <a:lnTo>
                    <a:pt x="27" y="207"/>
                  </a:lnTo>
                  <a:lnTo>
                    <a:pt x="11" y="185"/>
                  </a:lnTo>
                  <a:lnTo>
                    <a:pt x="20" y="174"/>
                  </a:lnTo>
                  <a:lnTo>
                    <a:pt x="7" y="175"/>
                  </a:lnTo>
                  <a:lnTo>
                    <a:pt x="0" y="163"/>
                  </a:lnTo>
                  <a:lnTo>
                    <a:pt x="8" y="154"/>
                  </a:lnTo>
                  <a:lnTo>
                    <a:pt x="36" y="154"/>
                  </a:lnTo>
                  <a:lnTo>
                    <a:pt x="38" y="142"/>
                  </a:lnTo>
                  <a:lnTo>
                    <a:pt x="23" y="121"/>
                  </a:lnTo>
                  <a:lnTo>
                    <a:pt x="11" y="109"/>
                  </a:lnTo>
                  <a:lnTo>
                    <a:pt x="15" y="94"/>
                  </a:lnTo>
                  <a:lnTo>
                    <a:pt x="25" y="86"/>
                  </a:lnTo>
                  <a:lnTo>
                    <a:pt x="49" y="94"/>
                  </a:lnTo>
                  <a:lnTo>
                    <a:pt x="53" y="84"/>
                  </a:lnTo>
                  <a:lnTo>
                    <a:pt x="55" y="73"/>
                  </a:lnTo>
                  <a:lnTo>
                    <a:pt x="70" y="59"/>
                  </a:lnTo>
                  <a:lnTo>
                    <a:pt x="76" y="46"/>
                  </a:lnTo>
                  <a:lnTo>
                    <a:pt x="86" y="36"/>
                  </a:lnTo>
                  <a:lnTo>
                    <a:pt x="84" y="14"/>
                  </a:lnTo>
                  <a:lnTo>
                    <a:pt x="104" y="0"/>
                  </a:lnTo>
                  <a:lnTo>
                    <a:pt x="121" y="2"/>
                  </a:lnTo>
                  <a:lnTo>
                    <a:pt x="132" y="10"/>
                  </a:lnTo>
                  <a:lnTo>
                    <a:pt x="132" y="36"/>
                  </a:lnTo>
                  <a:lnTo>
                    <a:pt x="154" y="41"/>
                  </a:lnTo>
                  <a:lnTo>
                    <a:pt x="166" y="53"/>
                  </a:lnTo>
                  <a:lnTo>
                    <a:pt x="169" y="78"/>
                  </a:lnTo>
                  <a:lnTo>
                    <a:pt x="180" y="92"/>
                  </a:lnTo>
                  <a:lnTo>
                    <a:pt x="198" y="97"/>
                  </a:lnTo>
                  <a:lnTo>
                    <a:pt x="220" y="105"/>
                  </a:lnTo>
                  <a:lnTo>
                    <a:pt x="238" y="109"/>
                  </a:lnTo>
                  <a:lnTo>
                    <a:pt x="250" y="116"/>
                  </a:lnTo>
                  <a:lnTo>
                    <a:pt x="265" y="115"/>
                  </a:lnTo>
                  <a:lnTo>
                    <a:pt x="279" y="115"/>
                  </a:lnTo>
                  <a:lnTo>
                    <a:pt x="287" y="101"/>
                  </a:lnTo>
                  <a:lnTo>
                    <a:pt x="294" y="87"/>
                  </a:lnTo>
                  <a:lnTo>
                    <a:pt x="310" y="94"/>
                  </a:lnTo>
                  <a:lnTo>
                    <a:pt x="334" y="94"/>
                  </a:lnTo>
                  <a:lnTo>
                    <a:pt x="342" y="83"/>
                  </a:lnTo>
                  <a:lnTo>
                    <a:pt x="360" y="73"/>
                  </a:lnTo>
                  <a:lnTo>
                    <a:pt x="383" y="73"/>
                  </a:lnTo>
                  <a:lnTo>
                    <a:pt x="399" y="82"/>
                  </a:lnTo>
                  <a:lnTo>
                    <a:pt x="408" y="97"/>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27" name="Freeform 188"/>
            <p:cNvSpPr/>
            <p:nvPr/>
          </p:nvSpPr>
          <p:spPr>
            <a:xfrm>
              <a:off x="8023865" y="3485483"/>
              <a:ext cx="143096" cy="151004"/>
            </a:xfrm>
            <a:custGeom>
              <a:avLst/>
              <a:gdLst>
                <a:gd name="T0" fmla="*/ 79 w 80"/>
                <a:gd name="T1" fmla="*/ 72 h 85"/>
                <a:gd name="T2" fmla="*/ 72 w 80"/>
                <a:gd name="T3" fmla="*/ 84 h 85"/>
                <a:gd name="T4" fmla="*/ 64 w 80"/>
                <a:gd name="T5" fmla="*/ 82 h 85"/>
                <a:gd name="T6" fmla="*/ 52 w 80"/>
                <a:gd name="T7" fmla="*/ 66 h 85"/>
                <a:gd name="T8" fmla="*/ 54 w 80"/>
                <a:gd name="T9" fmla="*/ 52 h 85"/>
                <a:gd name="T10" fmla="*/ 46 w 80"/>
                <a:gd name="T11" fmla="*/ 41 h 85"/>
                <a:gd name="T12" fmla="*/ 42 w 80"/>
                <a:gd name="T13" fmla="*/ 52 h 85"/>
                <a:gd name="T14" fmla="*/ 29 w 80"/>
                <a:gd name="T15" fmla="*/ 57 h 85"/>
                <a:gd name="T16" fmla="*/ 28 w 80"/>
                <a:gd name="T17" fmla="*/ 73 h 85"/>
                <a:gd name="T18" fmla="*/ 11 w 80"/>
                <a:gd name="T19" fmla="*/ 71 h 85"/>
                <a:gd name="T20" fmla="*/ 10 w 80"/>
                <a:gd name="T21" fmla="*/ 33 h 85"/>
                <a:gd name="T22" fmla="*/ 0 w 80"/>
                <a:gd name="T23" fmla="*/ 30 h 85"/>
                <a:gd name="T24" fmla="*/ 10 w 80"/>
                <a:gd name="T25" fmla="*/ 0 h 85"/>
                <a:gd name="T26" fmla="*/ 28 w 80"/>
                <a:gd name="T27" fmla="*/ 12 h 85"/>
                <a:gd name="T28" fmla="*/ 43 w 80"/>
                <a:gd name="T29" fmla="*/ 15 h 85"/>
                <a:gd name="T30" fmla="*/ 61 w 80"/>
                <a:gd name="T31" fmla="*/ 24 h 85"/>
                <a:gd name="T32" fmla="*/ 64 w 80"/>
                <a:gd name="T33" fmla="*/ 42 h 85"/>
                <a:gd name="T34" fmla="*/ 70 w 80"/>
                <a:gd name="T35" fmla="*/ 65 h 85"/>
                <a:gd name="T36" fmla="*/ 79 w 80"/>
                <a:gd name="T37" fmla="*/ 7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5">
                  <a:moveTo>
                    <a:pt x="79" y="72"/>
                  </a:moveTo>
                  <a:lnTo>
                    <a:pt x="72" y="84"/>
                  </a:lnTo>
                  <a:lnTo>
                    <a:pt x="64" y="82"/>
                  </a:lnTo>
                  <a:lnTo>
                    <a:pt x="52" y="66"/>
                  </a:lnTo>
                  <a:lnTo>
                    <a:pt x="54" y="52"/>
                  </a:lnTo>
                  <a:lnTo>
                    <a:pt x="46" y="41"/>
                  </a:lnTo>
                  <a:lnTo>
                    <a:pt x="42" y="52"/>
                  </a:lnTo>
                  <a:lnTo>
                    <a:pt x="29" y="57"/>
                  </a:lnTo>
                  <a:lnTo>
                    <a:pt x="28" y="73"/>
                  </a:lnTo>
                  <a:lnTo>
                    <a:pt x="11" y="71"/>
                  </a:lnTo>
                  <a:lnTo>
                    <a:pt x="10" y="33"/>
                  </a:lnTo>
                  <a:lnTo>
                    <a:pt x="0" y="30"/>
                  </a:lnTo>
                  <a:lnTo>
                    <a:pt x="10" y="0"/>
                  </a:lnTo>
                  <a:lnTo>
                    <a:pt x="28" y="12"/>
                  </a:lnTo>
                  <a:lnTo>
                    <a:pt x="43" y="15"/>
                  </a:lnTo>
                  <a:lnTo>
                    <a:pt x="61" y="24"/>
                  </a:lnTo>
                  <a:lnTo>
                    <a:pt x="64" y="42"/>
                  </a:lnTo>
                  <a:lnTo>
                    <a:pt x="70" y="65"/>
                  </a:lnTo>
                  <a:lnTo>
                    <a:pt x="79" y="7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92" name="Freeform 192"/>
            <p:cNvSpPr/>
            <p:nvPr/>
          </p:nvSpPr>
          <p:spPr>
            <a:xfrm>
              <a:off x="7012758" y="2573170"/>
              <a:ext cx="934055" cy="475032"/>
            </a:xfrm>
            <a:custGeom>
              <a:avLst/>
              <a:gdLst>
                <a:gd name="T0" fmla="*/ 516 w 531"/>
                <a:gd name="T1" fmla="*/ 78 h 270"/>
                <a:gd name="T2" fmla="*/ 486 w 531"/>
                <a:gd name="T3" fmla="*/ 58 h 270"/>
                <a:gd name="T4" fmla="*/ 449 w 531"/>
                <a:gd name="T5" fmla="*/ 16 h 270"/>
                <a:gd name="T6" fmla="*/ 408 w 531"/>
                <a:gd name="T7" fmla="*/ 25 h 270"/>
                <a:gd name="T8" fmla="*/ 391 w 531"/>
                <a:gd name="T9" fmla="*/ 11 h 270"/>
                <a:gd name="T10" fmla="*/ 351 w 531"/>
                <a:gd name="T11" fmla="*/ 5 h 270"/>
                <a:gd name="T12" fmla="*/ 294 w 531"/>
                <a:gd name="T13" fmla="*/ 7 h 270"/>
                <a:gd name="T14" fmla="*/ 265 w 531"/>
                <a:gd name="T15" fmla="*/ 3 h 270"/>
                <a:gd name="T16" fmla="*/ 252 w 531"/>
                <a:gd name="T17" fmla="*/ 32 h 270"/>
                <a:gd name="T18" fmla="*/ 250 w 531"/>
                <a:gd name="T19" fmla="*/ 34 h 270"/>
                <a:gd name="T20" fmla="*/ 247 w 531"/>
                <a:gd name="T21" fmla="*/ 36 h 270"/>
                <a:gd name="T22" fmla="*/ 244 w 531"/>
                <a:gd name="T23" fmla="*/ 37 h 270"/>
                <a:gd name="T24" fmla="*/ 242 w 531"/>
                <a:gd name="T25" fmla="*/ 39 h 270"/>
                <a:gd name="T26" fmla="*/ 239 w 531"/>
                <a:gd name="T27" fmla="*/ 40 h 270"/>
                <a:gd name="T28" fmla="*/ 237 w 531"/>
                <a:gd name="T29" fmla="*/ 40 h 270"/>
                <a:gd name="T30" fmla="*/ 237 w 531"/>
                <a:gd name="T31" fmla="*/ 43 h 270"/>
                <a:gd name="T32" fmla="*/ 238 w 531"/>
                <a:gd name="T33" fmla="*/ 47 h 270"/>
                <a:gd name="T34" fmla="*/ 240 w 531"/>
                <a:gd name="T35" fmla="*/ 52 h 270"/>
                <a:gd name="T36" fmla="*/ 242 w 531"/>
                <a:gd name="T37" fmla="*/ 56 h 270"/>
                <a:gd name="T38" fmla="*/ 236 w 531"/>
                <a:gd name="T39" fmla="*/ 67 h 270"/>
                <a:gd name="T40" fmla="*/ 196 w 531"/>
                <a:gd name="T41" fmla="*/ 47 h 270"/>
                <a:gd name="T42" fmla="*/ 164 w 531"/>
                <a:gd name="T43" fmla="*/ 44 h 270"/>
                <a:gd name="T44" fmla="*/ 130 w 531"/>
                <a:gd name="T45" fmla="*/ 12 h 270"/>
                <a:gd name="T46" fmla="*/ 85 w 531"/>
                <a:gd name="T47" fmla="*/ 7 h 270"/>
                <a:gd name="T48" fmla="*/ 59 w 531"/>
                <a:gd name="T49" fmla="*/ 25 h 270"/>
                <a:gd name="T50" fmla="*/ 20 w 531"/>
                <a:gd name="T51" fmla="*/ 34 h 270"/>
                <a:gd name="T52" fmla="*/ 7 w 531"/>
                <a:gd name="T53" fmla="*/ 74 h 270"/>
                <a:gd name="T54" fmla="*/ 25 w 531"/>
                <a:gd name="T55" fmla="*/ 104 h 270"/>
                <a:gd name="T56" fmla="*/ 6 w 531"/>
                <a:gd name="T57" fmla="*/ 145 h 270"/>
                <a:gd name="T58" fmla="*/ 43 w 531"/>
                <a:gd name="T59" fmla="*/ 145 h 270"/>
                <a:gd name="T60" fmla="*/ 59 w 531"/>
                <a:gd name="T61" fmla="*/ 144 h 270"/>
                <a:gd name="T62" fmla="*/ 59 w 531"/>
                <a:gd name="T63" fmla="*/ 171 h 270"/>
                <a:gd name="T64" fmla="*/ 31 w 531"/>
                <a:gd name="T65" fmla="*/ 178 h 270"/>
                <a:gd name="T66" fmla="*/ 19 w 531"/>
                <a:gd name="T67" fmla="*/ 190 h 270"/>
                <a:gd name="T68" fmla="*/ 26 w 531"/>
                <a:gd name="T69" fmla="*/ 215 h 270"/>
                <a:gd name="T70" fmla="*/ 54 w 531"/>
                <a:gd name="T71" fmla="*/ 240 h 270"/>
                <a:gd name="T72" fmla="*/ 75 w 531"/>
                <a:gd name="T73" fmla="*/ 228 h 270"/>
                <a:gd name="T74" fmla="*/ 93 w 531"/>
                <a:gd name="T75" fmla="*/ 242 h 270"/>
                <a:gd name="T76" fmla="*/ 105 w 531"/>
                <a:gd name="T77" fmla="*/ 256 h 270"/>
                <a:gd name="T78" fmla="*/ 130 w 531"/>
                <a:gd name="T79" fmla="*/ 189 h 270"/>
                <a:gd name="T80" fmla="*/ 174 w 531"/>
                <a:gd name="T81" fmla="*/ 161 h 270"/>
                <a:gd name="T82" fmla="*/ 202 w 531"/>
                <a:gd name="T83" fmla="*/ 145 h 270"/>
                <a:gd name="T84" fmla="*/ 210 w 531"/>
                <a:gd name="T85" fmla="*/ 178 h 270"/>
                <a:gd name="T86" fmla="*/ 214 w 531"/>
                <a:gd name="T87" fmla="*/ 201 h 270"/>
                <a:gd name="T88" fmla="*/ 237 w 531"/>
                <a:gd name="T89" fmla="*/ 209 h 270"/>
                <a:gd name="T90" fmla="*/ 269 w 531"/>
                <a:gd name="T91" fmla="*/ 218 h 270"/>
                <a:gd name="T92" fmla="*/ 275 w 531"/>
                <a:gd name="T93" fmla="*/ 253 h 270"/>
                <a:gd name="T94" fmla="*/ 302 w 531"/>
                <a:gd name="T95" fmla="*/ 269 h 270"/>
                <a:gd name="T96" fmla="*/ 354 w 531"/>
                <a:gd name="T97" fmla="*/ 244 h 270"/>
                <a:gd name="T98" fmla="*/ 347 w 531"/>
                <a:gd name="T99" fmla="*/ 226 h 270"/>
                <a:gd name="T100" fmla="*/ 323 w 531"/>
                <a:gd name="T101" fmla="*/ 217 h 270"/>
                <a:gd name="T102" fmla="*/ 328 w 531"/>
                <a:gd name="T103" fmla="*/ 199 h 270"/>
                <a:gd name="T104" fmla="*/ 338 w 531"/>
                <a:gd name="T105" fmla="*/ 186 h 270"/>
                <a:gd name="T106" fmla="*/ 357 w 531"/>
                <a:gd name="T107" fmla="*/ 189 h 270"/>
                <a:gd name="T108" fmla="*/ 387 w 531"/>
                <a:gd name="T109" fmla="*/ 193 h 270"/>
                <a:gd name="T110" fmla="*/ 437 w 531"/>
                <a:gd name="T111" fmla="*/ 189 h 270"/>
                <a:gd name="T112" fmla="*/ 459 w 531"/>
                <a:gd name="T113" fmla="*/ 195 h 270"/>
                <a:gd name="T114" fmla="*/ 475 w 531"/>
                <a:gd name="T115" fmla="*/ 167 h 270"/>
                <a:gd name="T116" fmla="*/ 499 w 531"/>
                <a:gd name="T117" fmla="*/ 140 h 270"/>
                <a:gd name="T118" fmla="*/ 517 w 531"/>
                <a:gd name="T119" fmla="*/ 130 h 270"/>
                <a:gd name="T120" fmla="*/ 530 w 531"/>
                <a:gd name="T121" fmla="*/ 11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1" h="270">
                  <a:moveTo>
                    <a:pt x="530" y="113"/>
                  </a:moveTo>
                  <a:lnTo>
                    <a:pt x="516" y="78"/>
                  </a:lnTo>
                  <a:lnTo>
                    <a:pt x="494" y="69"/>
                  </a:lnTo>
                  <a:lnTo>
                    <a:pt x="486" y="58"/>
                  </a:lnTo>
                  <a:lnTo>
                    <a:pt x="471" y="57"/>
                  </a:lnTo>
                  <a:lnTo>
                    <a:pt x="449" y="16"/>
                  </a:lnTo>
                  <a:lnTo>
                    <a:pt x="431" y="16"/>
                  </a:lnTo>
                  <a:lnTo>
                    <a:pt x="408" y="25"/>
                  </a:lnTo>
                  <a:lnTo>
                    <a:pt x="393" y="23"/>
                  </a:lnTo>
                  <a:lnTo>
                    <a:pt x="391" y="11"/>
                  </a:lnTo>
                  <a:lnTo>
                    <a:pt x="379" y="0"/>
                  </a:lnTo>
                  <a:lnTo>
                    <a:pt x="351" y="5"/>
                  </a:lnTo>
                  <a:lnTo>
                    <a:pt x="330" y="10"/>
                  </a:lnTo>
                  <a:lnTo>
                    <a:pt x="294" y="7"/>
                  </a:lnTo>
                  <a:lnTo>
                    <a:pt x="275" y="2"/>
                  </a:lnTo>
                  <a:lnTo>
                    <a:pt x="265" y="3"/>
                  </a:lnTo>
                  <a:lnTo>
                    <a:pt x="269" y="25"/>
                  </a:lnTo>
                  <a:lnTo>
                    <a:pt x="252" y="32"/>
                  </a:lnTo>
                  <a:lnTo>
                    <a:pt x="251" y="33"/>
                  </a:lnTo>
                  <a:lnTo>
                    <a:pt x="250" y="34"/>
                  </a:lnTo>
                  <a:lnTo>
                    <a:pt x="248" y="35"/>
                  </a:lnTo>
                  <a:lnTo>
                    <a:pt x="247" y="36"/>
                  </a:lnTo>
                  <a:lnTo>
                    <a:pt x="246" y="36"/>
                  </a:lnTo>
                  <a:lnTo>
                    <a:pt x="244" y="37"/>
                  </a:lnTo>
                  <a:lnTo>
                    <a:pt x="243" y="38"/>
                  </a:lnTo>
                  <a:lnTo>
                    <a:pt x="242" y="39"/>
                  </a:lnTo>
                  <a:lnTo>
                    <a:pt x="240" y="40"/>
                  </a:lnTo>
                  <a:lnTo>
                    <a:pt x="239" y="40"/>
                  </a:lnTo>
                  <a:lnTo>
                    <a:pt x="238" y="40"/>
                  </a:lnTo>
                  <a:lnTo>
                    <a:pt x="237" y="40"/>
                  </a:lnTo>
                  <a:lnTo>
                    <a:pt x="237" y="41"/>
                  </a:lnTo>
                  <a:lnTo>
                    <a:pt x="237" y="43"/>
                  </a:lnTo>
                  <a:lnTo>
                    <a:pt x="237" y="45"/>
                  </a:lnTo>
                  <a:lnTo>
                    <a:pt x="238" y="47"/>
                  </a:lnTo>
                  <a:lnTo>
                    <a:pt x="239" y="50"/>
                  </a:lnTo>
                  <a:lnTo>
                    <a:pt x="240" y="52"/>
                  </a:lnTo>
                  <a:lnTo>
                    <a:pt x="241" y="54"/>
                  </a:lnTo>
                  <a:lnTo>
                    <a:pt x="242" y="56"/>
                  </a:lnTo>
                  <a:lnTo>
                    <a:pt x="243" y="58"/>
                  </a:lnTo>
                  <a:lnTo>
                    <a:pt x="236" y="67"/>
                  </a:lnTo>
                  <a:lnTo>
                    <a:pt x="222" y="62"/>
                  </a:lnTo>
                  <a:lnTo>
                    <a:pt x="196" y="47"/>
                  </a:lnTo>
                  <a:lnTo>
                    <a:pt x="177" y="49"/>
                  </a:lnTo>
                  <a:lnTo>
                    <a:pt x="164" y="44"/>
                  </a:lnTo>
                  <a:lnTo>
                    <a:pt x="165" y="35"/>
                  </a:lnTo>
                  <a:lnTo>
                    <a:pt x="130" y="12"/>
                  </a:lnTo>
                  <a:lnTo>
                    <a:pt x="107" y="11"/>
                  </a:lnTo>
                  <a:lnTo>
                    <a:pt x="85" y="7"/>
                  </a:lnTo>
                  <a:lnTo>
                    <a:pt x="66" y="12"/>
                  </a:lnTo>
                  <a:lnTo>
                    <a:pt x="59" y="25"/>
                  </a:lnTo>
                  <a:lnTo>
                    <a:pt x="44" y="7"/>
                  </a:lnTo>
                  <a:lnTo>
                    <a:pt x="20" y="34"/>
                  </a:lnTo>
                  <a:lnTo>
                    <a:pt x="0" y="58"/>
                  </a:lnTo>
                  <a:lnTo>
                    <a:pt x="7" y="74"/>
                  </a:lnTo>
                  <a:lnTo>
                    <a:pt x="24" y="85"/>
                  </a:lnTo>
                  <a:lnTo>
                    <a:pt x="25" y="104"/>
                  </a:lnTo>
                  <a:lnTo>
                    <a:pt x="12" y="118"/>
                  </a:lnTo>
                  <a:lnTo>
                    <a:pt x="6" y="145"/>
                  </a:lnTo>
                  <a:lnTo>
                    <a:pt x="25" y="140"/>
                  </a:lnTo>
                  <a:lnTo>
                    <a:pt x="43" y="145"/>
                  </a:lnTo>
                  <a:lnTo>
                    <a:pt x="48" y="138"/>
                  </a:lnTo>
                  <a:lnTo>
                    <a:pt x="59" y="144"/>
                  </a:lnTo>
                  <a:lnTo>
                    <a:pt x="54" y="162"/>
                  </a:lnTo>
                  <a:lnTo>
                    <a:pt x="59" y="171"/>
                  </a:lnTo>
                  <a:lnTo>
                    <a:pt x="38" y="171"/>
                  </a:lnTo>
                  <a:lnTo>
                    <a:pt x="31" y="178"/>
                  </a:lnTo>
                  <a:lnTo>
                    <a:pt x="30" y="189"/>
                  </a:lnTo>
                  <a:lnTo>
                    <a:pt x="19" y="190"/>
                  </a:lnTo>
                  <a:lnTo>
                    <a:pt x="20" y="200"/>
                  </a:lnTo>
                  <a:lnTo>
                    <a:pt x="26" y="215"/>
                  </a:lnTo>
                  <a:lnTo>
                    <a:pt x="48" y="215"/>
                  </a:lnTo>
                  <a:lnTo>
                    <a:pt x="54" y="240"/>
                  </a:lnTo>
                  <a:lnTo>
                    <a:pt x="59" y="226"/>
                  </a:lnTo>
                  <a:lnTo>
                    <a:pt x="75" y="228"/>
                  </a:lnTo>
                  <a:lnTo>
                    <a:pt x="80" y="248"/>
                  </a:lnTo>
                  <a:lnTo>
                    <a:pt x="93" y="242"/>
                  </a:lnTo>
                  <a:lnTo>
                    <a:pt x="105" y="247"/>
                  </a:lnTo>
                  <a:lnTo>
                    <a:pt x="105" y="256"/>
                  </a:lnTo>
                  <a:lnTo>
                    <a:pt x="119" y="261"/>
                  </a:lnTo>
                  <a:lnTo>
                    <a:pt x="130" y="189"/>
                  </a:lnTo>
                  <a:lnTo>
                    <a:pt x="160" y="164"/>
                  </a:lnTo>
                  <a:lnTo>
                    <a:pt x="174" y="161"/>
                  </a:lnTo>
                  <a:lnTo>
                    <a:pt x="174" y="145"/>
                  </a:lnTo>
                  <a:lnTo>
                    <a:pt x="202" y="145"/>
                  </a:lnTo>
                  <a:lnTo>
                    <a:pt x="202" y="167"/>
                  </a:lnTo>
                  <a:lnTo>
                    <a:pt x="210" y="178"/>
                  </a:lnTo>
                  <a:lnTo>
                    <a:pt x="204" y="184"/>
                  </a:lnTo>
                  <a:lnTo>
                    <a:pt x="214" y="201"/>
                  </a:lnTo>
                  <a:lnTo>
                    <a:pt x="219" y="214"/>
                  </a:lnTo>
                  <a:lnTo>
                    <a:pt x="237" y="209"/>
                  </a:lnTo>
                  <a:lnTo>
                    <a:pt x="254" y="211"/>
                  </a:lnTo>
                  <a:lnTo>
                    <a:pt x="269" y="218"/>
                  </a:lnTo>
                  <a:lnTo>
                    <a:pt x="270" y="240"/>
                  </a:lnTo>
                  <a:lnTo>
                    <a:pt x="275" y="253"/>
                  </a:lnTo>
                  <a:lnTo>
                    <a:pt x="295" y="263"/>
                  </a:lnTo>
                  <a:lnTo>
                    <a:pt x="302" y="269"/>
                  </a:lnTo>
                  <a:lnTo>
                    <a:pt x="320" y="256"/>
                  </a:lnTo>
                  <a:lnTo>
                    <a:pt x="354" y="244"/>
                  </a:lnTo>
                  <a:lnTo>
                    <a:pt x="359" y="237"/>
                  </a:lnTo>
                  <a:lnTo>
                    <a:pt x="347" y="226"/>
                  </a:lnTo>
                  <a:lnTo>
                    <a:pt x="335" y="228"/>
                  </a:lnTo>
                  <a:lnTo>
                    <a:pt x="323" y="217"/>
                  </a:lnTo>
                  <a:lnTo>
                    <a:pt x="330" y="207"/>
                  </a:lnTo>
                  <a:lnTo>
                    <a:pt x="328" y="199"/>
                  </a:lnTo>
                  <a:lnTo>
                    <a:pt x="328" y="195"/>
                  </a:lnTo>
                  <a:lnTo>
                    <a:pt x="338" y="186"/>
                  </a:lnTo>
                  <a:lnTo>
                    <a:pt x="351" y="200"/>
                  </a:lnTo>
                  <a:lnTo>
                    <a:pt x="357" y="189"/>
                  </a:lnTo>
                  <a:lnTo>
                    <a:pt x="376" y="184"/>
                  </a:lnTo>
                  <a:lnTo>
                    <a:pt x="387" y="193"/>
                  </a:lnTo>
                  <a:lnTo>
                    <a:pt x="417" y="189"/>
                  </a:lnTo>
                  <a:lnTo>
                    <a:pt x="437" y="189"/>
                  </a:lnTo>
                  <a:lnTo>
                    <a:pt x="453" y="203"/>
                  </a:lnTo>
                  <a:lnTo>
                    <a:pt x="459" y="195"/>
                  </a:lnTo>
                  <a:lnTo>
                    <a:pt x="460" y="175"/>
                  </a:lnTo>
                  <a:lnTo>
                    <a:pt x="475" y="167"/>
                  </a:lnTo>
                  <a:lnTo>
                    <a:pt x="493" y="173"/>
                  </a:lnTo>
                  <a:lnTo>
                    <a:pt x="499" y="140"/>
                  </a:lnTo>
                  <a:lnTo>
                    <a:pt x="505" y="133"/>
                  </a:lnTo>
                  <a:lnTo>
                    <a:pt x="517" y="130"/>
                  </a:lnTo>
                  <a:lnTo>
                    <a:pt x="521" y="119"/>
                  </a:lnTo>
                  <a:lnTo>
                    <a:pt x="530" y="11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93" name="Freeform 193"/>
            <p:cNvSpPr/>
            <p:nvPr/>
          </p:nvSpPr>
          <p:spPr>
            <a:xfrm>
              <a:off x="7542685" y="2897198"/>
              <a:ext cx="265750" cy="198192"/>
            </a:xfrm>
            <a:custGeom>
              <a:avLst/>
              <a:gdLst>
                <a:gd name="T0" fmla="*/ 144 w 169"/>
                <a:gd name="T1" fmla="*/ 21 h 126"/>
                <a:gd name="T2" fmla="*/ 134 w 169"/>
                <a:gd name="T3" fmla="*/ 33 h 126"/>
                <a:gd name="T4" fmla="*/ 144 w 169"/>
                <a:gd name="T5" fmla="*/ 42 h 126"/>
                <a:gd name="T6" fmla="*/ 143 w 169"/>
                <a:gd name="T7" fmla="*/ 87 h 126"/>
                <a:gd name="T8" fmla="*/ 130 w 169"/>
                <a:gd name="T9" fmla="*/ 91 h 126"/>
                <a:gd name="T10" fmla="*/ 124 w 169"/>
                <a:gd name="T11" fmla="*/ 102 h 126"/>
                <a:gd name="T12" fmla="*/ 97 w 169"/>
                <a:gd name="T13" fmla="*/ 108 h 126"/>
                <a:gd name="T14" fmla="*/ 98 w 169"/>
                <a:gd name="T15" fmla="*/ 117 h 126"/>
                <a:gd name="T16" fmla="*/ 91 w 169"/>
                <a:gd name="T17" fmla="*/ 126 h 126"/>
                <a:gd name="T18" fmla="*/ 76 w 169"/>
                <a:gd name="T19" fmla="*/ 85 h 126"/>
                <a:gd name="T20" fmla="*/ 57 w 169"/>
                <a:gd name="T21" fmla="*/ 99 h 126"/>
                <a:gd name="T22" fmla="*/ 40 w 169"/>
                <a:gd name="T23" fmla="*/ 101 h 126"/>
                <a:gd name="T24" fmla="*/ 0 w 169"/>
                <a:gd name="T25" fmla="*/ 96 h 126"/>
                <a:gd name="T26" fmla="*/ 20 w 169"/>
                <a:gd name="T27" fmla="*/ 81 h 126"/>
                <a:gd name="T28" fmla="*/ 58 w 169"/>
                <a:gd name="T29" fmla="*/ 68 h 126"/>
                <a:gd name="T30" fmla="*/ 64 w 169"/>
                <a:gd name="T31" fmla="*/ 60 h 126"/>
                <a:gd name="T32" fmla="*/ 50 w 169"/>
                <a:gd name="T33" fmla="*/ 47 h 126"/>
                <a:gd name="T34" fmla="*/ 37 w 169"/>
                <a:gd name="T35" fmla="*/ 50 h 126"/>
                <a:gd name="T36" fmla="*/ 23 w 169"/>
                <a:gd name="T37" fmla="*/ 38 h 126"/>
                <a:gd name="T38" fmla="*/ 31 w 169"/>
                <a:gd name="T39" fmla="*/ 27 h 126"/>
                <a:gd name="T40" fmla="*/ 29 w 169"/>
                <a:gd name="T41" fmla="*/ 12 h 126"/>
                <a:gd name="T42" fmla="*/ 40 w 169"/>
                <a:gd name="T43" fmla="*/ 3 h 126"/>
                <a:gd name="T44" fmla="*/ 55 w 169"/>
                <a:gd name="T45" fmla="*/ 18 h 126"/>
                <a:gd name="T46" fmla="*/ 62 w 169"/>
                <a:gd name="T47" fmla="*/ 6 h 126"/>
                <a:gd name="T48" fmla="*/ 83 w 169"/>
                <a:gd name="T49" fmla="*/ 0 h 126"/>
                <a:gd name="T50" fmla="*/ 95 w 169"/>
                <a:gd name="T51" fmla="*/ 10 h 126"/>
                <a:gd name="T52" fmla="*/ 129 w 169"/>
                <a:gd name="T53" fmla="*/ 6 h 126"/>
                <a:gd name="T54" fmla="*/ 151 w 169"/>
                <a:gd name="T55" fmla="*/ 7 h 126"/>
                <a:gd name="T56" fmla="*/ 169 w 169"/>
                <a:gd name="T57" fmla="*/ 2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9" h="126">
                  <a:moveTo>
                    <a:pt x="144" y="21"/>
                  </a:moveTo>
                  <a:lnTo>
                    <a:pt x="134" y="33"/>
                  </a:lnTo>
                  <a:lnTo>
                    <a:pt x="144" y="42"/>
                  </a:lnTo>
                  <a:lnTo>
                    <a:pt x="143" y="87"/>
                  </a:lnTo>
                  <a:lnTo>
                    <a:pt x="130" y="91"/>
                  </a:lnTo>
                  <a:lnTo>
                    <a:pt x="124" y="102"/>
                  </a:lnTo>
                  <a:lnTo>
                    <a:pt x="97" y="108"/>
                  </a:lnTo>
                  <a:lnTo>
                    <a:pt x="98" y="117"/>
                  </a:lnTo>
                  <a:lnTo>
                    <a:pt x="91" y="126"/>
                  </a:lnTo>
                  <a:lnTo>
                    <a:pt x="76" y="85"/>
                  </a:lnTo>
                  <a:lnTo>
                    <a:pt x="57" y="99"/>
                  </a:lnTo>
                  <a:lnTo>
                    <a:pt x="40" y="101"/>
                  </a:lnTo>
                  <a:lnTo>
                    <a:pt x="0" y="96"/>
                  </a:lnTo>
                  <a:lnTo>
                    <a:pt x="20" y="81"/>
                  </a:lnTo>
                  <a:lnTo>
                    <a:pt x="58" y="68"/>
                  </a:lnTo>
                  <a:lnTo>
                    <a:pt x="64" y="60"/>
                  </a:lnTo>
                  <a:lnTo>
                    <a:pt x="50" y="47"/>
                  </a:lnTo>
                  <a:lnTo>
                    <a:pt x="37" y="50"/>
                  </a:lnTo>
                  <a:lnTo>
                    <a:pt x="23" y="38"/>
                  </a:lnTo>
                  <a:lnTo>
                    <a:pt x="31" y="27"/>
                  </a:lnTo>
                  <a:lnTo>
                    <a:pt x="29" y="12"/>
                  </a:lnTo>
                  <a:lnTo>
                    <a:pt x="40" y="3"/>
                  </a:lnTo>
                  <a:lnTo>
                    <a:pt x="55" y="18"/>
                  </a:lnTo>
                  <a:lnTo>
                    <a:pt x="62" y="6"/>
                  </a:lnTo>
                  <a:lnTo>
                    <a:pt x="83" y="0"/>
                  </a:lnTo>
                  <a:lnTo>
                    <a:pt x="95" y="10"/>
                  </a:lnTo>
                  <a:lnTo>
                    <a:pt x="129" y="6"/>
                  </a:lnTo>
                  <a:lnTo>
                    <a:pt x="151" y="7"/>
                  </a:lnTo>
                  <a:lnTo>
                    <a:pt x="169" y="2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94" name="Freeform 194"/>
            <p:cNvSpPr/>
            <p:nvPr/>
          </p:nvSpPr>
          <p:spPr>
            <a:xfrm>
              <a:off x="6759588" y="2887761"/>
              <a:ext cx="157248" cy="114826"/>
            </a:xfrm>
            <a:custGeom>
              <a:avLst/>
              <a:gdLst>
                <a:gd name="T0" fmla="*/ 0 w 90"/>
                <a:gd name="T1" fmla="*/ 18 h 65"/>
                <a:gd name="T2" fmla="*/ 32 w 90"/>
                <a:gd name="T3" fmla="*/ 0 h 65"/>
                <a:gd name="T4" fmla="*/ 50 w 90"/>
                <a:gd name="T5" fmla="*/ 9 h 65"/>
                <a:gd name="T6" fmla="*/ 62 w 90"/>
                <a:gd name="T7" fmla="*/ 9 h 65"/>
                <a:gd name="T8" fmla="*/ 74 w 90"/>
                <a:gd name="T9" fmla="*/ 21 h 65"/>
                <a:gd name="T10" fmla="*/ 89 w 90"/>
                <a:gd name="T11" fmla="*/ 37 h 65"/>
                <a:gd name="T12" fmla="*/ 80 w 90"/>
                <a:gd name="T13" fmla="*/ 55 h 65"/>
                <a:gd name="T14" fmla="*/ 64 w 90"/>
                <a:gd name="T15" fmla="*/ 62 h 65"/>
                <a:gd name="T16" fmla="*/ 45 w 90"/>
                <a:gd name="T17" fmla="*/ 64 h 65"/>
                <a:gd name="T18" fmla="*/ 42 w 90"/>
                <a:gd name="T19" fmla="*/ 50 h 65"/>
                <a:gd name="T20" fmla="*/ 35 w 90"/>
                <a:gd name="T21" fmla="*/ 37 h 65"/>
                <a:gd name="T22" fmla="*/ 15 w 90"/>
                <a:gd name="T23" fmla="*/ 31 h 65"/>
                <a:gd name="T24" fmla="*/ 0 w 90"/>
                <a:gd name="T25"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65">
                  <a:moveTo>
                    <a:pt x="0" y="18"/>
                  </a:moveTo>
                  <a:lnTo>
                    <a:pt x="32" y="0"/>
                  </a:lnTo>
                  <a:lnTo>
                    <a:pt x="50" y="9"/>
                  </a:lnTo>
                  <a:lnTo>
                    <a:pt x="62" y="9"/>
                  </a:lnTo>
                  <a:lnTo>
                    <a:pt x="74" y="21"/>
                  </a:lnTo>
                  <a:lnTo>
                    <a:pt x="89" y="37"/>
                  </a:lnTo>
                  <a:lnTo>
                    <a:pt x="80" y="55"/>
                  </a:lnTo>
                  <a:lnTo>
                    <a:pt x="64" y="62"/>
                  </a:lnTo>
                  <a:lnTo>
                    <a:pt x="45" y="64"/>
                  </a:lnTo>
                  <a:lnTo>
                    <a:pt x="42" y="50"/>
                  </a:lnTo>
                  <a:lnTo>
                    <a:pt x="35" y="37"/>
                  </a:lnTo>
                  <a:lnTo>
                    <a:pt x="15" y="31"/>
                  </a:lnTo>
                  <a:lnTo>
                    <a:pt x="0" y="1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95" name="Freeform 195"/>
            <p:cNvSpPr/>
            <p:nvPr/>
          </p:nvSpPr>
          <p:spPr>
            <a:xfrm>
              <a:off x="8354087" y="3965234"/>
              <a:ext cx="127371" cy="243808"/>
            </a:xfrm>
            <a:custGeom>
              <a:avLst/>
              <a:gdLst>
                <a:gd name="T0" fmla="*/ 46 w 73"/>
                <a:gd name="T1" fmla="*/ 46 h 138"/>
                <a:gd name="T2" fmla="*/ 25 w 73"/>
                <a:gd name="T3" fmla="*/ 35 h 138"/>
                <a:gd name="T4" fmla="*/ 13 w 73"/>
                <a:gd name="T5" fmla="*/ 0 h 138"/>
                <a:gd name="T6" fmla="*/ 0 w 73"/>
                <a:gd name="T7" fmla="*/ 13 h 138"/>
                <a:gd name="T8" fmla="*/ 2 w 73"/>
                <a:gd name="T9" fmla="*/ 36 h 138"/>
                <a:gd name="T10" fmla="*/ 8 w 73"/>
                <a:gd name="T11" fmla="*/ 91 h 138"/>
                <a:gd name="T12" fmla="*/ 26 w 73"/>
                <a:gd name="T13" fmla="*/ 116 h 138"/>
                <a:gd name="T14" fmla="*/ 41 w 73"/>
                <a:gd name="T15" fmla="*/ 133 h 138"/>
                <a:gd name="T16" fmla="*/ 70 w 73"/>
                <a:gd name="T17" fmla="*/ 137 h 138"/>
                <a:gd name="T18" fmla="*/ 72 w 73"/>
                <a:gd name="T19" fmla="*/ 127 h 138"/>
                <a:gd name="T20" fmla="*/ 68 w 73"/>
                <a:gd name="T21" fmla="*/ 78 h 138"/>
                <a:gd name="T22" fmla="*/ 46 w 73"/>
                <a:gd name="T23" fmla="*/ 4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38">
                  <a:moveTo>
                    <a:pt x="46" y="46"/>
                  </a:moveTo>
                  <a:lnTo>
                    <a:pt x="25" y="35"/>
                  </a:lnTo>
                  <a:lnTo>
                    <a:pt x="13" y="0"/>
                  </a:lnTo>
                  <a:lnTo>
                    <a:pt x="0" y="13"/>
                  </a:lnTo>
                  <a:lnTo>
                    <a:pt x="2" y="36"/>
                  </a:lnTo>
                  <a:lnTo>
                    <a:pt x="8" y="91"/>
                  </a:lnTo>
                  <a:lnTo>
                    <a:pt x="26" y="116"/>
                  </a:lnTo>
                  <a:lnTo>
                    <a:pt x="41" y="133"/>
                  </a:lnTo>
                  <a:lnTo>
                    <a:pt x="70" y="137"/>
                  </a:lnTo>
                  <a:lnTo>
                    <a:pt x="72" y="127"/>
                  </a:lnTo>
                  <a:lnTo>
                    <a:pt x="68" y="78"/>
                  </a:lnTo>
                  <a:lnTo>
                    <a:pt x="46" y="4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96" name="Freeform 196"/>
            <p:cNvSpPr/>
            <p:nvPr/>
          </p:nvSpPr>
          <p:spPr>
            <a:xfrm>
              <a:off x="9237823" y="2835853"/>
              <a:ext cx="124226" cy="155722"/>
            </a:xfrm>
            <a:custGeom>
              <a:avLst/>
              <a:gdLst>
                <a:gd name="T0" fmla="*/ 12 w 71"/>
                <a:gd name="T1" fmla="*/ 8 h 89"/>
                <a:gd name="T2" fmla="*/ 15 w 71"/>
                <a:gd name="T3" fmla="*/ 26 h 89"/>
                <a:gd name="T4" fmla="*/ 17 w 71"/>
                <a:gd name="T5" fmla="*/ 42 h 89"/>
                <a:gd name="T6" fmla="*/ 8 w 71"/>
                <a:gd name="T7" fmla="*/ 58 h 89"/>
                <a:gd name="T8" fmla="*/ 0 w 71"/>
                <a:gd name="T9" fmla="*/ 73 h 89"/>
                <a:gd name="T10" fmla="*/ 9 w 71"/>
                <a:gd name="T11" fmla="*/ 80 h 89"/>
                <a:gd name="T12" fmla="*/ 26 w 71"/>
                <a:gd name="T13" fmla="*/ 74 h 89"/>
                <a:gd name="T14" fmla="*/ 42 w 71"/>
                <a:gd name="T15" fmla="*/ 77 h 89"/>
                <a:gd name="T16" fmla="*/ 42 w 71"/>
                <a:gd name="T17" fmla="*/ 78 h 89"/>
                <a:gd name="T18" fmla="*/ 42 w 71"/>
                <a:gd name="T19" fmla="*/ 79 h 89"/>
                <a:gd name="T20" fmla="*/ 43 w 71"/>
                <a:gd name="T21" fmla="*/ 80 h 89"/>
                <a:gd name="T22" fmla="*/ 44 w 71"/>
                <a:gd name="T23" fmla="*/ 80 h 89"/>
                <a:gd name="T24" fmla="*/ 44 w 71"/>
                <a:gd name="T25" fmla="*/ 83 h 89"/>
                <a:gd name="T26" fmla="*/ 45 w 71"/>
                <a:gd name="T27" fmla="*/ 85 h 89"/>
                <a:gd name="T28" fmla="*/ 46 w 71"/>
                <a:gd name="T29" fmla="*/ 85 h 89"/>
                <a:gd name="T30" fmla="*/ 48 w 71"/>
                <a:gd name="T31" fmla="*/ 87 h 89"/>
                <a:gd name="T32" fmla="*/ 48 w 71"/>
                <a:gd name="T33" fmla="*/ 88 h 89"/>
                <a:gd name="T34" fmla="*/ 49 w 71"/>
                <a:gd name="T35" fmla="*/ 88 h 89"/>
                <a:gd name="T36" fmla="*/ 50 w 71"/>
                <a:gd name="T37" fmla="*/ 87 h 89"/>
                <a:gd name="T38" fmla="*/ 50 w 71"/>
                <a:gd name="T39" fmla="*/ 86 h 89"/>
                <a:gd name="T40" fmla="*/ 50 w 71"/>
                <a:gd name="T41" fmla="*/ 85 h 89"/>
                <a:gd name="T42" fmla="*/ 51 w 71"/>
                <a:gd name="T43" fmla="*/ 83 h 89"/>
                <a:gd name="T44" fmla="*/ 51 w 71"/>
                <a:gd name="T45" fmla="*/ 80 h 89"/>
                <a:gd name="T46" fmla="*/ 53 w 71"/>
                <a:gd name="T47" fmla="*/ 78 h 89"/>
                <a:gd name="T48" fmla="*/ 55 w 71"/>
                <a:gd name="T49" fmla="*/ 76 h 89"/>
                <a:gd name="T50" fmla="*/ 55 w 71"/>
                <a:gd name="T51" fmla="*/ 74 h 89"/>
                <a:gd name="T52" fmla="*/ 57 w 71"/>
                <a:gd name="T53" fmla="*/ 71 h 89"/>
                <a:gd name="T54" fmla="*/ 58 w 71"/>
                <a:gd name="T55" fmla="*/ 69 h 89"/>
                <a:gd name="T56" fmla="*/ 59 w 71"/>
                <a:gd name="T57" fmla="*/ 68 h 89"/>
                <a:gd name="T58" fmla="*/ 59 w 71"/>
                <a:gd name="T59" fmla="*/ 67 h 89"/>
                <a:gd name="T60" fmla="*/ 60 w 71"/>
                <a:gd name="T61" fmla="*/ 66 h 89"/>
                <a:gd name="T62" fmla="*/ 70 w 71"/>
                <a:gd name="T63" fmla="*/ 61 h 89"/>
                <a:gd name="T64" fmla="*/ 67 w 71"/>
                <a:gd name="T65" fmla="*/ 42 h 89"/>
                <a:gd name="T66" fmla="*/ 52 w 71"/>
                <a:gd name="T67" fmla="*/ 37 h 89"/>
                <a:gd name="T68" fmla="*/ 31 w 71"/>
                <a:gd name="T69" fmla="*/ 30 h 89"/>
                <a:gd name="T70" fmla="*/ 25 w 71"/>
                <a:gd name="T71" fmla="*/ 14 h 89"/>
                <a:gd name="T72" fmla="*/ 18 w 71"/>
                <a:gd name="T73" fmla="*/ 0 h 89"/>
                <a:gd name="T74" fmla="*/ 12 w 71"/>
                <a:gd name="T75" fmla="*/ 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89">
                  <a:moveTo>
                    <a:pt x="12" y="8"/>
                  </a:moveTo>
                  <a:lnTo>
                    <a:pt x="15" y="26"/>
                  </a:lnTo>
                  <a:lnTo>
                    <a:pt x="17" y="42"/>
                  </a:lnTo>
                  <a:lnTo>
                    <a:pt x="8" y="58"/>
                  </a:lnTo>
                  <a:lnTo>
                    <a:pt x="0" y="73"/>
                  </a:lnTo>
                  <a:lnTo>
                    <a:pt x="9" y="80"/>
                  </a:lnTo>
                  <a:lnTo>
                    <a:pt x="26" y="74"/>
                  </a:lnTo>
                  <a:lnTo>
                    <a:pt x="42" y="77"/>
                  </a:lnTo>
                  <a:lnTo>
                    <a:pt x="42" y="78"/>
                  </a:lnTo>
                  <a:lnTo>
                    <a:pt x="42" y="79"/>
                  </a:lnTo>
                  <a:lnTo>
                    <a:pt x="43" y="80"/>
                  </a:lnTo>
                  <a:lnTo>
                    <a:pt x="44" y="80"/>
                  </a:lnTo>
                  <a:lnTo>
                    <a:pt x="44" y="83"/>
                  </a:lnTo>
                  <a:lnTo>
                    <a:pt x="45" y="85"/>
                  </a:lnTo>
                  <a:lnTo>
                    <a:pt x="46" y="85"/>
                  </a:lnTo>
                  <a:lnTo>
                    <a:pt x="48" y="87"/>
                  </a:lnTo>
                  <a:lnTo>
                    <a:pt x="48" y="88"/>
                  </a:lnTo>
                  <a:lnTo>
                    <a:pt x="49" y="88"/>
                  </a:lnTo>
                  <a:lnTo>
                    <a:pt x="50" y="87"/>
                  </a:lnTo>
                  <a:lnTo>
                    <a:pt x="50" y="86"/>
                  </a:lnTo>
                  <a:lnTo>
                    <a:pt x="50" y="85"/>
                  </a:lnTo>
                  <a:lnTo>
                    <a:pt x="51" y="83"/>
                  </a:lnTo>
                  <a:lnTo>
                    <a:pt x="51" y="80"/>
                  </a:lnTo>
                  <a:lnTo>
                    <a:pt x="53" y="78"/>
                  </a:lnTo>
                  <a:lnTo>
                    <a:pt x="55" y="76"/>
                  </a:lnTo>
                  <a:lnTo>
                    <a:pt x="55" y="74"/>
                  </a:lnTo>
                  <a:lnTo>
                    <a:pt x="57" y="71"/>
                  </a:lnTo>
                  <a:lnTo>
                    <a:pt x="58" y="69"/>
                  </a:lnTo>
                  <a:lnTo>
                    <a:pt x="59" y="68"/>
                  </a:lnTo>
                  <a:lnTo>
                    <a:pt x="59" y="67"/>
                  </a:lnTo>
                  <a:lnTo>
                    <a:pt x="60" y="66"/>
                  </a:lnTo>
                  <a:lnTo>
                    <a:pt x="70" y="61"/>
                  </a:lnTo>
                  <a:lnTo>
                    <a:pt x="67" y="42"/>
                  </a:lnTo>
                  <a:lnTo>
                    <a:pt x="52" y="37"/>
                  </a:lnTo>
                  <a:lnTo>
                    <a:pt x="31" y="30"/>
                  </a:lnTo>
                  <a:lnTo>
                    <a:pt x="25" y="14"/>
                  </a:lnTo>
                  <a:lnTo>
                    <a:pt x="18" y="0"/>
                  </a:lnTo>
                  <a:lnTo>
                    <a:pt x="12" y="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97" name="Freeform 197"/>
            <p:cNvSpPr/>
            <p:nvPr/>
          </p:nvSpPr>
          <p:spPr>
            <a:xfrm>
              <a:off x="9094727" y="3002586"/>
              <a:ext cx="240590" cy="253246"/>
            </a:xfrm>
            <a:custGeom>
              <a:avLst/>
              <a:gdLst>
                <a:gd name="T0" fmla="*/ 99 w 136"/>
                <a:gd name="T1" fmla="*/ 0 h 143"/>
                <a:gd name="T2" fmla="*/ 114 w 136"/>
                <a:gd name="T3" fmla="*/ 0 h 143"/>
                <a:gd name="T4" fmla="*/ 118 w 136"/>
                <a:gd name="T5" fmla="*/ 25 h 143"/>
                <a:gd name="T6" fmla="*/ 123 w 136"/>
                <a:gd name="T7" fmla="*/ 34 h 143"/>
                <a:gd name="T8" fmla="*/ 135 w 136"/>
                <a:gd name="T9" fmla="*/ 45 h 143"/>
                <a:gd name="T10" fmla="*/ 117 w 136"/>
                <a:gd name="T11" fmla="*/ 60 h 143"/>
                <a:gd name="T12" fmla="*/ 125 w 136"/>
                <a:gd name="T13" fmla="*/ 87 h 143"/>
                <a:gd name="T14" fmla="*/ 121 w 136"/>
                <a:gd name="T15" fmla="*/ 103 h 143"/>
                <a:gd name="T16" fmla="*/ 114 w 136"/>
                <a:gd name="T17" fmla="*/ 112 h 143"/>
                <a:gd name="T18" fmla="*/ 106 w 136"/>
                <a:gd name="T19" fmla="*/ 114 h 143"/>
                <a:gd name="T20" fmla="*/ 101 w 136"/>
                <a:gd name="T21" fmla="*/ 127 h 143"/>
                <a:gd name="T22" fmla="*/ 91 w 136"/>
                <a:gd name="T23" fmla="*/ 116 h 143"/>
                <a:gd name="T24" fmla="*/ 86 w 136"/>
                <a:gd name="T25" fmla="*/ 122 h 143"/>
                <a:gd name="T26" fmla="*/ 67 w 136"/>
                <a:gd name="T27" fmla="*/ 123 h 143"/>
                <a:gd name="T28" fmla="*/ 63 w 136"/>
                <a:gd name="T29" fmla="*/ 114 h 143"/>
                <a:gd name="T30" fmla="*/ 55 w 136"/>
                <a:gd name="T31" fmla="*/ 116 h 143"/>
                <a:gd name="T32" fmla="*/ 55 w 136"/>
                <a:gd name="T33" fmla="*/ 139 h 143"/>
                <a:gd name="T34" fmla="*/ 46 w 136"/>
                <a:gd name="T35" fmla="*/ 133 h 143"/>
                <a:gd name="T36" fmla="*/ 40 w 136"/>
                <a:gd name="T37" fmla="*/ 124 h 143"/>
                <a:gd name="T38" fmla="*/ 36 w 136"/>
                <a:gd name="T39" fmla="*/ 139 h 143"/>
                <a:gd name="T40" fmla="*/ 26 w 136"/>
                <a:gd name="T41" fmla="*/ 142 h 143"/>
                <a:gd name="T42" fmla="*/ 19 w 136"/>
                <a:gd name="T43" fmla="*/ 131 h 143"/>
                <a:gd name="T44" fmla="*/ 7 w 136"/>
                <a:gd name="T45" fmla="*/ 129 h 143"/>
                <a:gd name="T46" fmla="*/ 0 w 136"/>
                <a:gd name="T47" fmla="*/ 123 h 143"/>
                <a:gd name="T48" fmla="*/ 11 w 136"/>
                <a:gd name="T49" fmla="*/ 112 h 143"/>
                <a:gd name="T50" fmla="*/ 23 w 136"/>
                <a:gd name="T51" fmla="*/ 105 h 143"/>
                <a:gd name="T52" fmla="*/ 32 w 136"/>
                <a:gd name="T53" fmla="*/ 97 h 143"/>
                <a:gd name="T54" fmla="*/ 54 w 136"/>
                <a:gd name="T55" fmla="*/ 99 h 143"/>
                <a:gd name="T56" fmla="*/ 55 w 136"/>
                <a:gd name="T57" fmla="*/ 84 h 143"/>
                <a:gd name="T58" fmla="*/ 60 w 136"/>
                <a:gd name="T59" fmla="*/ 72 h 143"/>
                <a:gd name="T60" fmla="*/ 68 w 136"/>
                <a:gd name="T61" fmla="*/ 76 h 143"/>
                <a:gd name="T62" fmla="*/ 88 w 136"/>
                <a:gd name="T63" fmla="*/ 73 h 143"/>
                <a:gd name="T64" fmla="*/ 91 w 136"/>
                <a:gd name="T65" fmla="*/ 62 h 143"/>
                <a:gd name="T66" fmla="*/ 91 w 136"/>
                <a:gd name="T67" fmla="*/ 44 h 143"/>
                <a:gd name="T68" fmla="*/ 97 w 136"/>
                <a:gd name="T69" fmla="*/ 34 h 143"/>
                <a:gd name="T70" fmla="*/ 92 w 136"/>
                <a:gd name="T71" fmla="*/ 10 h 143"/>
                <a:gd name="T72" fmla="*/ 99 w 136"/>
                <a:gd name="T7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 h="143">
                  <a:moveTo>
                    <a:pt x="99" y="0"/>
                  </a:moveTo>
                  <a:lnTo>
                    <a:pt x="114" y="0"/>
                  </a:lnTo>
                  <a:lnTo>
                    <a:pt x="118" y="25"/>
                  </a:lnTo>
                  <a:lnTo>
                    <a:pt x="123" y="34"/>
                  </a:lnTo>
                  <a:lnTo>
                    <a:pt x="135" y="45"/>
                  </a:lnTo>
                  <a:lnTo>
                    <a:pt x="117" y="60"/>
                  </a:lnTo>
                  <a:lnTo>
                    <a:pt x="125" y="87"/>
                  </a:lnTo>
                  <a:lnTo>
                    <a:pt x="121" y="103"/>
                  </a:lnTo>
                  <a:lnTo>
                    <a:pt x="114" y="112"/>
                  </a:lnTo>
                  <a:lnTo>
                    <a:pt x="106" y="114"/>
                  </a:lnTo>
                  <a:lnTo>
                    <a:pt x="101" y="127"/>
                  </a:lnTo>
                  <a:lnTo>
                    <a:pt x="91" y="116"/>
                  </a:lnTo>
                  <a:lnTo>
                    <a:pt x="86" y="122"/>
                  </a:lnTo>
                  <a:lnTo>
                    <a:pt x="67" y="123"/>
                  </a:lnTo>
                  <a:lnTo>
                    <a:pt x="63" y="114"/>
                  </a:lnTo>
                  <a:lnTo>
                    <a:pt x="55" y="116"/>
                  </a:lnTo>
                  <a:lnTo>
                    <a:pt x="55" y="139"/>
                  </a:lnTo>
                  <a:lnTo>
                    <a:pt x="46" y="133"/>
                  </a:lnTo>
                  <a:lnTo>
                    <a:pt x="40" y="124"/>
                  </a:lnTo>
                  <a:lnTo>
                    <a:pt x="36" y="139"/>
                  </a:lnTo>
                  <a:lnTo>
                    <a:pt x="26" y="142"/>
                  </a:lnTo>
                  <a:lnTo>
                    <a:pt x="19" y="131"/>
                  </a:lnTo>
                  <a:lnTo>
                    <a:pt x="7" y="129"/>
                  </a:lnTo>
                  <a:lnTo>
                    <a:pt x="0" y="123"/>
                  </a:lnTo>
                  <a:lnTo>
                    <a:pt x="11" y="112"/>
                  </a:lnTo>
                  <a:lnTo>
                    <a:pt x="23" y="105"/>
                  </a:lnTo>
                  <a:lnTo>
                    <a:pt x="32" y="97"/>
                  </a:lnTo>
                  <a:lnTo>
                    <a:pt x="54" y="99"/>
                  </a:lnTo>
                  <a:lnTo>
                    <a:pt x="55" y="84"/>
                  </a:lnTo>
                  <a:lnTo>
                    <a:pt x="60" y="72"/>
                  </a:lnTo>
                  <a:lnTo>
                    <a:pt x="68" y="76"/>
                  </a:lnTo>
                  <a:lnTo>
                    <a:pt x="88" y="73"/>
                  </a:lnTo>
                  <a:lnTo>
                    <a:pt x="91" y="62"/>
                  </a:lnTo>
                  <a:lnTo>
                    <a:pt x="91" y="44"/>
                  </a:lnTo>
                  <a:lnTo>
                    <a:pt x="97" y="34"/>
                  </a:lnTo>
                  <a:lnTo>
                    <a:pt x="92" y="10"/>
                  </a:lnTo>
                  <a:lnTo>
                    <a:pt x="99" y="0"/>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98" name="Freeform 198"/>
            <p:cNvSpPr/>
            <p:nvPr/>
          </p:nvSpPr>
          <p:spPr>
            <a:xfrm>
              <a:off x="9036545" y="3240102"/>
              <a:ext cx="58182" cy="97523"/>
            </a:xfrm>
            <a:custGeom>
              <a:avLst/>
              <a:gdLst>
                <a:gd name="T0" fmla="*/ 14 w 34"/>
                <a:gd name="T1" fmla="*/ 5 h 54"/>
                <a:gd name="T2" fmla="*/ 8 w 34"/>
                <a:gd name="T3" fmla="*/ 15 h 54"/>
                <a:gd name="T4" fmla="*/ 0 w 34"/>
                <a:gd name="T5" fmla="*/ 21 h 54"/>
                <a:gd name="T6" fmla="*/ 7 w 34"/>
                <a:gd name="T7" fmla="*/ 36 h 54"/>
                <a:gd name="T8" fmla="*/ 14 w 34"/>
                <a:gd name="T9" fmla="*/ 28 h 54"/>
                <a:gd name="T10" fmla="*/ 21 w 34"/>
                <a:gd name="T11" fmla="*/ 31 h 54"/>
                <a:gd name="T12" fmla="*/ 19 w 34"/>
                <a:gd name="T13" fmla="*/ 40 h 54"/>
                <a:gd name="T14" fmla="*/ 25 w 34"/>
                <a:gd name="T15" fmla="*/ 53 h 54"/>
                <a:gd name="T16" fmla="*/ 33 w 34"/>
                <a:gd name="T17" fmla="*/ 47 h 54"/>
                <a:gd name="T18" fmla="*/ 33 w 34"/>
                <a:gd name="T19" fmla="*/ 32 h 54"/>
                <a:gd name="T20" fmla="*/ 31 w 34"/>
                <a:gd name="T21" fmla="*/ 8 h 54"/>
                <a:gd name="T22" fmla="*/ 25 w 34"/>
                <a:gd name="T23" fmla="*/ 0 h 54"/>
                <a:gd name="T24" fmla="*/ 14 w 34"/>
                <a:gd name="T25"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4" y="5"/>
                  </a:moveTo>
                  <a:lnTo>
                    <a:pt x="8" y="15"/>
                  </a:lnTo>
                  <a:lnTo>
                    <a:pt x="0" y="21"/>
                  </a:lnTo>
                  <a:lnTo>
                    <a:pt x="7" y="36"/>
                  </a:lnTo>
                  <a:lnTo>
                    <a:pt x="14" y="28"/>
                  </a:lnTo>
                  <a:lnTo>
                    <a:pt x="21" y="31"/>
                  </a:lnTo>
                  <a:lnTo>
                    <a:pt x="19" y="40"/>
                  </a:lnTo>
                  <a:lnTo>
                    <a:pt x="25" y="53"/>
                  </a:lnTo>
                  <a:lnTo>
                    <a:pt x="33" y="47"/>
                  </a:lnTo>
                  <a:lnTo>
                    <a:pt x="33" y="32"/>
                  </a:lnTo>
                  <a:lnTo>
                    <a:pt x="31" y="8"/>
                  </a:lnTo>
                  <a:lnTo>
                    <a:pt x="25" y="0"/>
                  </a:lnTo>
                  <a:lnTo>
                    <a:pt x="14" y="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99" name="Freeform 199"/>
            <p:cNvSpPr/>
            <p:nvPr/>
          </p:nvSpPr>
          <p:spPr>
            <a:xfrm>
              <a:off x="7627599" y="2596764"/>
              <a:ext cx="1438823" cy="1063317"/>
            </a:xfrm>
            <a:custGeom>
              <a:avLst/>
              <a:gdLst>
                <a:gd name="T0" fmla="*/ 622 w 817"/>
                <a:gd name="T1" fmla="*/ 289 h 602"/>
                <a:gd name="T2" fmla="*/ 663 w 817"/>
                <a:gd name="T3" fmla="*/ 292 h 602"/>
                <a:gd name="T4" fmla="*/ 670 w 817"/>
                <a:gd name="T5" fmla="*/ 320 h 602"/>
                <a:gd name="T6" fmla="*/ 674 w 817"/>
                <a:gd name="T7" fmla="*/ 378 h 602"/>
                <a:gd name="T8" fmla="*/ 696 w 817"/>
                <a:gd name="T9" fmla="*/ 431 h 602"/>
                <a:gd name="T10" fmla="*/ 691 w 817"/>
                <a:gd name="T11" fmla="*/ 487 h 602"/>
                <a:gd name="T12" fmla="*/ 664 w 817"/>
                <a:gd name="T13" fmla="*/ 529 h 602"/>
                <a:gd name="T14" fmla="*/ 641 w 817"/>
                <a:gd name="T15" fmla="*/ 548 h 602"/>
                <a:gd name="T16" fmla="*/ 595 w 817"/>
                <a:gd name="T17" fmla="*/ 567 h 602"/>
                <a:gd name="T18" fmla="*/ 540 w 817"/>
                <a:gd name="T19" fmla="*/ 601 h 602"/>
                <a:gd name="T20" fmla="*/ 519 w 817"/>
                <a:gd name="T21" fmla="*/ 593 h 602"/>
                <a:gd name="T22" fmla="*/ 460 w 817"/>
                <a:gd name="T23" fmla="*/ 555 h 602"/>
                <a:gd name="T24" fmla="*/ 428 w 817"/>
                <a:gd name="T25" fmla="*/ 587 h 602"/>
                <a:gd name="T26" fmla="*/ 391 w 817"/>
                <a:gd name="T27" fmla="*/ 577 h 602"/>
                <a:gd name="T28" fmla="*/ 364 w 817"/>
                <a:gd name="T29" fmla="*/ 537 h 602"/>
                <a:gd name="T30" fmla="*/ 380 w 817"/>
                <a:gd name="T31" fmla="*/ 504 h 602"/>
                <a:gd name="T32" fmla="*/ 354 w 817"/>
                <a:gd name="T33" fmla="*/ 481 h 602"/>
                <a:gd name="T34" fmla="*/ 306 w 817"/>
                <a:gd name="T35" fmla="*/ 458 h 602"/>
                <a:gd name="T36" fmla="*/ 257 w 817"/>
                <a:gd name="T37" fmla="*/ 479 h 602"/>
                <a:gd name="T38" fmla="*/ 219 w 817"/>
                <a:gd name="T39" fmla="*/ 480 h 602"/>
                <a:gd name="T40" fmla="*/ 163 w 817"/>
                <a:gd name="T41" fmla="*/ 464 h 602"/>
                <a:gd name="T42" fmla="*/ 142 w 817"/>
                <a:gd name="T43" fmla="*/ 450 h 602"/>
                <a:gd name="T44" fmla="*/ 100 w 817"/>
                <a:gd name="T45" fmla="*/ 426 h 602"/>
                <a:gd name="T46" fmla="*/ 68 w 817"/>
                <a:gd name="T47" fmla="*/ 387 h 602"/>
                <a:gd name="T48" fmla="*/ 17 w 817"/>
                <a:gd name="T49" fmla="*/ 387 h 602"/>
                <a:gd name="T50" fmla="*/ 14 w 817"/>
                <a:gd name="T51" fmla="*/ 344 h 602"/>
                <a:gd name="T52" fmla="*/ 15 w 817"/>
                <a:gd name="T53" fmla="*/ 310 h 602"/>
                <a:gd name="T54" fmla="*/ 14 w 817"/>
                <a:gd name="T55" fmla="*/ 269 h 602"/>
                <a:gd name="T56" fmla="*/ 40 w 817"/>
                <a:gd name="T57" fmla="*/ 266 h 602"/>
                <a:gd name="T58" fmla="*/ 81 w 817"/>
                <a:gd name="T59" fmla="*/ 248 h 602"/>
                <a:gd name="T60" fmla="*/ 76 w 817"/>
                <a:gd name="T61" fmla="*/ 192 h 602"/>
                <a:gd name="T62" fmla="*/ 111 w 817"/>
                <a:gd name="T63" fmla="*/ 161 h 602"/>
                <a:gd name="T64" fmla="*/ 150 w 817"/>
                <a:gd name="T65" fmla="*/ 126 h 602"/>
                <a:gd name="T66" fmla="*/ 172 w 817"/>
                <a:gd name="T67" fmla="*/ 105 h 602"/>
                <a:gd name="T68" fmla="*/ 210 w 817"/>
                <a:gd name="T69" fmla="*/ 120 h 602"/>
                <a:gd name="T70" fmla="*/ 258 w 817"/>
                <a:gd name="T71" fmla="*/ 167 h 602"/>
                <a:gd name="T72" fmla="*/ 298 w 817"/>
                <a:gd name="T73" fmla="*/ 198 h 602"/>
                <a:gd name="T74" fmla="*/ 406 w 817"/>
                <a:gd name="T75" fmla="*/ 218 h 602"/>
                <a:gd name="T76" fmla="*/ 460 w 817"/>
                <a:gd name="T77" fmla="*/ 214 h 602"/>
                <a:gd name="T78" fmla="*/ 513 w 817"/>
                <a:gd name="T79" fmla="*/ 182 h 602"/>
                <a:gd name="T80" fmla="*/ 546 w 817"/>
                <a:gd name="T81" fmla="*/ 158 h 602"/>
                <a:gd name="T82" fmla="*/ 604 w 817"/>
                <a:gd name="T83" fmla="*/ 124 h 602"/>
                <a:gd name="T84" fmla="*/ 558 w 817"/>
                <a:gd name="T85" fmla="*/ 115 h 602"/>
                <a:gd name="T86" fmla="*/ 557 w 817"/>
                <a:gd name="T87" fmla="*/ 65 h 602"/>
                <a:gd name="T88" fmla="*/ 591 w 817"/>
                <a:gd name="T89" fmla="*/ 49 h 602"/>
                <a:gd name="T90" fmla="*/ 600 w 817"/>
                <a:gd name="T91" fmla="*/ 0 h 602"/>
                <a:gd name="T92" fmla="*/ 689 w 817"/>
                <a:gd name="T93" fmla="*/ 29 h 602"/>
                <a:gd name="T94" fmla="*/ 714 w 817"/>
                <a:gd name="T95" fmla="*/ 73 h 602"/>
                <a:gd name="T96" fmla="*/ 763 w 817"/>
                <a:gd name="T97" fmla="*/ 97 h 602"/>
                <a:gd name="T98" fmla="*/ 808 w 817"/>
                <a:gd name="T99" fmla="*/ 103 h 602"/>
                <a:gd name="T100" fmla="*/ 806 w 817"/>
                <a:gd name="T101" fmla="*/ 130 h 602"/>
                <a:gd name="T102" fmla="*/ 783 w 817"/>
                <a:gd name="T103" fmla="*/ 178 h 602"/>
                <a:gd name="T104" fmla="*/ 797 w 817"/>
                <a:gd name="T105" fmla="*/ 198 h 602"/>
                <a:gd name="T106" fmla="*/ 755 w 817"/>
                <a:gd name="T107" fmla="*/ 230 h 602"/>
                <a:gd name="T108" fmla="*/ 721 w 817"/>
                <a:gd name="T109" fmla="*/ 248 h 602"/>
                <a:gd name="T110" fmla="*/ 669 w 817"/>
                <a:gd name="T111" fmla="*/ 275 h 602"/>
                <a:gd name="T112" fmla="*/ 657 w 817"/>
                <a:gd name="T113" fmla="*/ 241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7" h="602">
                  <a:moveTo>
                    <a:pt x="641" y="259"/>
                  </a:moveTo>
                  <a:lnTo>
                    <a:pt x="621" y="274"/>
                  </a:lnTo>
                  <a:lnTo>
                    <a:pt x="622" y="289"/>
                  </a:lnTo>
                  <a:lnTo>
                    <a:pt x="637" y="302"/>
                  </a:lnTo>
                  <a:lnTo>
                    <a:pt x="652" y="303"/>
                  </a:lnTo>
                  <a:lnTo>
                    <a:pt x="663" y="292"/>
                  </a:lnTo>
                  <a:lnTo>
                    <a:pt x="685" y="294"/>
                  </a:lnTo>
                  <a:lnTo>
                    <a:pt x="689" y="314"/>
                  </a:lnTo>
                  <a:lnTo>
                    <a:pt x="670" y="320"/>
                  </a:lnTo>
                  <a:lnTo>
                    <a:pt x="655" y="334"/>
                  </a:lnTo>
                  <a:lnTo>
                    <a:pt x="661" y="353"/>
                  </a:lnTo>
                  <a:lnTo>
                    <a:pt x="674" y="378"/>
                  </a:lnTo>
                  <a:lnTo>
                    <a:pt x="692" y="397"/>
                  </a:lnTo>
                  <a:lnTo>
                    <a:pt x="692" y="413"/>
                  </a:lnTo>
                  <a:lnTo>
                    <a:pt x="696" y="431"/>
                  </a:lnTo>
                  <a:lnTo>
                    <a:pt x="703" y="471"/>
                  </a:lnTo>
                  <a:lnTo>
                    <a:pt x="693" y="474"/>
                  </a:lnTo>
                  <a:lnTo>
                    <a:pt x="691" y="487"/>
                  </a:lnTo>
                  <a:lnTo>
                    <a:pt x="677" y="500"/>
                  </a:lnTo>
                  <a:lnTo>
                    <a:pt x="678" y="519"/>
                  </a:lnTo>
                  <a:lnTo>
                    <a:pt x="664" y="529"/>
                  </a:lnTo>
                  <a:lnTo>
                    <a:pt x="655" y="530"/>
                  </a:lnTo>
                  <a:lnTo>
                    <a:pt x="652" y="545"/>
                  </a:lnTo>
                  <a:lnTo>
                    <a:pt x="641" y="548"/>
                  </a:lnTo>
                  <a:lnTo>
                    <a:pt x="638" y="563"/>
                  </a:lnTo>
                  <a:lnTo>
                    <a:pt x="613" y="570"/>
                  </a:lnTo>
                  <a:lnTo>
                    <a:pt x="595" y="567"/>
                  </a:lnTo>
                  <a:lnTo>
                    <a:pt x="572" y="575"/>
                  </a:lnTo>
                  <a:lnTo>
                    <a:pt x="549" y="593"/>
                  </a:lnTo>
                  <a:lnTo>
                    <a:pt x="540" y="601"/>
                  </a:lnTo>
                  <a:lnTo>
                    <a:pt x="534" y="581"/>
                  </a:lnTo>
                  <a:lnTo>
                    <a:pt x="525" y="576"/>
                  </a:lnTo>
                  <a:lnTo>
                    <a:pt x="519" y="593"/>
                  </a:lnTo>
                  <a:lnTo>
                    <a:pt x="497" y="563"/>
                  </a:lnTo>
                  <a:lnTo>
                    <a:pt x="475" y="555"/>
                  </a:lnTo>
                  <a:lnTo>
                    <a:pt x="460" y="555"/>
                  </a:lnTo>
                  <a:lnTo>
                    <a:pt x="437" y="567"/>
                  </a:lnTo>
                  <a:lnTo>
                    <a:pt x="426" y="573"/>
                  </a:lnTo>
                  <a:lnTo>
                    <a:pt x="428" y="587"/>
                  </a:lnTo>
                  <a:lnTo>
                    <a:pt x="408" y="590"/>
                  </a:lnTo>
                  <a:lnTo>
                    <a:pt x="405" y="581"/>
                  </a:lnTo>
                  <a:lnTo>
                    <a:pt x="391" y="577"/>
                  </a:lnTo>
                  <a:lnTo>
                    <a:pt x="387" y="554"/>
                  </a:lnTo>
                  <a:lnTo>
                    <a:pt x="380" y="539"/>
                  </a:lnTo>
                  <a:lnTo>
                    <a:pt x="364" y="537"/>
                  </a:lnTo>
                  <a:lnTo>
                    <a:pt x="365" y="524"/>
                  </a:lnTo>
                  <a:lnTo>
                    <a:pt x="375" y="516"/>
                  </a:lnTo>
                  <a:lnTo>
                    <a:pt x="380" y="504"/>
                  </a:lnTo>
                  <a:lnTo>
                    <a:pt x="375" y="487"/>
                  </a:lnTo>
                  <a:lnTo>
                    <a:pt x="371" y="479"/>
                  </a:lnTo>
                  <a:lnTo>
                    <a:pt x="354" y="481"/>
                  </a:lnTo>
                  <a:lnTo>
                    <a:pt x="345" y="467"/>
                  </a:lnTo>
                  <a:lnTo>
                    <a:pt x="329" y="458"/>
                  </a:lnTo>
                  <a:lnTo>
                    <a:pt x="306" y="458"/>
                  </a:lnTo>
                  <a:lnTo>
                    <a:pt x="288" y="468"/>
                  </a:lnTo>
                  <a:lnTo>
                    <a:pt x="280" y="479"/>
                  </a:lnTo>
                  <a:lnTo>
                    <a:pt x="257" y="479"/>
                  </a:lnTo>
                  <a:lnTo>
                    <a:pt x="241" y="471"/>
                  </a:lnTo>
                  <a:lnTo>
                    <a:pt x="233" y="486"/>
                  </a:lnTo>
                  <a:lnTo>
                    <a:pt x="219" y="480"/>
                  </a:lnTo>
                  <a:lnTo>
                    <a:pt x="188" y="478"/>
                  </a:lnTo>
                  <a:lnTo>
                    <a:pt x="174" y="470"/>
                  </a:lnTo>
                  <a:lnTo>
                    <a:pt x="163" y="464"/>
                  </a:lnTo>
                  <a:lnTo>
                    <a:pt x="161" y="448"/>
                  </a:lnTo>
                  <a:lnTo>
                    <a:pt x="156" y="458"/>
                  </a:lnTo>
                  <a:lnTo>
                    <a:pt x="142" y="450"/>
                  </a:lnTo>
                  <a:lnTo>
                    <a:pt x="129" y="438"/>
                  </a:lnTo>
                  <a:lnTo>
                    <a:pt x="113" y="438"/>
                  </a:lnTo>
                  <a:lnTo>
                    <a:pt x="100" y="426"/>
                  </a:lnTo>
                  <a:lnTo>
                    <a:pt x="79" y="421"/>
                  </a:lnTo>
                  <a:lnTo>
                    <a:pt x="79" y="395"/>
                  </a:lnTo>
                  <a:lnTo>
                    <a:pt x="68" y="387"/>
                  </a:lnTo>
                  <a:lnTo>
                    <a:pt x="51" y="385"/>
                  </a:lnTo>
                  <a:lnTo>
                    <a:pt x="31" y="398"/>
                  </a:lnTo>
                  <a:lnTo>
                    <a:pt x="17" y="387"/>
                  </a:lnTo>
                  <a:lnTo>
                    <a:pt x="19" y="368"/>
                  </a:lnTo>
                  <a:lnTo>
                    <a:pt x="11" y="358"/>
                  </a:lnTo>
                  <a:lnTo>
                    <a:pt x="14" y="344"/>
                  </a:lnTo>
                  <a:lnTo>
                    <a:pt x="17" y="321"/>
                  </a:lnTo>
                  <a:lnTo>
                    <a:pt x="17" y="308"/>
                  </a:lnTo>
                  <a:lnTo>
                    <a:pt x="15" y="310"/>
                  </a:lnTo>
                  <a:lnTo>
                    <a:pt x="0" y="299"/>
                  </a:lnTo>
                  <a:lnTo>
                    <a:pt x="2" y="277"/>
                  </a:lnTo>
                  <a:lnTo>
                    <a:pt x="14" y="269"/>
                  </a:lnTo>
                  <a:lnTo>
                    <a:pt x="35" y="282"/>
                  </a:lnTo>
                  <a:lnTo>
                    <a:pt x="42" y="275"/>
                  </a:lnTo>
                  <a:lnTo>
                    <a:pt x="40" y="266"/>
                  </a:lnTo>
                  <a:lnTo>
                    <a:pt x="64" y="261"/>
                  </a:lnTo>
                  <a:lnTo>
                    <a:pt x="69" y="252"/>
                  </a:lnTo>
                  <a:lnTo>
                    <a:pt x="81" y="248"/>
                  </a:lnTo>
                  <a:lnTo>
                    <a:pt x="82" y="208"/>
                  </a:lnTo>
                  <a:lnTo>
                    <a:pt x="71" y="203"/>
                  </a:lnTo>
                  <a:lnTo>
                    <a:pt x="76" y="192"/>
                  </a:lnTo>
                  <a:lnTo>
                    <a:pt x="104" y="189"/>
                  </a:lnTo>
                  <a:lnTo>
                    <a:pt x="110" y="181"/>
                  </a:lnTo>
                  <a:lnTo>
                    <a:pt x="111" y="161"/>
                  </a:lnTo>
                  <a:lnTo>
                    <a:pt x="126" y="153"/>
                  </a:lnTo>
                  <a:lnTo>
                    <a:pt x="144" y="159"/>
                  </a:lnTo>
                  <a:lnTo>
                    <a:pt x="150" y="126"/>
                  </a:lnTo>
                  <a:lnTo>
                    <a:pt x="157" y="119"/>
                  </a:lnTo>
                  <a:lnTo>
                    <a:pt x="169" y="116"/>
                  </a:lnTo>
                  <a:lnTo>
                    <a:pt x="172" y="105"/>
                  </a:lnTo>
                  <a:lnTo>
                    <a:pt x="181" y="98"/>
                  </a:lnTo>
                  <a:lnTo>
                    <a:pt x="189" y="109"/>
                  </a:lnTo>
                  <a:lnTo>
                    <a:pt x="210" y="120"/>
                  </a:lnTo>
                  <a:lnTo>
                    <a:pt x="214" y="136"/>
                  </a:lnTo>
                  <a:lnTo>
                    <a:pt x="225" y="161"/>
                  </a:lnTo>
                  <a:lnTo>
                    <a:pt x="258" y="167"/>
                  </a:lnTo>
                  <a:lnTo>
                    <a:pt x="272" y="170"/>
                  </a:lnTo>
                  <a:lnTo>
                    <a:pt x="288" y="179"/>
                  </a:lnTo>
                  <a:lnTo>
                    <a:pt x="298" y="198"/>
                  </a:lnTo>
                  <a:lnTo>
                    <a:pt x="308" y="207"/>
                  </a:lnTo>
                  <a:lnTo>
                    <a:pt x="388" y="213"/>
                  </a:lnTo>
                  <a:lnTo>
                    <a:pt x="406" y="218"/>
                  </a:lnTo>
                  <a:lnTo>
                    <a:pt x="427" y="230"/>
                  </a:lnTo>
                  <a:lnTo>
                    <a:pt x="448" y="223"/>
                  </a:lnTo>
                  <a:lnTo>
                    <a:pt x="460" y="214"/>
                  </a:lnTo>
                  <a:lnTo>
                    <a:pt x="488" y="218"/>
                  </a:lnTo>
                  <a:lnTo>
                    <a:pt x="511" y="199"/>
                  </a:lnTo>
                  <a:lnTo>
                    <a:pt x="513" y="182"/>
                  </a:lnTo>
                  <a:lnTo>
                    <a:pt x="513" y="165"/>
                  </a:lnTo>
                  <a:lnTo>
                    <a:pt x="532" y="172"/>
                  </a:lnTo>
                  <a:lnTo>
                    <a:pt x="546" y="158"/>
                  </a:lnTo>
                  <a:lnTo>
                    <a:pt x="558" y="148"/>
                  </a:lnTo>
                  <a:lnTo>
                    <a:pt x="580" y="136"/>
                  </a:lnTo>
                  <a:lnTo>
                    <a:pt x="604" y="124"/>
                  </a:lnTo>
                  <a:lnTo>
                    <a:pt x="593" y="109"/>
                  </a:lnTo>
                  <a:lnTo>
                    <a:pt x="570" y="112"/>
                  </a:lnTo>
                  <a:lnTo>
                    <a:pt x="558" y="115"/>
                  </a:lnTo>
                  <a:lnTo>
                    <a:pt x="555" y="109"/>
                  </a:lnTo>
                  <a:lnTo>
                    <a:pt x="553" y="77"/>
                  </a:lnTo>
                  <a:lnTo>
                    <a:pt x="557" y="65"/>
                  </a:lnTo>
                  <a:lnTo>
                    <a:pt x="568" y="76"/>
                  </a:lnTo>
                  <a:lnTo>
                    <a:pt x="587" y="76"/>
                  </a:lnTo>
                  <a:lnTo>
                    <a:pt x="591" y="49"/>
                  </a:lnTo>
                  <a:lnTo>
                    <a:pt x="602" y="40"/>
                  </a:lnTo>
                  <a:lnTo>
                    <a:pt x="592" y="14"/>
                  </a:lnTo>
                  <a:lnTo>
                    <a:pt x="600" y="0"/>
                  </a:lnTo>
                  <a:lnTo>
                    <a:pt x="661" y="1"/>
                  </a:lnTo>
                  <a:lnTo>
                    <a:pt x="675" y="17"/>
                  </a:lnTo>
                  <a:lnTo>
                    <a:pt x="689" y="29"/>
                  </a:lnTo>
                  <a:lnTo>
                    <a:pt x="700" y="42"/>
                  </a:lnTo>
                  <a:lnTo>
                    <a:pt x="703" y="59"/>
                  </a:lnTo>
                  <a:lnTo>
                    <a:pt x="714" y="73"/>
                  </a:lnTo>
                  <a:lnTo>
                    <a:pt x="740" y="78"/>
                  </a:lnTo>
                  <a:lnTo>
                    <a:pt x="751" y="88"/>
                  </a:lnTo>
                  <a:lnTo>
                    <a:pt x="763" y="97"/>
                  </a:lnTo>
                  <a:lnTo>
                    <a:pt x="769" y="106"/>
                  </a:lnTo>
                  <a:lnTo>
                    <a:pt x="783" y="107"/>
                  </a:lnTo>
                  <a:lnTo>
                    <a:pt x="808" y="103"/>
                  </a:lnTo>
                  <a:lnTo>
                    <a:pt x="813" y="109"/>
                  </a:lnTo>
                  <a:lnTo>
                    <a:pt x="816" y="122"/>
                  </a:lnTo>
                  <a:lnTo>
                    <a:pt x="806" y="130"/>
                  </a:lnTo>
                  <a:lnTo>
                    <a:pt x="804" y="165"/>
                  </a:lnTo>
                  <a:lnTo>
                    <a:pt x="791" y="164"/>
                  </a:lnTo>
                  <a:lnTo>
                    <a:pt x="783" y="178"/>
                  </a:lnTo>
                  <a:lnTo>
                    <a:pt x="784" y="194"/>
                  </a:lnTo>
                  <a:lnTo>
                    <a:pt x="798" y="198"/>
                  </a:lnTo>
                  <a:lnTo>
                    <a:pt x="797" y="198"/>
                  </a:lnTo>
                  <a:lnTo>
                    <a:pt x="783" y="209"/>
                  </a:lnTo>
                  <a:lnTo>
                    <a:pt x="769" y="213"/>
                  </a:lnTo>
                  <a:lnTo>
                    <a:pt x="755" y="230"/>
                  </a:lnTo>
                  <a:lnTo>
                    <a:pt x="741" y="230"/>
                  </a:lnTo>
                  <a:lnTo>
                    <a:pt x="729" y="224"/>
                  </a:lnTo>
                  <a:lnTo>
                    <a:pt x="721" y="248"/>
                  </a:lnTo>
                  <a:lnTo>
                    <a:pt x="707" y="257"/>
                  </a:lnTo>
                  <a:lnTo>
                    <a:pt x="689" y="268"/>
                  </a:lnTo>
                  <a:lnTo>
                    <a:pt x="669" y="275"/>
                  </a:lnTo>
                  <a:lnTo>
                    <a:pt x="667" y="258"/>
                  </a:lnTo>
                  <a:lnTo>
                    <a:pt x="663" y="242"/>
                  </a:lnTo>
                  <a:lnTo>
                    <a:pt x="657" y="241"/>
                  </a:lnTo>
                  <a:lnTo>
                    <a:pt x="648" y="248"/>
                  </a:lnTo>
                  <a:lnTo>
                    <a:pt x="641" y="259"/>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00" name="Freeform 200"/>
            <p:cNvSpPr/>
            <p:nvPr/>
          </p:nvSpPr>
          <p:spPr>
            <a:xfrm>
              <a:off x="8874579" y="2972700"/>
              <a:ext cx="122654" cy="158868"/>
            </a:xfrm>
            <a:custGeom>
              <a:avLst/>
              <a:gdLst>
                <a:gd name="T0" fmla="*/ 67 w 70"/>
                <a:gd name="T1" fmla="*/ 0 h 91"/>
                <a:gd name="T2" fmla="*/ 69 w 70"/>
                <a:gd name="T3" fmla="*/ 25 h 91"/>
                <a:gd name="T4" fmla="*/ 60 w 70"/>
                <a:gd name="T5" fmla="*/ 31 h 91"/>
                <a:gd name="T6" fmla="*/ 52 w 70"/>
                <a:gd name="T7" fmla="*/ 45 h 91"/>
                <a:gd name="T8" fmla="*/ 39 w 70"/>
                <a:gd name="T9" fmla="*/ 51 h 91"/>
                <a:gd name="T10" fmla="*/ 55 w 70"/>
                <a:gd name="T11" fmla="*/ 67 h 91"/>
                <a:gd name="T12" fmla="*/ 50 w 70"/>
                <a:gd name="T13" fmla="*/ 82 h 91"/>
                <a:gd name="T14" fmla="*/ 29 w 70"/>
                <a:gd name="T15" fmla="*/ 90 h 91"/>
                <a:gd name="T16" fmla="*/ 22 w 70"/>
                <a:gd name="T17" fmla="*/ 81 h 91"/>
                <a:gd name="T18" fmla="*/ 4 w 70"/>
                <a:gd name="T19" fmla="*/ 73 h 91"/>
                <a:gd name="T20" fmla="*/ 15 w 70"/>
                <a:gd name="T21" fmla="*/ 65 h 91"/>
                <a:gd name="T22" fmla="*/ 16 w 70"/>
                <a:gd name="T23" fmla="*/ 48 h 91"/>
                <a:gd name="T24" fmla="*/ 4 w 70"/>
                <a:gd name="T25" fmla="*/ 45 h 91"/>
                <a:gd name="T26" fmla="*/ 0 w 70"/>
                <a:gd name="T27" fmla="*/ 45 h 91"/>
                <a:gd name="T28" fmla="*/ 14 w 70"/>
                <a:gd name="T29" fmla="*/ 37 h 91"/>
                <a:gd name="T30" fmla="*/ 22 w 70"/>
                <a:gd name="T31" fmla="*/ 12 h 91"/>
                <a:gd name="T32" fmla="*/ 34 w 70"/>
                <a:gd name="T33" fmla="*/ 18 h 91"/>
                <a:gd name="T34" fmla="*/ 48 w 70"/>
                <a:gd name="T35" fmla="*/ 18 h 91"/>
                <a:gd name="T36" fmla="*/ 62 w 70"/>
                <a:gd name="T37" fmla="*/ 1 h 91"/>
                <a:gd name="T38" fmla="*/ 67 w 70"/>
                <a:gd name="T3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91">
                  <a:moveTo>
                    <a:pt x="67" y="0"/>
                  </a:moveTo>
                  <a:lnTo>
                    <a:pt x="69" y="25"/>
                  </a:lnTo>
                  <a:lnTo>
                    <a:pt x="60" y="31"/>
                  </a:lnTo>
                  <a:lnTo>
                    <a:pt x="52" y="45"/>
                  </a:lnTo>
                  <a:lnTo>
                    <a:pt x="39" y="51"/>
                  </a:lnTo>
                  <a:lnTo>
                    <a:pt x="55" y="67"/>
                  </a:lnTo>
                  <a:lnTo>
                    <a:pt x="50" y="82"/>
                  </a:lnTo>
                  <a:lnTo>
                    <a:pt x="29" y="90"/>
                  </a:lnTo>
                  <a:lnTo>
                    <a:pt x="22" y="81"/>
                  </a:lnTo>
                  <a:lnTo>
                    <a:pt x="4" y="73"/>
                  </a:lnTo>
                  <a:lnTo>
                    <a:pt x="15" y="65"/>
                  </a:lnTo>
                  <a:lnTo>
                    <a:pt x="16" y="48"/>
                  </a:lnTo>
                  <a:lnTo>
                    <a:pt x="4" y="45"/>
                  </a:lnTo>
                  <a:lnTo>
                    <a:pt x="0" y="45"/>
                  </a:lnTo>
                  <a:lnTo>
                    <a:pt x="14" y="37"/>
                  </a:lnTo>
                  <a:lnTo>
                    <a:pt x="22" y="12"/>
                  </a:lnTo>
                  <a:lnTo>
                    <a:pt x="34" y="18"/>
                  </a:lnTo>
                  <a:lnTo>
                    <a:pt x="48" y="18"/>
                  </a:lnTo>
                  <a:lnTo>
                    <a:pt x="62" y="1"/>
                  </a:lnTo>
                  <a:lnTo>
                    <a:pt x="67"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01" name="Freeform 201"/>
            <p:cNvSpPr/>
            <p:nvPr/>
          </p:nvSpPr>
          <p:spPr>
            <a:xfrm>
              <a:off x="8149664" y="3443013"/>
              <a:ext cx="198133" cy="511210"/>
            </a:xfrm>
            <a:custGeom>
              <a:avLst/>
              <a:gdLst>
                <a:gd name="T0" fmla="*/ 1 w 113"/>
                <a:gd name="T1" fmla="*/ 109 h 289"/>
                <a:gd name="T2" fmla="*/ 8 w 113"/>
                <a:gd name="T3" fmla="*/ 97 h 289"/>
                <a:gd name="T4" fmla="*/ 8 w 113"/>
                <a:gd name="T5" fmla="*/ 69 h 289"/>
                <a:gd name="T6" fmla="*/ 21 w 113"/>
                <a:gd name="T7" fmla="*/ 54 h 289"/>
                <a:gd name="T8" fmla="*/ 27 w 113"/>
                <a:gd name="T9" fmla="*/ 35 h 289"/>
                <a:gd name="T10" fmla="*/ 38 w 113"/>
                <a:gd name="T11" fmla="*/ 20 h 289"/>
                <a:gd name="T12" fmla="*/ 56 w 113"/>
                <a:gd name="T13" fmla="*/ 11 h 289"/>
                <a:gd name="T14" fmla="*/ 57 w 113"/>
                <a:gd name="T15" fmla="*/ 3 h 289"/>
                <a:gd name="T16" fmla="*/ 74 w 113"/>
                <a:gd name="T17" fmla="*/ 0 h 289"/>
                <a:gd name="T18" fmla="*/ 78 w 113"/>
                <a:gd name="T19" fmla="*/ 8 h 289"/>
                <a:gd name="T20" fmla="*/ 84 w 113"/>
                <a:gd name="T21" fmla="*/ 25 h 289"/>
                <a:gd name="T22" fmla="*/ 78 w 113"/>
                <a:gd name="T23" fmla="*/ 37 h 289"/>
                <a:gd name="T24" fmla="*/ 68 w 113"/>
                <a:gd name="T25" fmla="*/ 45 h 289"/>
                <a:gd name="T26" fmla="*/ 67 w 113"/>
                <a:gd name="T27" fmla="*/ 58 h 289"/>
                <a:gd name="T28" fmla="*/ 83 w 113"/>
                <a:gd name="T29" fmla="*/ 60 h 289"/>
                <a:gd name="T30" fmla="*/ 91 w 113"/>
                <a:gd name="T31" fmla="*/ 75 h 289"/>
                <a:gd name="T32" fmla="*/ 94 w 113"/>
                <a:gd name="T33" fmla="*/ 98 h 289"/>
                <a:gd name="T34" fmla="*/ 109 w 113"/>
                <a:gd name="T35" fmla="*/ 102 h 289"/>
                <a:gd name="T36" fmla="*/ 112 w 113"/>
                <a:gd name="T37" fmla="*/ 111 h 289"/>
                <a:gd name="T38" fmla="*/ 105 w 113"/>
                <a:gd name="T39" fmla="*/ 125 h 289"/>
                <a:gd name="T40" fmla="*/ 97 w 113"/>
                <a:gd name="T41" fmla="*/ 132 h 289"/>
                <a:gd name="T42" fmla="*/ 82 w 113"/>
                <a:gd name="T43" fmla="*/ 138 h 289"/>
                <a:gd name="T44" fmla="*/ 80 w 113"/>
                <a:gd name="T45" fmla="*/ 164 h 289"/>
                <a:gd name="T46" fmla="*/ 84 w 113"/>
                <a:gd name="T47" fmla="*/ 175 h 289"/>
                <a:gd name="T48" fmla="*/ 96 w 113"/>
                <a:gd name="T49" fmla="*/ 190 h 289"/>
                <a:gd name="T50" fmla="*/ 91 w 113"/>
                <a:gd name="T51" fmla="*/ 215 h 289"/>
                <a:gd name="T52" fmla="*/ 93 w 113"/>
                <a:gd name="T53" fmla="*/ 227 h 289"/>
                <a:gd name="T54" fmla="*/ 98 w 113"/>
                <a:gd name="T55" fmla="*/ 246 h 289"/>
                <a:gd name="T56" fmla="*/ 110 w 113"/>
                <a:gd name="T57" fmla="*/ 257 h 289"/>
                <a:gd name="T58" fmla="*/ 101 w 113"/>
                <a:gd name="T59" fmla="*/ 278 h 289"/>
                <a:gd name="T60" fmla="*/ 94 w 113"/>
                <a:gd name="T61" fmla="*/ 288 h 289"/>
                <a:gd name="T62" fmla="*/ 88 w 113"/>
                <a:gd name="T63" fmla="*/ 261 h 289"/>
                <a:gd name="T64" fmla="*/ 84 w 113"/>
                <a:gd name="T65" fmla="*/ 242 h 289"/>
                <a:gd name="T66" fmla="*/ 73 w 113"/>
                <a:gd name="T67" fmla="*/ 234 h 289"/>
                <a:gd name="T68" fmla="*/ 78 w 113"/>
                <a:gd name="T69" fmla="*/ 197 h 289"/>
                <a:gd name="T70" fmla="*/ 64 w 113"/>
                <a:gd name="T71" fmla="*/ 175 h 289"/>
                <a:gd name="T72" fmla="*/ 56 w 113"/>
                <a:gd name="T73" fmla="*/ 187 h 289"/>
                <a:gd name="T74" fmla="*/ 46 w 113"/>
                <a:gd name="T75" fmla="*/ 197 h 289"/>
                <a:gd name="T76" fmla="*/ 32 w 113"/>
                <a:gd name="T77" fmla="*/ 192 h 289"/>
                <a:gd name="T78" fmla="*/ 28 w 113"/>
                <a:gd name="T79" fmla="*/ 160 h 289"/>
                <a:gd name="T80" fmla="*/ 25 w 113"/>
                <a:gd name="T81" fmla="*/ 145 h 289"/>
                <a:gd name="T82" fmla="*/ 13 w 113"/>
                <a:gd name="T83" fmla="*/ 128 h 289"/>
                <a:gd name="T84" fmla="*/ 0 w 113"/>
                <a:gd name="T85" fmla="*/ 117 h 289"/>
                <a:gd name="T86" fmla="*/ 1 w 113"/>
                <a:gd name="T87" fmla="*/ 1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289">
                  <a:moveTo>
                    <a:pt x="1" y="109"/>
                  </a:moveTo>
                  <a:lnTo>
                    <a:pt x="8" y="97"/>
                  </a:lnTo>
                  <a:lnTo>
                    <a:pt x="8" y="69"/>
                  </a:lnTo>
                  <a:lnTo>
                    <a:pt x="21" y="54"/>
                  </a:lnTo>
                  <a:lnTo>
                    <a:pt x="27" y="35"/>
                  </a:lnTo>
                  <a:lnTo>
                    <a:pt x="38" y="20"/>
                  </a:lnTo>
                  <a:lnTo>
                    <a:pt x="56" y="11"/>
                  </a:lnTo>
                  <a:lnTo>
                    <a:pt x="57" y="3"/>
                  </a:lnTo>
                  <a:lnTo>
                    <a:pt x="74" y="0"/>
                  </a:lnTo>
                  <a:lnTo>
                    <a:pt x="78" y="8"/>
                  </a:lnTo>
                  <a:lnTo>
                    <a:pt x="84" y="25"/>
                  </a:lnTo>
                  <a:lnTo>
                    <a:pt x="78" y="37"/>
                  </a:lnTo>
                  <a:lnTo>
                    <a:pt x="68" y="45"/>
                  </a:lnTo>
                  <a:lnTo>
                    <a:pt x="67" y="58"/>
                  </a:lnTo>
                  <a:lnTo>
                    <a:pt x="83" y="60"/>
                  </a:lnTo>
                  <a:lnTo>
                    <a:pt x="91" y="75"/>
                  </a:lnTo>
                  <a:lnTo>
                    <a:pt x="94" y="98"/>
                  </a:lnTo>
                  <a:lnTo>
                    <a:pt x="109" y="102"/>
                  </a:lnTo>
                  <a:lnTo>
                    <a:pt x="112" y="111"/>
                  </a:lnTo>
                  <a:lnTo>
                    <a:pt x="105" y="125"/>
                  </a:lnTo>
                  <a:lnTo>
                    <a:pt x="97" y="132"/>
                  </a:lnTo>
                  <a:lnTo>
                    <a:pt x="82" y="138"/>
                  </a:lnTo>
                  <a:lnTo>
                    <a:pt x="80" y="164"/>
                  </a:lnTo>
                  <a:lnTo>
                    <a:pt x="84" y="175"/>
                  </a:lnTo>
                  <a:lnTo>
                    <a:pt x="96" y="190"/>
                  </a:lnTo>
                  <a:lnTo>
                    <a:pt x="91" y="215"/>
                  </a:lnTo>
                  <a:lnTo>
                    <a:pt x="93" y="227"/>
                  </a:lnTo>
                  <a:lnTo>
                    <a:pt x="98" y="246"/>
                  </a:lnTo>
                  <a:lnTo>
                    <a:pt x="110" y="257"/>
                  </a:lnTo>
                  <a:lnTo>
                    <a:pt x="101" y="278"/>
                  </a:lnTo>
                  <a:lnTo>
                    <a:pt x="94" y="288"/>
                  </a:lnTo>
                  <a:lnTo>
                    <a:pt x="88" y="261"/>
                  </a:lnTo>
                  <a:lnTo>
                    <a:pt x="84" y="242"/>
                  </a:lnTo>
                  <a:lnTo>
                    <a:pt x="73" y="234"/>
                  </a:lnTo>
                  <a:lnTo>
                    <a:pt x="78" y="197"/>
                  </a:lnTo>
                  <a:lnTo>
                    <a:pt x="64" y="175"/>
                  </a:lnTo>
                  <a:lnTo>
                    <a:pt x="56" y="187"/>
                  </a:lnTo>
                  <a:lnTo>
                    <a:pt x="46" y="197"/>
                  </a:lnTo>
                  <a:lnTo>
                    <a:pt x="32" y="192"/>
                  </a:lnTo>
                  <a:lnTo>
                    <a:pt x="28" y="160"/>
                  </a:lnTo>
                  <a:lnTo>
                    <a:pt x="25" y="145"/>
                  </a:lnTo>
                  <a:lnTo>
                    <a:pt x="13" y="128"/>
                  </a:lnTo>
                  <a:lnTo>
                    <a:pt x="0" y="117"/>
                  </a:lnTo>
                  <a:lnTo>
                    <a:pt x="1" y="10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02" name="Freeform 202"/>
            <p:cNvSpPr/>
            <p:nvPr/>
          </p:nvSpPr>
          <p:spPr>
            <a:xfrm>
              <a:off x="8226716" y="4100508"/>
              <a:ext cx="298772" cy="330320"/>
            </a:xfrm>
            <a:custGeom>
              <a:avLst/>
              <a:gdLst>
                <a:gd name="T0" fmla="*/ 65 w 170"/>
                <a:gd name="T1" fmla="*/ 29 h 187"/>
                <a:gd name="T2" fmla="*/ 43 w 170"/>
                <a:gd name="T3" fmla="*/ 20 h 187"/>
                <a:gd name="T4" fmla="*/ 25 w 170"/>
                <a:gd name="T5" fmla="*/ 0 h 187"/>
                <a:gd name="T6" fmla="*/ 3 w 170"/>
                <a:gd name="T7" fmla="*/ 3 h 187"/>
                <a:gd name="T8" fmla="*/ 0 w 170"/>
                <a:gd name="T9" fmla="*/ 11 h 187"/>
                <a:gd name="T10" fmla="*/ 26 w 170"/>
                <a:gd name="T11" fmla="*/ 29 h 187"/>
                <a:gd name="T12" fmla="*/ 49 w 170"/>
                <a:gd name="T13" fmla="*/ 49 h 187"/>
                <a:gd name="T14" fmla="*/ 65 w 170"/>
                <a:gd name="T15" fmla="*/ 63 h 187"/>
                <a:gd name="T16" fmla="*/ 69 w 170"/>
                <a:gd name="T17" fmla="*/ 84 h 187"/>
                <a:gd name="T18" fmla="*/ 78 w 170"/>
                <a:gd name="T19" fmla="*/ 103 h 187"/>
                <a:gd name="T20" fmla="*/ 108 w 170"/>
                <a:gd name="T21" fmla="*/ 143 h 187"/>
                <a:gd name="T22" fmla="*/ 134 w 170"/>
                <a:gd name="T23" fmla="*/ 174 h 187"/>
                <a:gd name="T24" fmla="*/ 143 w 170"/>
                <a:gd name="T25" fmla="*/ 186 h 187"/>
                <a:gd name="T26" fmla="*/ 169 w 170"/>
                <a:gd name="T27" fmla="*/ 174 h 187"/>
                <a:gd name="T28" fmla="*/ 166 w 170"/>
                <a:gd name="T29" fmla="*/ 158 h 187"/>
                <a:gd name="T30" fmla="*/ 166 w 170"/>
                <a:gd name="T31" fmla="*/ 138 h 187"/>
                <a:gd name="T32" fmla="*/ 158 w 170"/>
                <a:gd name="T33" fmla="*/ 127 h 187"/>
                <a:gd name="T34" fmla="*/ 135 w 170"/>
                <a:gd name="T35" fmla="*/ 119 h 187"/>
                <a:gd name="T36" fmla="*/ 135 w 170"/>
                <a:gd name="T37" fmla="*/ 110 h 187"/>
                <a:gd name="T38" fmla="*/ 127 w 170"/>
                <a:gd name="T39" fmla="*/ 97 h 187"/>
                <a:gd name="T40" fmla="*/ 127 w 170"/>
                <a:gd name="T41" fmla="*/ 79 h 187"/>
                <a:gd name="T42" fmla="*/ 112 w 170"/>
                <a:gd name="T43" fmla="*/ 65 h 187"/>
                <a:gd name="T44" fmla="*/ 92 w 170"/>
                <a:gd name="T45" fmla="*/ 53 h 187"/>
                <a:gd name="T46" fmla="*/ 65 w 170"/>
                <a:gd name="T47" fmla="*/ 2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0" h="187">
                  <a:moveTo>
                    <a:pt x="65" y="29"/>
                  </a:moveTo>
                  <a:lnTo>
                    <a:pt x="43" y="20"/>
                  </a:lnTo>
                  <a:lnTo>
                    <a:pt x="25" y="0"/>
                  </a:lnTo>
                  <a:lnTo>
                    <a:pt x="3" y="3"/>
                  </a:lnTo>
                  <a:lnTo>
                    <a:pt x="0" y="11"/>
                  </a:lnTo>
                  <a:lnTo>
                    <a:pt x="26" y="29"/>
                  </a:lnTo>
                  <a:lnTo>
                    <a:pt x="49" y="49"/>
                  </a:lnTo>
                  <a:lnTo>
                    <a:pt x="65" y="63"/>
                  </a:lnTo>
                  <a:lnTo>
                    <a:pt x="69" y="84"/>
                  </a:lnTo>
                  <a:lnTo>
                    <a:pt x="78" y="103"/>
                  </a:lnTo>
                  <a:lnTo>
                    <a:pt x="108" y="143"/>
                  </a:lnTo>
                  <a:lnTo>
                    <a:pt x="134" y="174"/>
                  </a:lnTo>
                  <a:lnTo>
                    <a:pt x="143" y="186"/>
                  </a:lnTo>
                  <a:lnTo>
                    <a:pt x="169" y="174"/>
                  </a:lnTo>
                  <a:lnTo>
                    <a:pt x="166" y="158"/>
                  </a:lnTo>
                  <a:lnTo>
                    <a:pt x="166" y="138"/>
                  </a:lnTo>
                  <a:lnTo>
                    <a:pt x="158" y="127"/>
                  </a:lnTo>
                  <a:lnTo>
                    <a:pt x="135" y="119"/>
                  </a:lnTo>
                  <a:lnTo>
                    <a:pt x="135" y="110"/>
                  </a:lnTo>
                  <a:lnTo>
                    <a:pt x="127" y="97"/>
                  </a:lnTo>
                  <a:lnTo>
                    <a:pt x="127" y="79"/>
                  </a:lnTo>
                  <a:lnTo>
                    <a:pt x="112" y="65"/>
                  </a:lnTo>
                  <a:lnTo>
                    <a:pt x="92" y="53"/>
                  </a:lnTo>
                  <a:lnTo>
                    <a:pt x="65" y="2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03" name="Freeform 203"/>
            <p:cNvSpPr/>
            <p:nvPr/>
          </p:nvSpPr>
          <p:spPr>
            <a:xfrm>
              <a:off x="8580524" y="4054892"/>
              <a:ext cx="287765" cy="324028"/>
            </a:xfrm>
            <a:custGeom>
              <a:avLst/>
              <a:gdLst>
                <a:gd name="T0" fmla="*/ 35 w 163"/>
                <a:gd name="T1" fmla="*/ 89 h 184"/>
                <a:gd name="T2" fmla="*/ 4 w 163"/>
                <a:gd name="T3" fmla="*/ 89 h 184"/>
                <a:gd name="T4" fmla="*/ 0 w 163"/>
                <a:gd name="T5" fmla="*/ 112 h 184"/>
                <a:gd name="T6" fmla="*/ 11 w 163"/>
                <a:gd name="T7" fmla="*/ 118 h 184"/>
                <a:gd name="T8" fmla="*/ 12 w 163"/>
                <a:gd name="T9" fmla="*/ 136 h 184"/>
                <a:gd name="T10" fmla="*/ 25 w 163"/>
                <a:gd name="T11" fmla="*/ 139 h 184"/>
                <a:gd name="T12" fmla="*/ 26 w 163"/>
                <a:gd name="T13" fmla="*/ 160 h 184"/>
                <a:gd name="T14" fmla="*/ 34 w 163"/>
                <a:gd name="T15" fmla="*/ 161 h 184"/>
                <a:gd name="T16" fmla="*/ 41 w 163"/>
                <a:gd name="T17" fmla="*/ 170 h 184"/>
                <a:gd name="T18" fmla="*/ 62 w 163"/>
                <a:gd name="T19" fmla="*/ 175 h 184"/>
                <a:gd name="T20" fmla="*/ 70 w 163"/>
                <a:gd name="T21" fmla="*/ 164 h 184"/>
                <a:gd name="T22" fmla="*/ 81 w 163"/>
                <a:gd name="T23" fmla="*/ 168 h 184"/>
                <a:gd name="T24" fmla="*/ 89 w 163"/>
                <a:gd name="T25" fmla="*/ 183 h 184"/>
                <a:gd name="T26" fmla="*/ 108 w 163"/>
                <a:gd name="T27" fmla="*/ 181 h 184"/>
                <a:gd name="T28" fmla="*/ 112 w 163"/>
                <a:gd name="T29" fmla="*/ 169 h 184"/>
                <a:gd name="T30" fmla="*/ 120 w 163"/>
                <a:gd name="T31" fmla="*/ 157 h 184"/>
                <a:gd name="T32" fmla="*/ 120 w 163"/>
                <a:gd name="T33" fmla="*/ 142 h 184"/>
                <a:gd name="T34" fmla="*/ 132 w 163"/>
                <a:gd name="T35" fmla="*/ 131 h 184"/>
                <a:gd name="T36" fmla="*/ 138 w 163"/>
                <a:gd name="T37" fmla="*/ 107 h 184"/>
                <a:gd name="T38" fmla="*/ 151 w 163"/>
                <a:gd name="T39" fmla="*/ 102 h 184"/>
                <a:gd name="T40" fmla="*/ 151 w 163"/>
                <a:gd name="T41" fmla="*/ 88 h 184"/>
                <a:gd name="T42" fmla="*/ 137 w 163"/>
                <a:gd name="T43" fmla="*/ 77 h 184"/>
                <a:gd name="T44" fmla="*/ 137 w 163"/>
                <a:gd name="T45" fmla="*/ 52 h 184"/>
                <a:gd name="T46" fmla="*/ 148 w 163"/>
                <a:gd name="T47" fmla="*/ 43 h 184"/>
                <a:gd name="T48" fmla="*/ 162 w 163"/>
                <a:gd name="T49" fmla="*/ 32 h 184"/>
                <a:gd name="T50" fmla="*/ 159 w 163"/>
                <a:gd name="T51" fmla="*/ 17 h 184"/>
                <a:gd name="T52" fmla="*/ 141 w 163"/>
                <a:gd name="T53" fmla="*/ 13 h 184"/>
                <a:gd name="T54" fmla="*/ 131 w 163"/>
                <a:gd name="T55" fmla="*/ 9 h 184"/>
                <a:gd name="T56" fmla="*/ 114 w 163"/>
                <a:gd name="T57" fmla="*/ 0 h 184"/>
                <a:gd name="T58" fmla="*/ 110 w 163"/>
                <a:gd name="T59" fmla="*/ 14 h 184"/>
                <a:gd name="T60" fmla="*/ 99 w 163"/>
                <a:gd name="T61" fmla="*/ 20 h 184"/>
                <a:gd name="T62" fmla="*/ 96 w 163"/>
                <a:gd name="T63" fmla="*/ 37 h 184"/>
                <a:gd name="T64" fmla="*/ 84 w 163"/>
                <a:gd name="T65" fmla="*/ 43 h 184"/>
                <a:gd name="T66" fmla="*/ 70 w 163"/>
                <a:gd name="T67" fmla="*/ 53 h 184"/>
                <a:gd name="T68" fmla="*/ 63 w 163"/>
                <a:gd name="T69" fmla="*/ 68 h 184"/>
                <a:gd name="T70" fmla="*/ 44 w 163"/>
                <a:gd name="T71" fmla="*/ 66 h 184"/>
                <a:gd name="T72" fmla="*/ 41 w 163"/>
                <a:gd name="T73" fmla="*/ 80 h 184"/>
                <a:gd name="T74" fmla="*/ 35 w 163"/>
                <a:gd name="T75" fmla="*/ 8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184">
                  <a:moveTo>
                    <a:pt x="35" y="89"/>
                  </a:moveTo>
                  <a:lnTo>
                    <a:pt x="4" y="89"/>
                  </a:lnTo>
                  <a:lnTo>
                    <a:pt x="0" y="112"/>
                  </a:lnTo>
                  <a:lnTo>
                    <a:pt x="11" y="118"/>
                  </a:lnTo>
                  <a:lnTo>
                    <a:pt x="12" y="136"/>
                  </a:lnTo>
                  <a:lnTo>
                    <a:pt x="25" y="139"/>
                  </a:lnTo>
                  <a:lnTo>
                    <a:pt x="26" y="160"/>
                  </a:lnTo>
                  <a:lnTo>
                    <a:pt x="34" y="161"/>
                  </a:lnTo>
                  <a:lnTo>
                    <a:pt x="41" y="170"/>
                  </a:lnTo>
                  <a:lnTo>
                    <a:pt x="62" y="175"/>
                  </a:lnTo>
                  <a:lnTo>
                    <a:pt x="70" y="164"/>
                  </a:lnTo>
                  <a:lnTo>
                    <a:pt x="81" y="168"/>
                  </a:lnTo>
                  <a:lnTo>
                    <a:pt x="89" y="183"/>
                  </a:lnTo>
                  <a:lnTo>
                    <a:pt x="108" y="181"/>
                  </a:lnTo>
                  <a:lnTo>
                    <a:pt x="112" y="169"/>
                  </a:lnTo>
                  <a:lnTo>
                    <a:pt x="120" y="157"/>
                  </a:lnTo>
                  <a:lnTo>
                    <a:pt x="120" y="142"/>
                  </a:lnTo>
                  <a:lnTo>
                    <a:pt x="132" y="131"/>
                  </a:lnTo>
                  <a:lnTo>
                    <a:pt x="138" y="107"/>
                  </a:lnTo>
                  <a:lnTo>
                    <a:pt x="151" y="102"/>
                  </a:lnTo>
                  <a:lnTo>
                    <a:pt x="151" y="88"/>
                  </a:lnTo>
                  <a:lnTo>
                    <a:pt x="137" y="77"/>
                  </a:lnTo>
                  <a:lnTo>
                    <a:pt x="137" y="52"/>
                  </a:lnTo>
                  <a:lnTo>
                    <a:pt x="148" y="43"/>
                  </a:lnTo>
                  <a:lnTo>
                    <a:pt x="162" y="32"/>
                  </a:lnTo>
                  <a:lnTo>
                    <a:pt x="159" y="17"/>
                  </a:lnTo>
                  <a:lnTo>
                    <a:pt x="141" y="13"/>
                  </a:lnTo>
                  <a:lnTo>
                    <a:pt x="131" y="9"/>
                  </a:lnTo>
                  <a:lnTo>
                    <a:pt x="114" y="0"/>
                  </a:lnTo>
                  <a:lnTo>
                    <a:pt x="110" y="14"/>
                  </a:lnTo>
                  <a:lnTo>
                    <a:pt x="99" y="20"/>
                  </a:lnTo>
                  <a:lnTo>
                    <a:pt x="96" y="37"/>
                  </a:lnTo>
                  <a:lnTo>
                    <a:pt x="84" y="43"/>
                  </a:lnTo>
                  <a:lnTo>
                    <a:pt x="70" y="53"/>
                  </a:lnTo>
                  <a:lnTo>
                    <a:pt x="63" y="68"/>
                  </a:lnTo>
                  <a:lnTo>
                    <a:pt x="44" y="66"/>
                  </a:lnTo>
                  <a:lnTo>
                    <a:pt x="41" y="80"/>
                  </a:lnTo>
                  <a:lnTo>
                    <a:pt x="35" y="8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04" name="Freeform 204"/>
            <p:cNvSpPr/>
            <p:nvPr/>
          </p:nvSpPr>
          <p:spPr>
            <a:xfrm>
              <a:off x="8394971" y="3576714"/>
              <a:ext cx="196560" cy="440427"/>
            </a:xfrm>
            <a:custGeom>
              <a:avLst/>
              <a:gdLst>
                <a:gd name="T0" fmla="*/ 0 w 111"/>
                <a:gd name="T1" fmla="*/ 12 h 250"/>
                <a:gd name="T2" fmla="*/ 8 w 111"/>
                <a:gd name="T3" fmla="*/ 35 h 250"/>
                <a:gd name="T4" fmla="*/ 34 w 111"/>
                <a:gd name="T5" fmla="*/ 44 h 250"/>
                <a:gd name="T6" fmla="*/ 36 w 111"/>
                <a:gd name="T7" fmla="*/ 53 h 250"/>
                <a:gd name="T8" fmla="*/ 32 w 111"/>
                <a:gd name="T9" fmla="*/ 69 h 250"/>
                <a:gd name="T10" fmla="*/ 42 w 111"/>
                <a:gd name="T11" fmla="*/ 80 h 250"/>
                <a:gd name="T12" fmla="*/ 64 w 111"/>
                <a:gd name="T13" fmla="*/ 113 h 250"/>
                <a:gd name="T14" fmla="*/ 77 w 111"/>
                <a:gd name="T15" fmla="*/ 122 h 250"/>
                <a:gd name="T16" fmla="*/ 77 w 111"/>
                <a:gd name="T17" fmla="*/ 151 h 250"/>
                <a:gd name="T18" fmla="*/ 83 w 111"/>
                <a:gd name="T19" fmla="*/ 156 h 250"/>
                <a:gd name="T20" fmla="*/ 85 w 111"/>
                <a:gd name="T21" fmla="*/ 183 h 250"/>
                <a:gd name="T22" fmla="*/ 75 w 111"/>
                <a:gd name="T23" fmla="*/ 191 h 250"/>
                <a:gd name="T24" fmla="*/ 61 w 111"/>
                <a:gd name="T25" fmla="*/ 205 h 250"/>
                <a:gd name="T26" fmla="*/ 47 w 111"/>
                <a:gd name="T27" fmla="*/ 215 h 250"/>
                <a:gd name="T28" fmla="*/ 53 w 111"/>
                <a:gd name="T29" fmla="*/ 224 h 250"/>
                <a:gd name="T30" fmla="*/ 46 w 111"/>
                <a:gd name="T31" fmla="*/ 234 h 250"/>
                <a:gd name="T32" fmla="*/ 51 w 111"/>
                <a:gd name="T33" fmla="*/ 249 h 250"/>
                <a:gd name="T34" fmla="*/ 77 w 111"/>
                <a:gd name="T35" fmla="*/ 230 h 250"/>
                <a:gd name="T36" fmla="*/ 100 w 111"/>
                <a:gd name="T37" fmla="*/ 209 h 250"/>
                <a:gd name="T38" fmla="*/ 106 w 111"/>
                <a:gd name="T39" fmla="*/ 201 h 250"/>
                <a:gd name="T40" fmla="*/ 110 w 111"/>
                <a:gd name="T41" fmla="*/ 163 h 250"/>
                <a:gd name="T42" fmla="*/ 102 w 111"/>
                <a:gd name="T43" fmla="*/ 131 h 250"/>
                <a:gd name="T44" fmla="*/ 81 w 111"/>
                <a:gd name="T45" fmla="*/ 108 h 250"/>
                <a:gd name="T46" fmla="*/ 57 w 111"/>
                <a:gd name="T47" fmla="*/ 80 h 250"/>
                <a:gd name="T48" fmla="*/ 57 w 111"/>
                <a:gd name="T49" fmla="*/ 59 h 250"/>
                <a:gd name="T50" fmla="*/ 63 w 111"/>
                <a:gd name="T51" fmla="*/ 52 h 250"/>
                <a:gd name="T52" fmla="*/ 81 w 111"/>
                <a:gd name="T53" fmla="*/ 38 h 250"/>
                <a:gd name="T54" fmla="*/ 60 w 111"/>
                <a:gd name="T55" fmla="*/ 8 h 250"/>
                <a:gd name="T56" fmla="*/ 37 w 111"/>
                <a:gd name="T57" fmla="*/ 0 h 250"/>
                <a:gd name="T58" fmla="*/ 23 w 111"/>
                <a:gd name="T59" fmla="*/ 0 h 250"/>
                <a:gd name="T60" fmla="*/ 0 w 111"/>
                <a:gd name="T61" fmla="*/ 1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1" h="250">
                  <a:moveTo>
                    <a:pt x="0" y="12"/>
                  </a:moveTo>
                  <a:lnTo>
                    <a:pt x="8" y="35"/>
                  </a:lnTo>
                  <a:lnTo>
                    <a:pt x="34" y="44"/>
                  </a:lnTo>
                  <a:lnTo>
                    <a:pt x="36" y="53"/>
                  </a:lnTo>
                  <a:lnTo>
                    <a:pt x="32" y="69"/>
                  </a:lnTo>
                  <a:lnTo>
                    <a:pt x="42" y="80"/>
                  </a:lnTo>
                  <a:lnTo>
                    <a:pt x="64" y="113"/>
                  </a:lnTo>
                  <a:lnTo>
                    <a:pt x="77" y="122"/>
                  </a:lnTo>
                  <a:lnTo>
                    <a:pt x="77" y="151"/>
                  </a:lnTo>
                  <a:lnTo>
                    <a:pt x="83" y="156"/>
                  </a:lnTo>
                  <a:lnTo>
                    <a:pt x="85" y="183"/>
                  </a:lnTo>
                  <a:lnTo>
                    <a:pt x="75" y="191"/>
                  </a:lnTo>
                  <a:lnTo>
                    <a:pt x="61" y="205"/>
                  </a:lnTo>
                  <a:lnTo>
                    <a:pt x="47" y="215"/>
                  </a:lnTo>
                  <a:lnTo>
                    <a:pt x="53" y="224"/>
                  </a:lnTo>
                  <a:lnTo>
                    <a:pt x="46" y="234"/>
                  </a:lnTo>
                  <a:lnTo>
                    <a:pt x="51" y="249"/>
                  </a:lnTo>
                  <a:lnTo>
                    <a:pt x="77" y="230"/>
                  </a:lnTo>
                  <a:lnTo>
                    <a:pt x="100" y="209"/>
                  </a:lnTo>
                  <a:lnTo>
                    <a:pt x="106" y="201"/>
                  </a:lnTo>
                  <a:lnTo>
                    <a:pt x="110" y="163"/>
                  </a:lnTo>
                  <a:lnTo>
                    <a:pt x="102" y="131"/>
                  </a:lnTo>
                  <a:lnTo>
                    <a:pt x="81" y="108"/>
                  </a:lnTo>
                  <a:lnTo>
                    <a:pt x="57" y="80"/>
                  </a:lnTo>
                  <a:lnTo>
                    <a:pt x="57" y="59"/>
                  </a:lnTo>
                  <a:lnTo>
                    <a:pt x="63" y="52"/>
                  </a:lnTo>
                  <a:lnTo>
                    <a:pt x="81" y="38"/>
                  </a:lnTo>
                  <a:lnTo>
                    <a:pt x="60" y="8"/>
                  </a:lnTo>
                  <a:lnTo>
                    <a:pt x="37" y="0"/>
                  </a:lnTo>
                  <a:lnTo>
                    <a:pt x="23" y="0"/>
                  </a:lnTo>
                  <a:lnTo>
                    <a:pt x="0" y="1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05" name="Freeform 205"/>
            <p:cNvSpPr/>
            <p:nvPr/>
          </p:nvSpPr>
          <p:spPr>
            <a:xfrm>
              <a:off x="9225243" y="4298700"/>
              <a:ext cx="253170" cy="224932"/>
            </a:xfrm>
            <a:custGeom>
              <a:avLst/>
              <a:gdLst>
                <a:gd name="T0" fmla="*/ 124 w 144"/>
                <a:gd name="T1" fmla="*/ 24 h 128"/>
                <a:gd name="T2" fmla="*/ 110 w 144"/>
                <a:gd name="T3" fmla="*/ 19 h 128"/>
                <a:gd name="T4" fmla="*/ 80 w 144"/>
                <a:gd name="T5" fmla="*/ 6 h 128"/>
                <a:gd name="T6" fmla="*/ 71 w 144"/>
                <a:gd name="T7" fmla="*/ 0 h 128"/>
                <a:gd name="T8" fmla="*/ 55 w 144"/>
                <a:gd name="T9" fmla="*/ 3 h 128"/>
                <a:gd name="T10" fmla="*/ 40 w 144"/>
                <a:gd name="T11" fmla="*/ 19 h 128"/>
                <a:gd name="T12" fmla="*/ 22 w 144"/>
                <a:gd name="T13" fmla="*/ 29 h 128"/>
                <a:gd name="T14" fmla="*/ 6 w 144"/>
                <a:gd name="T15" fmla="*/ 32 h 128"/>
                <a:gd name="T16" fmla="*/ 0 w 144"/>
                <a:gd name="T17" fmla="*/ 34 h 128"/>
                <a:gd name="T18" fmla="*/ 6 w 144"/>
                <a:gd name="T19" fmla="*/ 45 h 128"/>
                <a:gd name="T20" fmla="*/ 21 w 144"/>
                <a:gd name="T21" fmla="*/ 43 h 128"/>
                <a:gd name="T22" fmla="*/ 41 w 144"/>
                <a:gd name="T23" fmla="*/ 54 h 128"/>
                <a:gd name="T24" fmla="*/ 55 w 144"/>
                <a:gd name="T25" fmla="*/ 62 h 128"/>
                <a:gd name="T26" fmla="*/ 69 w 144"/>
                <a:gd name="T27" fmla="*/ 75 h 128"/>
                <a:gd name="T28" fmla="*/ 69 w 144"/>
                <a:gd name="T29" fmla="*/ 92 h 128"/>
                <a:gd name="T30" fmla="*/ 66 w 144"/>
                <a:gd name="T31" fmla="*/ 98 h 128"/>
                <a:gd name="T32" fmla="*/ 53 w 144"/>
                <a:gd name="T33" fmla="*/ 103 h 128"/>
                <a:gd name="T34" fmla="*/ 56 w 144"/>
                <a:gd name="T35" fmla="*/ 116 h 128"/>
                <a:gd name="T36" fmla="*/ 74 w 144"/>
                <a:gd name="T37" fmla="*/ 114 h 128"/>
                <a:gd name="T38" fmla="*/ 92 w 144"/>
                <a:gd name="T39" fmla="*/ 114 h 128"/>
                <a:gd name="T40" fmla="*/ 99 w 144"/>
                <a:gd name="T41" fmla="*/ 122 h 128"/>
                <a:gd name="T42" fmla="*/ 111 w 144"/>
                <a:gd name="T43" fmla="*/ 127 h 128"/>
                <a:gd name="T44" fmla="*/ 128 w 144"/>
                <a:gd name="T45" fmla="*/ 120 h 128"/>
                <a:gd name="T46" fmla="*/ 135 w 144"/>
                <a:gd name="T47" fmla="*/ 107 h 128"/>
                <a:gd name="T48" fmla="*/ 143 w 144"/>
                <a:gd name="T49" fmla="*/ 97 h 128"/>
                <a:gd name="T50" fmla="*/ 124 w 144"/>
                <a:gd name="T51"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8">
                  <a:moveTo>
                    <a:pt x="124" y="24"/>
                  </a:moveTo>
                  <a:lnTo>
                    <a:pt x="110" y="19"/>
                  </a:lnTo>
                  <a:lnTo>
                    <a:pt x="80" y="6"/>
                  </a:lnTo>
                  <a:lnTo>
                    <a:pt x="71" y="0"/>
                  </a:lnTo>
                  <a:lnTo>
                    <a:pt x="55" y="3"/>
                  </a:lnTo>
                  <a:lnTo>
                    <a:pt x="40" y="19"/>
                  </a:lnTo>
                  <a:lnTo>
                    <a:pt x="22" y="29"/>
                  </a:lnTo>
                  <a:lnTo>
                    <a:pt x="6" y="32"/>
                  </a:lnTo>
                  <a:lnTo>
                    <a:pt x="0" y="34"/>
                  </a:lnTo>
                  <a:lnTo>
                    <a:pt x="6" y="45"/>
                  </a:lnTo>
                  <a:lnTo>
                    <a:pt x="21" y="43"/>
                  </a:lnTo>
                  <a:lnTo>
                    <a:pt x="41" y="54"/>
                  </a:lnTo>
                  <a:lnTo>
                    <a:pt x="55" y="62"/>
                  </a:lnTo>
                  <a:lnTo>
                    <a:pt x="69" y="75"/>
                  </a:lnTo>
                  <a:lnTo>
                    <a:pt x="69" y="92"/>
                  </a:lnTo>
                  <a:lnTo>
                    <a:pt x="66" y="98"/>
                  </a:lnTo>
                  <a:lnTo>
                    <a:pt x="53" y="103"/>
                  </a:lnTo>
                  <a:lnTo>
                    <a:pt x="56" y="116"/>
                  </a:lnTo>
                  <a:lnTo>
                    <a:pt x="74" y="114"/>
                  </a:lnTo>
                  <a:lnTo>
                    <a:pt x="92" y="114"/>
                  </a:lnTo>
                  <a:lnTo>
                    <a:pt x="99" y="122"/>
                  </a:lnTo>
                  <a:lnTo>
                    <a:pt x="111" y="127"/>
                  </a:lnTo>
                  <a:lnTo>
                    <a:pt x="128" y="120"/>
                  </a:lnTo>
                  <a:lnTo>
                    <a:pt x="135" y="107"/>
                  </a:lnTo>
                  <a:lnTo>
                    <a:pt x="143" y="97"/>
                  </a:lnTo>
                  <a:lnTo>
                    <a:pt x="124" y="2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06" name="Freeform 206"/>
            <p:cNvSpPr/>
            <p:nvPr/>
          </p:nvSpPr>
          <p:spPr>
            <a:xfrm>
              <a:off x="9234678" y="4275106"/>
              <a:ext cx="67617" cy="45616"/>
            </a:xfrm>
            <a:custGeom>
              <a:avLst/>
              <a:gdLst>
                <a:gd name="T0" fmla="*/ 14 w 38"/>
                <a:gd name="T1" fmla="*/ 24 h 26"/>
                <a:gd name="T2" fmla="*/ 0 w 38"/>
                <a:gd name="T3" fmla="*/ 25 h 26"/>
                <a:gd name="T4" fmla="*/ 3 w 38"/>
                <a:gd name="T5" fmla="*/ 13 h 26"/>
                <a:gd name="T6" fmla="*/ 9 w 38"/>
                <a:gd name="T7" fmla="*/ 0 h 26"/>
                <a:gd name="T8" fmla="*/ 24 w 38"/>
                <a:gd name="T9" fmla="*/ 3 h 26"/>
                <a:gd name="T10" fmla="*/ 37 w 38"/>
                <a:gd name="T11" fmla="*/ 6 h 26"/>
                <a:gd name="T12" fmla="*/ 33 w 38"/>
                <a:gd name="T13" fmla="*/ 16 h 26"/>
                <a:gd name="T14" fmla="*/ 23 w 38"/>
                <a:gd name="T15" fmla="*/ 25 h 26"/>
                <a:gd name="T16" fmla="*/ 14 w 38"/>
                <a:gd name="T1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6">
                  <a:moveTo>
                    <a:pt x="14" y="24"/>
                  </a:moveTo>
                  <a:lnTo>
                    <a:pt x="0" y="25"/>
                  </a:lnTo>
                  <a:lnTo>
                    <a:pt x="3" y="13"/>
                  </a:lnTo>
                  <a:lnTo>
                    <a:pt x="9" y="0"/>
                  </a:lnTo>
                  <a:lnTo>
                    <a:pt x="24" y="3"/>
                  </a:lnTo>
                  <a:lnTo>
                    <a:pt x="37" y="6"/>
                  </a:lnTo>
                  <a:lnTo>
                    <a:pt x="33" y="16"/>
                  </a:lnTo>
                  <a:lnTo>
                    <a:pt x="23" y="25"/>
                  </a:lnTo>
                  <a:lnTo>
                    <a:pt x="14" y="2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07" name="Freeform 207"/>
            <p:cNvSpPr/>
            <p:nvPr/>
          </p:nvSpPr>
          <p:spPr>
            <a:xfrm>
              <a:off x="6904257" y="3054494"/>
              <a:ext cx="507912" cy="459302"/>
            </a:xfrm>
            <a:custGeom>
              <a:avLst/>
              <a:gdLst>
                <a:gd name="T0" fmla="*/ 0 w 286"/>
                <a:gd name="T1" fmla="*/ 6 h 261"/>
                <a:gd name="T2" fmla="*/ 14 w 286"/>
                <a:gd name="T3" fmla="*/ 43 h 261"/>
                <a:gd name="T4" fmla="*/ 20 w 286"/>
                <a:gd name="T5" fmla="*/ 73 h 261"/>
                <a:gd name="T6" fmla="*/ 32 w 286"/>
                <a:gd name="T7" fmla="*/ 92 h 261"/>
                <a:gd name="T8" fmla="*/ 22 w 286"/>
                <a:gd name="T9" fmla="*/ 114 h 261"/>
                <a:gd name="T10" fmla="*/ 39 w 286"/>
                <a:gd name="T11" fmla="*/ 133 h 261"/>
                <a:gd name="T12" fmla="*/ 59 w 286"/>
                <a:gd name="T13" fmla="*/ 133 h 261"/>
                <a:gd name="T14" fmla="*/ 56 w 286"/>
                <a:gd name="T15" fmla="*/ 159 h 261"/>
                <a:gd name="T16" fmla="*/ 66 w 286"/>
                <a:gd name="T17" fmla="*/ 176 h 261"/>
                <a:gd name="T18" fmla="*/ 87 w 286"/>
                <a:gd name="T19" fmla="*/ 180 h 261"/>
                <a:gd name="T20" fmla="*/ 94 w 286"/>
                <a:gd name="T21" fmla="*/ 187 h 261"/>
                <a:gd name="T22" fmla="*/ 111 w 286"/>
                <a:gd name="T23" fmla="*/ 212 h 261"/>
                <a:gd name="T24" fmla="*/ 122 w 286"/>
                <a:gd name="T25" fmla="*/ 221 h 261"/>
                <a:gd name="T26" fmla="*/ 174 w 286"/>
                <a:gd name="T27" fmla="*/ 235 h 261"/>
                <a:gd name="T28" fmla="*/ 189 w 286"/>
                <a:gd name="T29" fmla="*/ 227 h 261"/>
                <a:gd name="T30" fmla="*/ 209 w 286"/>
                <a:gd name="T31" fmla="*/ 260 h 261"/>
                <a:gd name="T32" fmla="*/ 261 w 286"/>
                <a:gd name="T33" fmla="*/ 260 h 261"/>
                <a:gd name="T34" fmla="*/ 277 w 286"/>
                <a:gd name="T35" fmla="*/ 242 h 261"/>
                <a:gd name="T36" fmla="*/ 280 w 286"/>
                <a:gd name="T37" fmla="*/ 223 h 261"/>
                <a:gd name="T38" fmla="*/ 265 w 286"/>
                <a:gd name="T39" fmla="*/ 205 h 261"/>
                <a:gd name="T40" fmla="*/ 249 w 286"/>
                <a:gd name="T41" fmla="*/ 184 h 261"/>
                <a:gd name="T42" fmla="*/ 252 w 286"/>
                <a:gd name="T43" fmla="*/ 156 h 261"/>
                <a:gd name="T44" fmla="*/ 238 w 286"/>
                <a:gd name="T45" fmla="*/ 121 h 261"/>
                <a:gd name="T46" fmla="*/ 240 w 286"/>
                <a:gd name="T47" fmla="*/ 66 h 261"/>
                <a:gd name="T48" fmla="*/ 197 w 286"/>
                <a:gd name="T49" fmla="*/ 40 h 261"/>
                <a:gd name="T50" fmla="*/ 156 w 286"/>
                <a:gd name="T51" fmla="*/ 33 h 261"/>
                <a:gd name="T52" fmla="*/ 135 w 286"/>
                <a:gd name="T53" fmla="*/ 52 h 261"/>
                <a:gd name="T54" fmla="*/ 112 w 286"/>
                <a:gd name="T55" fmla="*/ 65 h 261"/>
                <a:gd name="T56" fmla="*/ 79 w 286"/>
                <a:gd name="T57" fmla="*/ 50 h 261"/>
                <a:gd name="T58" fmla="*/ 60 w 286"/>
                <a:gd name="T59" fmla="*/ 21 h 261"/>
                <a:gd name="T60" fmla="*/ 46 w 286"/>
                <a:gd name="T61" fmla="*/ 8 h 261"/>
                <a:gd name="T62" fmla="*/ 24 w 286"/>
                <a:gd name="T63" fmla="*/ 20 h 261"/>
                <a:gd name="T64" fmla="*/ 5 w 286"/>
                <a:gd name="T65"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261">
                  <a:moveTo>
                    <a:pt x="5" y="0"/>
                  </a:moveTo>
                  <a:lnTo>
                    <a:pt x="0" y="6"/>
                  </a:lnTo>
                  <a:lnTo>
                    <a:pt x="6" y="25"/>
                  </a:lnTo>
                  <a:lnTo>
                    <a:pt x="14" y="43"/>
                  </a:lnTo>
                  <a:lnTo>
                    <a:pt x="17" y="62"/>
                  </a:lnTo>
                  <a:lnTo>
                    <a:pt x="20" y="73"/>
                  </a:lnTo>
                  <a:lnTo>
                    <a:pt x="35" y="76"/>
                  </a:lnTo>
                  <a:lnTo>
                    <a:pt x="32" y="92"/>
                  </a:lnTo>
                  <a:lnTo>
                    <a:pt x="22" y="99"/>
                  </a:lnTo>
                  <a:lnTo>
                    <a:pt x="22" y="114"/>
                  </a:lnTo>
                  <a:lnTo>
                    <a:pt x="36" y="120"/>
                  </a:lnTo>
                  <a:lnTo>
                    <a:pt x="39" y="133"/>
                  </a:lnTo>
                  <a:lnTo>
                    <a:pt x="48" y="135"/>
                  </a:lnTo>
                  <a:lnTo>
                    <a:pt x="59" y="133"/>
                  </a:lnTo>
                  <a:lnTo>
                    <a:pt x="61" y="145"/>
                  </a:lnTo>
                  <a:lnTo>
                    <a:pt x="56" y="159"/>
                  </a:lnTo>
                  <a:lnTo>
                    <a:pt x="64" y="162"/>
                  </a:lnTo>
                  <a:lnTo>
                    <a:pt x="66" y="176"/>
                  </a:lnTo>
                  <a:lnTo>
                    <a:pt x="72" y="183"/>
                  </a:lnTo>
                  <a:lnTo>
                    <a:pt x="87" y="180"/>
                  </a:lnTo>
                  <a:lnTo>
                    <a:pt x="87" y="173"/>
                  </a:lnTo>
                  <a:lnTo>
                    <a:pt x="94" y="187"/>
                  </a:lnTo>
                  <a:lnTo>
                    <a:pt x="98" y="207"/>
                  </a:lnTo>
                  <a:lnTo>
                    <a:pt x="111" y="212"/>
                  </a:lnTo>
                  <a:lnTo>
                    <a:pt x="109" y="220"/>
                  </a:lnTo>
                  <a:lnTo>
                    <a:pt x="122" y="221"/>
                  </a:lnTo>
                  <a:lnTo>
                    <a:pt x="130" y="233"/>
                  </a:lnTo>
                  <a:lnTo>
                    <a:pt x="174" y="235"/>
                  </a:lnTo>
                  <a:lnTo>
                    <a:pt x="180" y="223"/>
                  </a:lnTo>
                  <a:lnTo>
                    <a:pt x="189" y="227"/>
                  </a:lnTo>
                  <a:lnTo>
                    <a:pt x="193" y="250"/>
                  </a:lnTo>
                  <a:lnTo>
                    <a:pt x="209" y="260"/>
                  </a:lnTo>
                  <a:lnTo>
                    <a:pt x="252" y="257"/>
                  </a:lnTo>
                  <a:lnTo>
                    <a:pt x="261" y="260"/>
                  </a:lnTo>
                  <a:lnTo>
                    <a:pt x="265" y="246"/>
                  </a:lnTo>
                  <a:lnTo>
                    <a:pt x="277" y="242"/>
                  </a:lnTo>
                  <a:lnTo>
                    <a:pt x="285" y="231"/>
                  </a:lnTo>
                  <a:lnTo>
                    <a:pt x="280" y="223"/>
                  </a:lnTo>
                  <a:lnTo>
                    <a:pt x="269" y="221"/>
                  </a:lnTo>
                  <a:lnTo>
                    <a:pt x="265" y="205"/>
                  </a:lnTo>
                  <a:lnTo>
                    <a:pt x="249" y="198"/>
                  </a:lnTo>
                  <a:lnTo>
                    <a:pt x="249" y="184"/>
                  </a:lnTo>
                  <a:lnTo>
                    <a:pt x="257" y="173"/>
                  </a:lnTo>
                  <a:lnTo>
                    <a:pt x="252" y="156"/>
                  </a:lnTo>
                  <a:lnTo>
                    <a:pt x="235" y="156"/>
                  </a:lnTo>
                  <a:lnTo>
                    <a:pt x="238" y="121"/>
                  </a:lnTo>
                  <a:lnTo>
                    <a:pt x="235" y="99"/>
                  </a:lnTo>
                  <a:lnTo>
                    <a:pt x="240" y="66"/>
                  </a:lnTo>
                  <a:lnTo>
                    <a:pt x="220" y="56"/>
                  </a:lnTo>
                  <a:lnTo>
                    <a:pt x="197" y="40"/>
                  </a:lnTo>
                  <a:lnTo>
                    <a:pt x="182" y="38"/>
                  </a:lnTo>
                  <a:lnTo>
                    <a:pt x="156" y="33"/>
                  </a:lnTo>
                  <a:lnTo>
                    <a:pt x="149" y="46"/>
                  </a:lnTo>
                  <a:lnTo>
                    <a:pt x="135" y="52"/>
                  </a:lnTo>
                  <a:lnTo>
                    <a:pt x="120" y="58"/>
                  </a:lnTo>
                  <a:lnTo>
                    <a:pt x="112" y="65"/>
                  </a:lnTo>
                  <a:lnTo>
                    <a:pt x="94" y="62"/>
                  </a:lnTo>
                  <a:lnTo>
                    <a:pt x="79" y="50"/>
                  </a:lnTo>
                  <a:lnTo>
                    <a:pt x="64" y="40"/>
                  </a:lnTo>
                  <a:lnTo>
                    <a:pt x="60" y="21"/>
                  </a:lnTo>
                  <a:lnTo>
                    <a:pt x="54" y="3"/>
                  </a:lnTo>
                  <a:lnTo>
                    <a:pt x="46" y="8"/>
                  </a:lnTo>
                  <a:lnTo>
                    <a:pt x="42" y="20"/>
                  </a:lnTo>
                  <a:lnTo>
                    <a:pt x="24" y="20"/>
                  </a:lnTo>
                  <a:lnTo>
                    <a:pt x="17" y="8"/>
                  </a:lnTo>
                  <a:lnTo>
                    <a:pt x="5"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08" name="Freeform 208"/>
            <p:cNvSpPr/>
            <p:nvPr/>
          </p:nvSpPr>
          <p:spPr>
            <a:xfrm>
              <a:off x="7129122" y="3531099"/>
              <a:ext cx="191843" cy="248527"/>
            </a:xfrm>
            <a:custGeom>
              <a:avLst/>
              <a:gdLst>
                <a:gd name="T0" fmla="*/ 38 w 109"/>
                <a:gd name="T1" fmla="*/ 34 h 141"/>
                <a:gd name="T2" fmla="*/ 51 w 109"/>
                <a:gd name="T3" fmla="*/ 52 h 141"/>
                <a:gd name="T4" fmla="*/ 41 w 109"/>
                <a:gd name="T5" fmla="*/ 92 h 141"/>
                <a:gd name="T6" fmla="*/ 0 w 109"/>
                <a:gd name="T7" fmla="*/ 99 h 141"/>
                <a:gd name="T8" fmla="*/ 6 w 109"/>
                <a:gd name="T9" fmla="*/ 118 h 141"/>
                <a:gd name="T10" fmla="*/ 15 w 109"/>
                <a:gd name="T11" fmla="*/ 140 h 141"/>
                <a:gd name="T12" fmla="*/ 40 w 109"/>
                <a:gd name="T13" fmla="*/ 136 h 141"/>
                <a:gd name="T14" fmla="*/ 48 w 109"/>
                <a:gd name="T15" fmla="*/ 121 h 141"/>
                <a:gd name="T16" fmla="*/ 61 w 109"/>
                <a:gd name="T17" fmla="*/ 118 h 141"/>
                <a:gd name="T18" fmla="*/ 68 w 109"/>
                <a:gd name="T19" fmla="*/ 109 h 141"/>
                <a:gd name="T20" fmla="*/ 84 w 109"/>
                <a:gd name="T21" fmla="*/ 105 h 141"/>
                <a:gd name="T22" fmla="*/ 87 w 109"/>
                <a:gd name="T23" fmla="*/ 78 h 141"/>
                <a:gd name="T24" fmla="*/ 93 w 109"/>
                <a:gd name="T25" fmla="*/ 67 h 141"/>
                <a:gd name="T26" fmla="*/ 104 w 109"/>
                <a:gd name="T27" fmla="*/ 61 h 141"/>
                <a:gd name="T28" fmla="*/ 108 w 109"/>
                <a:gd name="T29" fmla="*/ 34 h 141"/>
                <a:gd name="T30" fmla="*/ 96 w 109"/>
                <a:gd name="T31" fmla="*/ 30 h 141"/>
                <a:gd name="T32" fmla="*/ 95 w 109"/>
                <a:gd name="T33" fmla="*/ 16 h 141"/>
                <a:gd name="T34" fmla="*/ 69 w 109"/>
                <a:gd name="T35" fmla="*/ 12 h 141"/>
                <a:gd name="T36" fmla="*/ 59 w 109"/>
                <a:gd name="T37" fmla="*/ 0 h 141"/>
                <a:gd name="T38" fmla="*/ 38 w 109"/>
                <a:gd name="T39" fmla="*/ 3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41">
                  <a:moveTo>
                    <a:pt x="38" y="34"/>
                  </a:moveTo>
                  <a:lnTo>
                    <a:pt x="51" y="52"/>
                  </a:lnTo>
                  <a:lnTo>
                    <a:pt x="41" y="92"/>
                  </a:lnTo>
                  <a:lnTo>
                    <a:pt x="0" y="99"/>
                  </a:lnTo>
                  <a:lnTo>
                    <a:pt x="6" y="118"/>
                  </a:lnTo>
                  <a:lnTo>
                    <a:pt x="15" y="140"/>
                  </a:lnTo>
                  <a:lnTo>
                    <a:pt x="40" y="136"/>
                  </a:lnTo>
                  <a:lnTo>
                    <a:pt x="48" y="121"/>
                  </a:lnTo>
                  <a:lnTo>
                    <a:pt x="61" y="118"/>
                  </a:lnTo>
                  <a:lnTo>
                    <a:pt x="68" y="109"/>
                  </a:lnTo>
                  <a:lnTo>
                    <a:pt x="84" y="105"/>
                  </a:lnTo>
                  <a:lnTo>
                    <a:pt x="87" y="78"/>
                  </a:lnTo>
                  <a:lnTo>
                    <a:pt x="93" y="67"/>
                  </a:lnTo>
                  <a:lnTo>
                    <a:pt x="104" y="61"/>
                  </a:lnTo>
                  <a:lnTo>
                    <a:pt x="108" y="34"/>
                  </a:lnTo>
                  <a:lnTo>
                    <a:pt x="96" y="30"/>
                  </a:lnTo>
                  <a:lnTo>
                    <a:pt x="95" y="16"/>
                  </a:lnTo>
                  <a:lnTo>
                    <a:pt x="69" y="12"/>
                  </a:lnTo>
                  <a:lnTo>
                    <a:pt x="59" y="0"/>
                  </a:lnTo>
                  <a:lnTo>
                    <a:pt x="38" y="3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09" name="Freeform 209"/>
            <p:cNvSpPr/>
            <p:nvPr/>
          </p:nvSpPr>
          <p:spPr>
            <a:xfrm>
              <a:off x="6770596" y="3145725"/>
              <a:ext cx="253170" cy="281559"/>
            </a:xfrm>
            <a:custGeom>
              <a:avLst/>
              <a:gdLst>
                <a:gd name="T0" fmla="*/ 109 w 143"/>
                <a:gd name="T1" fmla="*/ 160 h 161"/>
                <a:gd name="T2" fmla="*/ 100 w 143"/>
                <a:gd name="T3" fmla="*/ 155 h 161"/>
                <a:gd name="T4" fmla="*/ 84 w 143"/>
                <a:gd name="T5" fmla="*/ 145 h 161"/>
                <a:gd name="T6" fmla="*/ 71 w 143"/>
                <a:gd name="T7" fmla="*/ 122 h 161"/>
                <a:gd name="T8" fmla="*/ 60 w 143"/>
                <a:gd name="T9" fmla="*/ 119 h 161"/>
                <a:gd name="T10" fmla="*/ 50 w 143"/>
                <a:gd name="T11" fmla="*/ 102 h 161"/>
                <a:gd name="T12" fmla="*/ 34 w 143"/>
                <a:gd name="T13" fmla="*/ 103 h 161"/>
                <a:gd name="T14" fmla="*/ 24 w 143"/>
                <a:gd name="T15" fmla="*/ 96 h 161"/>
                <a:gd name="T16" fmla="*/ 14 w 143"/>
                <a:gd name="T17" fmla="*/ 88 h 161"/>
                <a:gd name="T18" fmla="*/ 9 w 143"/>
                <a:gd name="T19" fmla="*/ 90 h 161"/>
                <a:gd name="T20" fmla="*/ 0 w 143"/>
                <a:gd name="T21" fmla="*/ 74 h 161"/>
                <a:gd name="T22" fmla="*/ 15 w 143"/>
                <a:gd name="T23" fmla="*/ 66 h 161"/>
                <a:gd name="T24" fmla="*/ 34 w 143"/>
                <a:gd name="T25" fmla="*/ 54 h 161"/>
                <a:gd name="T26" fmla="*/ 37 w 143"/>
                <a:gd name="T27" fmla="*/ 41 h 161"/>
                <a:gd name="T28" fmla="*/ 37 w 143"/>
                <a:gd name="T29" fmla="*/ 21 h 161"/>
                <a:gd name="T30" fmla="*/ 47 w 143"/>
                <a:gd name="T31" fmla="*/ 12 h 161"/>
                <a:gd name="T32" fmla="*/ 55 w 143"/>
                <a:gd name="T33" fmla="*/ 3 h 161"/>
                <a:gd name="T34" fmla="*/ 70 w 143"/>
                <a:gd name="T35" fmla="*/ 0 h 161"/>
                <a:gd name="T36" fmla="*/ 76 w 143"/>
                <a:gd name="T37" fmla="*/ 10 h 161"/>
                <a:gd name="T38" fmla="*/ 93 w 143"/>
                <a:gd name="T39" fmla="*/ 11 h 161"/>
                <a:gd name="T40" fmla="*/ 96 w 143"/>
                <a:gd name="T41" fmla="*/ 22 h 161"/>
                <a:gd name="T42" fmla="*/ 111 w 143"/>
                <a:gd name="T43" fmla="*/ 25 h 161"/>
                <a:gd name="T44" fmla="*/ 108 w 143"/>
                <a:gd name="T45" fmla="*/ 41 h 161"/>
                <a:gd name="T46" fmla="*/ 98 w 143"/>
                <a:gd name="T47" fmla="*/ 47 h 161"/>
                <a:gd name="T48" fmla="*/ 98 w 143"/>
                <a:gd name="T49" fmla="*/ 63 h 161"/>
                <a:gd name="T50" fmla="*/ 111 w 143"/>
                <a:gd name="T51" fmla="*/ 69 h 161"/>
                <a:gd name="T52" fmla="*/ 115 w 143"/>
                <a:gd name="T53" fmla="*/ 81 h 161"/>
                <a:gd name="T54" fmla="*/ 124 w 143"/>
                <a:gd name="T55" fmla="*/ 84 h 161"/>
                <a:gd name="T56" fmla="*/ 134 w 143"/>
                <a:gd name="T57" fmla="*/ 81 h 161"/>
                <a:gd name="T58" fmla="*/ 137 w 143"/>
                <a:gd name="T59" fmla="*/ 94 h 161"/>
                <a:gd name="T60" fmla="*/ 132 w 143"/>
                <a:gd name="T61" fmla="*/ 108 h 161"/>
                <a:gd name="T62" fmla="*/ 140 w 143"/>
                <a:gd name="T63" fmla="*/ 111 h 161"/>
                <a:gd name="T64" fmla="*/ 142 w 143"/>
                <a:gd name="T65" fmla="*/ 124 h 161"/>
                <a:gd name="T66" fmla="*/ 129 w 143"/>
                <a:gd name="T67" fmla="*/ 129 h 161"/>
                <a:gd name="T68" fmla="*/ 121 w 143"/>
                <a:gd name="T69" fmla="*/ 131 h 161"/>
                <a:gd name="T70" fmla="*/ 119 w 143"/>
                <a:gd name="T71" fmla="*/ 152 h 161"/>
                <a:gd name="T72" fmla="*/ 109 w 143"/>
                <a:gd name="T73" fmla="*/ 16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 h="161">
                  <a:moveTo>
                    <a:pt x="109" y="160"/>
                  </a:moveTo>
                  <a:lnTo>
                    <a:pt x="100" y="155"/>
                  </a:lnTo>
                  <a:lnTo>
                    <a:pt x="84" y="145"/>
                  </a:lnTo>
                  <a:lnTo>
                    <a:pt x="71" y="122"/>
                  </a:lnTo>
                  <a:lnTo>
                    <a:pt x="60" y="119"/>
                  </a:lnTo>
                  <a:lnTo>
                    <a:pt x="50" y="102"/>
                  </a:lnTo>
                  <a:lnTo>
                    <a:pt x="34" y="103"/>
                  </a:lnTo>
                  <a:lnTo>
                    <a:pt x="24" y="96"/>
                  </a:lnTo>
                  <a:lnTo>
                    <a:pt x="14" y="88"/>
                  </a:lnTo>
                  <a:lnTo>
                    <a:pt x="9" y="90"/>
                  </a:lnTo>
                  <a:lnTo>
                    <a:pt x="0" y="74"/>
                  </a:lnTo>
                  <a:lnTo>
                    <a:pt x="15" y="66"/>
                  </a:lnTo>
                  <a:lnTo>
                    <a:pt x="34" y="54"/>
                  </a:lnTo>
                  <a:lnTo>
                    <a:pt x="37" y="41"/>
                  </a:lnTo>
                  <a:lnTo>
                    <a:pt x="37" y="21"/>
                  </a:lnTo>
                  <a:lnTo>
                    <a:pt x="47" y="12"/>
                  </a:lnTo>
                  <a:lnTo>
                    <a:pt x="55" y="3"/>
                  </a:lnTo>
                  <a:lnTo>
                    <a:pt x="70" y="0"/>
                  </a:lnTo>
                  <a:lnTo>
                    <a:pt x="76" y="10"/>
                  </a:lnTo>
                  <a:lnTo>
                    <a:pt x="93" y="11"/>
                  </a:lnTo>
                  <a:lnTo>
                    <a:pt x="96" y="22"/>
                  </a:lnTo>
                  <a:lnTo>
                    <a:pt x="111" y="25"/>
                  </a:lnTo>
                  <a:lnTo>
                    <a:pt x="108" y="41"/>
                  </a:lnTo>
                  <a:lnTo>
                    <a:pt x="98" y="47"/>
                  </a:lnTo>
                  <a:lnTo>
                    <a:pt x="98" y="63"/>
                  </a:lnTo>
                  <a:lnTo>
                    <a:pt x="111" y="69"/>
                  </a:lnTo>
                  <a:lnTo>
                    <a:pt x="115" y="81"/>
                  </a:lnTo>
                  <a:lnTo>
                    <a:pt x="124" y="84"/>
                  </a:lnTo>
                  <a:lnTo>
                    <a:pt x="134" y="81"/>
                  </a:lnTo>
                  <a:lnTo>
                    <a:pt x="137" y="94"/>
                  </a:lnTo>
                  <a:lnTo>
                    <a:pt x="132" y="108"/>
                  </a:lnTo>
                  <a:lnTo>
                    <a:pt x="140" y="111"/>
                  </a:lnTo>
                  <a:lnTo>
                    <a:pt x="142" y="124"/>
                  </a:lnTo>
                  <a:lnTo>
                    <a:pt x="129" y="129"/>
                  </a:lnTo>
                  <a:lnTo>
                    <a:pt x="121" y="131"/>
                  </a:lnTo>
                  <a:lnTo>
                    <a:pt x="119" y="152"/>
                  </a:lnTo>
                  <a:lnTo>
                    <a:pt x="109" y="16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10" name="Freeform 220"/>
            <p:cNvSpPr/>
            <p:nvPr/>
          </p:nvSpPr>
          <p:spPr>
            <a:xfrm>
              <a:off x="8808535" y="3919618"/>
              <a:ext cx="55037" cy="105388"/>
            </a:xfrm>
            <a:custGeom>
              <a:avLst/>
              <a:gdLst>
                <a:gd name="T0" fmla="*/ 23 w 33"/>
                <a:gd name="T1" fmla="*/ 6 h 60"/>
                <a:gd name="T2" fmla="*/ 21 w 33"/>
                <a:gd name="T3" fmla="*/ 17 h 60"/>
                <a:gd name="T4" fmla="*/ 8 w 33"/>
                <a:gd name="T5" fmla="*/ 27 h 60"/>
                <a:gd name="T6" fmla="*/ 0 w 33"/>
                <a:gd name="T7" fmla="*/ 39 h 60"/>
                <a:gd name="T8" fmla="*/ 2 w 33"/>
                <a:gd name="T9" fmla="*/ 59 h 60"/>
                <a:gd name="T10" fmla="*/ 17 w 33"/>
                <a:gd name="T11" fmla="*/ 44 h 60"/>
                <a:gd name="T12" fmla="*/ 27 w 33"/>
                <a:gd name="T13" fmla="*/ 24 h 60"/>
                <a:gd name="T14" fmla="*/ 32 w 33"/>
                <a:gd name="T15" fmla="*/ 11 h 60"/>
                <a:gd name="T16" fmla="*/ 27 w 33"/>
                <a:gd name="T17" fmla="*/ 0 h 60"/>
                <a:gd name="T18" fmla="*/ 23 w 33"/>
                <a:gd name="T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60">
                  <a:moveTo>
                    <a:pt x="23" y="6"/>
                  </a:moveTo>
                  <a:lnTo>
                    <a:pt x="21" y="17"/>
                  </a:lnTo>
                  <a:lnTo>
                    <a:pt x="8" y="27"/>
                  </a:lnTo>
                  <a:lnTo>
                    <a:pt x="0" y="39"/>
                  </a:lnTo>
                  <a:lnTo>
                    <a:pt x="2" y="59"/>
                  </a:lnTo>
                  <a:lnTo>
                    <a:pt x="17" y="44"/>
                  </a:lnTo>
                  <a:lnTo>
                    <a:pt x="27" y="24"/>
                  </a:lnTo>
                  <a:lnTo>
                    <a:pt x="32" y="11"/>
                  </a:lnTo>
                  <a:lnTo>
                    <a:pt x="27" y="0"/>
                  </a:lnTo>
                  <a:lnTo>
                    <a:pt x="23" y="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11" name="Freeform 221"/>
            <p:cNvSpPr/>
            <p:nvPr/>
          </p:nvSpPr>
          <p:spPr>
            <a:xfrm>
              <a:off x="8843129" y="3705697"/>
              <a:ext cx="88059" cy="138420"/>
            </a:xfrm>
            <a:custGeom>
              <a:avLst/>
              <a:gdLst>
                <a:gd name="T0" fmla="*/ 24 w 51"/>
                <a:gd name="T1" fmla="*/ 0 h 78"/>
                <a:gd name="T2" fmla="*/ 14 w 51"/>
                <a:gd name="T3" fmla="*/ 16 h 78"/>
                <a:gd name="T4" fmla="*/ 10 w 51"/>
                <a:gd name="T5" fmla="*/ 37 h 78"/>
                <a:gd name="T6" fmla="*/ 0 w 51"/>
                <a:gd name="T7" fmla="*/ 46 h 78"/>
                <a:gd name="T8" fmla="*/ 3 w 51"/>
                <a:gd name="T9" fmla="*/ 66 h 78"/>
                <a:gd name="T10" fmla="*/ 14 w 51"/>
                <a:gd name="T11" fmla="*/ 69 h 78"/>
                <a:gd name="T12" fmla="*/ 20 w 51"/>
                <a:gd name="T13" fmla="*/ 77 h 78"/>
                <a:gd name="T14" fmla="*/ 36 w 51"/>
                <a:gd name="T15" fmla="*/ 76 h 78"/>
                <a:gd name="T16" fmla="*/ 50 w 51"/>
                <a:gd name="T17" fmla="*/ 71 h 78"/>
                <a:gd name="T18" fmla="*/ 45 w 51"/>
                <a:gd name="T19" fmla="*/ 52 h 78"/>
                <a:gd name="T20" fmla="*/ 47 w 51"/>
                <a:gd name="T21" fmla="*/ 37 h 78"/>
                <a:gd name="T22" fmla="*/ 47 w 51"/>
                <a:gd name="T23" fmla="*/ 27 h 78"/>
                <a:gd name="T24" fmla="*/ 42 w 51"/>
                <a:gd name="T25" fmla="*/ 10 h 78"/>
                <a:gd name="T26" fmla="*/ 39 w 51"/>
                <a:gd name="T27" fmla="*/ 1 h 78"/>
                <a:gd name="T28" fmla="*/ 24 w 51"/>
                <a:gd name="T2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78">
                  <a:moveTo>
                    <a:pt x="24" y="0"/>
                  </a:moveTo>
                  <a:lnTo>
                    <a:pt x="14" y="16"/>
                  </a:lnTo>
                  <a:lnTo>
                    <a:pt x="10" y="37"/>
                  </a:lnTo>
                  <a:lnTo>
                    <a:pt x="0" y="46"/>
                  </a:lnTo>
                  <a:lnTo>
                    <a:pt x="3" y="66"/>
                  </a:lnTo>
                  <a:lnTo>
                    <a:pt x="14" y="69"/>
                  </a:lnTo>
                  <a:lnTo>
                    <a:pt x="20" y="77"/>
                  </a:lnTo>
                  <a:lnTo>
                    <a:pt x="36" y="76"/>
                  </a:lnTo>
                  <a:lnTo>
                    <a:pt x="50" y="71"/>
                  </a:lnTo>
                  <a:lnTo>
                    <a:pt x="45" y="52"/>
                  </a:lnTo>
                  <a:lnTo>
                    <a:pt x="47" y="37"/>
                  </a:lnTo>
                  <a:lnTo>
                    <a:pt x="47" y="27"/>
                  </a:lnTo>
                  <a:lnTo>
                    <a:pt x="42" y="10"/>
                  </a:lnTo>
                  <a:lnTo>
                    <a:pt x="39" y="1"/>
                  </a:lnTo>
                  <a:lnTo>
                    <a:pt x="24"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12" name="Freeform 222"/>
            <p:cNvSpPr/>
            <p:nvPr/>
          </p:nvSpPr>
          <p:spPr>
            <a:xfrm>
              <a:off x="8961066" y="3977818"/>
              <a:ext cx="84914" cy="114826"/>
            </a:xfrm>
            <a:custGeom>
              <a:avLst/>
              <a:gdLst>
                <a:gd name="T0" fmla="*/ 28 w 48"/>
                <a:gd name="T1" fmla="*/ 0 h 66"/>
                <a:gd name="T2" fmla="*/ 14 w 48"/>
                <a:gd name="T3" fmla="*/ 10 h 66"/>
                <a:gd name="T4" fmla="*/ 0 w 48"/>
                <a:gd name="T5" fmla="*/ 26 h 66"/>
                <a:gd name="T6" fmla="*/ 8 w 48"/>
                <a:gd name="T7" fmla="*/ 38 h 66"/>
                <a:gd name="T8" fmla="*/ 18 w 48"/>
                <a:gd name="T9" fmla="*/ 52 h 66"/>
                <a:gd name="T10" fmla="*/ 29 w 48"/>
                <a:gd name="T11" fmla="*/ 65 h 66"/>
                <a:gd name="T12" fmla="*/ 38 w 48"/>
                <a:gd name="T13" fmla="*/ 52 h 66"/>
                <a:gd name="T14" fmla="*/ 47 w 48"/>
                <a:gd name="T15" fmla="*/ 45 h 66"/>
                <a:gd name="T16" fmla="*/ 47 w 48"/>
                <a:gd name="T17" fmla="*/ 18 h 66"/>
                <a:gd name="T18" fmla="*/ 41 w 48"/>
                <a:gd name="T19" fmla="*/ 7 h 66"/>
                <a:gd name="T20" fmla="*/ 28 w 4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6">
                  <a:moveTo>
                    <a:pt x="28" y="0"/>
                  </a:moveTo>
                  <a:lnTo>
                    <a:pt x="14" y="10"/>
                  </a:lnTo>
                  <a:lnTo>
                    <a:pt x="0" y="26"/>
                  </a:lnTo>
                  <a:lnTo>
                    <a:pt x="8" y="38"/>
                  </a:lnTo>
                  <a:lnTo>
                    <a:pt x="18" y="52"/>
                  </a:lnTo>
                  <a:lnTo>
                    <a:pt x="29" y="65"/>
                  </a:lnTo>
                  <a:lnTo>
                    <a:pt x="38" y="52"/>
                  </a:lnTo>
                  <a:lnTo>
                    <a:pt x="47" y="45"/>
                  </a:lnTo>
                  <a:lnTo>
                    <a:pt x="47" y="18"/>
                  </a:lnTo>
                  <a:lnTo>
                    <a:pt x="41" y="7"/>
                  </a:lnTo>
                  <a:lnTo>
                    <a:pt x="28"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13" name="Freeform 224"/>
            <p:cNvSpPr/>
            <p:nvPr/>
          </p:nvSpPr>
          <p:spPr>
            <a:xfrm>
              <a:off x="7946813" y="2629796"/>
              <a:ext cx="746930" cy="372790"/>
            </a:xfrm>
            <a:custGeom>
              <a:avLst/>
              <a:gdLst>
                <a:gd name="T0" fmla="*/ 0 w 424"/>
                <a:gd name="T1" fmla="*/ 80 h 212"/>
                <a:gd name="T2" fmla="*/ 8 w 424"/>
                <a:gd name="T3" fmla="*/ 73 h 212"/>
                <a:gd name="T4" fmla="*/ 27 w 424"/>
                <a:gd name="T5" fmla="*/ 68 h 212"/>
                <a:gd name="T6" fmla="*/ 70 w 424"/>
                <a:gd name="T7" fmla="*/ 64 h 212"/>
                <a:gd name="T8" fmla="*/ 75 w 424"/>
                <a:gd name="T9" fmla="*/ 70 h 212"/>
                <a:gd name="T10" fmla="*/ 90 w 424"/>
                <a:gd name="T11" fmla="*/ 73 h 212"/>
                <a:gd name="T12" fmla="*/ 96 w 424"/>
                <a:gd name="T13" fmla="*/ 79 h 212"/>
                <a:gd name="T14" fmla="*/ 125 w 424"/>
                <a:gd name="T15" fmla="*/ 76 h 212"/>
                <a:gd name="T16" fmla="*/ 118 w 424"/>
                <a:gd name="T17" fmla="*/ 59 h 212"/>
                <a:gd name="T18" fmla="*/ 114 w 424"/>
                <a:gd name="T19" fmla="*/ 51 h 212"/>
                <a:gd name="T20" fmla="*/ 125 w 424"/>
                <a:gd name="T21" fmla="*/ 51 h 212"/>
                <a:gd name="T22" fmla="*/ 125 w 424"/>
                <a:gd name="T23" fmla="*/ 26 h 212"/>
                <a:gd name="T24" fmla="*/ 125 w 424"/>
                <a:gd name="T25" fmla="*/ 0 h 212"/>
                <a:gd name="T26" fmla="*/ 152 w 424"/>
                <a:gd name="T27" fmla="*/ 11 h 212"/>
                <a:gd name="T28" fmla="*/ 170 w 424"/>
                <a:gd name="T29" fmla="*/ 11 h 212"/>
                <a:gd name="T30" fmla="*/ 182 w 424"/>
                <a:gd name="T31" fmla="*/ 24 h 212"/>
                <a:gd name="T32" fmla="*/ 188 w 424"/>
                <a:gd name="T33" fmla="*/ 37 h 212"/>
                <a:gd name="T34" fmla="*/ 209 w 424"/>
                <a:gd name="T35" fmla="*/ 37 h 212"/>
                <a:gd name="T36" fmla="*/ 241 w 424"/>
                <a:gd name="T37" fmla="*/ 39 h 212"/>
                <a:gd name="T38" fmla="*/ 259 w 424"/>
                <a:gd name="T39" fmla="*/ 49 h 212"/>
                <a:gd name="T40" fmla="*/ 272 w 424"/>
                <a:gd name="T41" fmla="*/ 52 h 212"/>
                <a:gd name="T42" fmla="*/ 276 w 424"/>
                <a:gd name="T43" fmla="*/ 64 h 212"/>
                <a:gd name="T44" fmla="*/ 313 w 424"/>
                <a:gd name="T45" fmla="*/ 58 h 212"/>
                <a:gd name="T46" fmla="*/ 320 w 424"/>
                <a:gd name="T47" fmla="*/ 49 h 212"/>
                <a:gd name="T48" fmla="*/ 332 w 424"/>
                <a:gd name="T49" fmla="*/ 57 h 212"/>
                <a:gd name="T50" fmla="*/ 349 w 424"/>
                <a:gd name="T51" fmla="*/ 41 h 212"/>
                <a:gd name="T52" fmla="*/ 364 w 424"/>
                <a:gd name="T53" fmla="*/ 41 h 212"/>
                <a:gd name="T54" fmla="*/ 376 w 424"/>
                <a:gd name="T55" fmla="*/ 47 h 212"/>
                <a:gd name="T56" fmla="*/ 372 w 424"/>
                <a:gd name="T57" fmla="*/ 59 h 212"/>
                <a:gd name="T58" fmla="*/ 374 w 424"/>
                <a:gd name="T59" fmla="*/ 91 h 212"/>
                <a:gd name="T60" fmla="*/ 377 w 424"/>
                <a:gd name="T61" fmla="*/ 97 h 212"/>
                <a:gd name="T62" fmla="*/ 389 w 424"/>
                <a:gd name="T63" fmla="*/ 94 h 212"/>
                <a:gd name="T64" fmla="*/ 412 w 424"/>
                <a:gd name="T65" fmla="*/ 91 h 212"/>
                <a:gd name="T66" fmla="*/ 423 w 424"/>
                <a:gd name="T67" fmla="*/ 106 h 212"/>
                <a:gd name="T68" fmla="*/ 398 w 424"/>
                <a:gd name="T69" fmla="*/ 117 h 212"/>
                <a:gd name="T70" fmla="*/ 377 w 424"/>
                <a:gd name="T71" fmla="*/ 130 h 212"/>
                <a:gd name="T72" fmla="*/ 365 w 424"/>
                <a:gd name="T73" fmla="*/ 139 h 212"/>
                <a:gd name="T74" fmla="*/ 351 w 424"/>
                <a:gd name="T75" fmla="*/ 154 h 212"/>
                <a:gd name="T76" fmla="*/ 331 w 424"/>
                <a:gd name="T77" fmla="*/ 147 h 212"/>
                <a:gd name="T78" fmla="*/ 332 w 424"/>
                <a:gd name="T79" fmla="*/ 164 h 212"/>
                <a:gd name="T80" fmla="*/ 330 w 424"/>
                <a:gd name="T81" fmla="*/ 181 h 212"/>
                <a:gd name="T82" fmla="*/ 307 w 424"/>
                <a:gd name="T83" fmla="*/ 199 h 212"/>
                <a:gd name="T84" fmla="*/ 279 w 424"/>
                <a:gd name="T85" fmla="*/ 196 h 212"/>
                <a:gd name="T86" fmla="*/ 267 w 424"/>
                <a:gd name="T87" fmla="*/ 204 h 212"/>
                <a:gd name="T88" fmla="*/ 246 w 424"/>
                <a:gd name="T89" fmla="*/ 211 h 212"/>
                <a:gd name="T90" fmla="*/ 225 w 424"/>
                <a:gd name="T91" fmla="*/ 199 h 212"/>
                <a:gd name="T92" fmla="*/ 207 w 424"/>
                <a:gd name="T93" fmla="*/ 194 h 212"/>
                <a:gd name="T94" fmla="*/ 127 w 424"/>
                <a:gd name="T95" fmla="*/ 188 h 212"/>
                <a:gd name="T96" fmla="*/ 117 w 424"/>
                <a:gd name="T97" fmla="*/ 179 h 212"/>
                <a:gd name="T98" fmla="*/ 107 w 424"/>
                <a:gd name="T99" fmla="*/ 160 h 212"/>
                <a:gd name="T100" fmla="*/ 91 w 424"/>
                <a:gd name="T101" fmla="*/ 152 h 212"/>
                <a:gd name="T102" fmla="*/ 76 w 424"/>
                <a:gd name="T103" fmla="*/ 149 h 212"/>
                <a:gd name="T104" fmla="*/ 43 w 424"/>
                <a:gd name="T105" fmla="*/ 143 h 212"/>
                <a:gd name="T106" fmla="*/ 33 w 424"/>
                <a:gd name="T107" fmla="*/ 118 h 212"/>
                <a:gd name="T108" fmla="*/ 29 w 424"/>
                <a:gd name="T109" fmla="*/ 102 h 212"/>
                <a:gd name="T110" fmla="*/ 8 w 424"/>
                <a:gd name="T111" fmla="*/ 91 h 212"/>
                <a:gd name="T112" fmla="*/ 0 w 424"/>
                <a:gd name="T113" fmla="*/ 8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4" h="212">
                  <a:moveTo>
                    <a:pt x="0" y="80"/>
                  </a:moveTo>
                  <a:lnTo>
                    <a:pt x="8" y="73"/>
                  </a:lnTo>
                  <a:lnTo>
                    <a:pt x="27" y="68"/>
                  </a:lnTo>
                  <a:lnTo>
                    <a:pt x="70" y="64"/>
                  </a:lnTo>
                  <a:lnTo>
                    <a:pt x="75" y="70"/>
                  </a:lnTo>
                  <a:lnTo>
                    <a:pt x="90" y="73"/>
                  </a:lnTo>
                  <a:lnTo>
                    <a:pt x="96" y="79"/>
                  </a:lnTo>
                  <a:lnTo>
                    <a:pt x="125" y="76"/>
                  </a:lnTo>
                  <a:lnTo>
                    <a:pt x="118" y="59"/>
                  </a:lnTo>
                  <a:lnTo>
                    <a:pt x="114" y="51"/>
                  </a:lnTo>
                  <a:lnTo>
                    <a:pt x="125" y="51"/>
                  </a:lnTo>
                  <a:lnTo>
                    <a:pt x="125" y="26"/>
                  </a:lnTo>
                  <a:lnTo>
                    <a:pt x="125" y="0"/>
                  </a:lnTo>
                  <a:lnTo>
                    <a:pt x="152" y="11"/>
                  </a:lnTo>
                  <a:lnTo>
                    <a:pt x="170" y="11"/>
                  </a:lnTo>
                  <a:lnTo>
                    <a:pt x="182" y="24"/>
                  </a:lnTo>
                  <a:lnTo>
                    <a:pt x="188" y="37"/>
                  </a:lnTo>
                  <a:lnTo>
                    <a:pt x="209" y="37"/>
                  </a:lnTo>
                  <a:lnTo>
                    <a:pt x="241" y="39"/>
                  </a:lnTo>
                  <a:lnTo>
                    <a:pt x="259" y="49"/>
                  </a:lnTo>
                  <a:lnTo>
                    <a:pt x="272" y="52"/>
                  </a:lnTo>
                  <a:lnTo>
                    <a:pt x="276" y="64"/>
                  </a:lnTo>
                  <a:lnTo>
                    <a:pt x="313" y="58"/>
                  </a:lnTo>
                  <a:lnTo>
                    <a:pt x="320" y="49"/>
                  </a:lnTo>
                  <a:lnTo>
                    <a:pt x="332" y="57"/>
                  </a:lnTo>
                  <a:lnTo>
                    <a:pt x="349" y="41"/>
                  </a:lnTo>
                  <a:lnTo>
                    <a:pt x="364" y="41"/>
                  </a:lnTo>
                  <a:lnTo>
                    <a:pt x="376" y="47"/>
                  </a:lnTo>
                  <a:lnTo>
                    <a:pt x="372" y="59"/>
                  </a:lnTo>
                  <a:lnTo>
                    <a:pt x="374" y="91"/>
                  </a:lnTo>
                  <a:lnTo>
                    <a:pt x="377" y="97"/>
                  </a:lnTo>
                  <a:lnTo>
                    <a:pt x="389" y="94"/>
                  </a:lnTo>
                  <a:lnTo>
                    <a:pt x="412" y="91"/>
                  </a:lnTo>
                  <a:lnTo>
                    <a:pt x="423" y="106"/>
                  </a:lnTo>
                  <a:lnTo>
                    <a:pt x="398" y="117"/>
                  </a:lnTo>
                  <a:lnTo>
                    <a:pt x="377" y="130"/>
                  </a:lnTo>
                  <a:lnTo>
                    <a:pt x="365" y="139"/>
                  </a:lnTo>
                  <a:lnTo>
                    <a:pt x="351" y="154"/>
                  </a:lnTo>
                  <a:lnTo>
                    <a:pt x="331" y="147"/>
                  </a:lnTo>
                  <a:lnTo>
                    <a:pt x="332" y="164"/>
                  </a:lnTo>
                  <a:lnTo>
                    <a:pt x="330" y="181"/>
                  </a:lnTo>
                  <a:lnTo>
                    <a:pt x="307" y="199"/>
                  </a:lnTo>
                  <a:lnTo>
                    <a:pt x="279" y="196"/>
                  </a:lnTo>
                  <a:lnTo>
                    <a:pt x="267" y="204"/>
                  </a:lnTo>
                  <a:lnTo>
                    <a:pt x="246" y="211"/>
                  </a:lnTo>
                  <a:lnTo>
                    <a:pt x="225" y="199"/>
                  </a:lnTo>
                  <a:lnTo>
                    <a:pt x="207" y="194"/>
                  </a:lnTo>
                  <a:lnTo>
                    <a:pt x="127" y="188"/>
                  </a:lnTo>
                  <a:lnTo>
                    <a:pt x="117" y="179"/>
                  </a:lnTo>
                  <a:lnTo>
                    <a:pt x="107" y="160"/>
                  </a:lnTo>
                  <a:lnTo>
                    <a:pt x="91" y="152"/>
                  </a:lnTo>
                  <a:lnTo>
                    <a:pt x="76" y="149"/>
                  </a:lnTo>
                  <a:lnTo>
                    <a:pt x="43" y="143"/>
                  </a:lnTo>
                  <a:lnTo>
                    <a:pt x="33" y="118"/>
                  </a:lnTo>
                  <a:lnTo>
                    <a:pt x="29" y="102"/>
                  </a:lnTo>
                  <a:lnTo>
                    <a:pt x="8" y="91"/>
                  </a:lnTo>
                  <a:lnTo>
                    <a:pt x="0" y="8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14" name="Freeform 225"/>
            <p:cNvSpPr/>
            <p:nvPr/>
          </p:nvSpPr>
          <p:spPr>
            <a:xfrm>
              <a:off x="7841457" y="3982536"/>
              <a:ext cx="51892" cy="105388"/>
            </a:xfrm>
            <a:custGeom>
              <a:avLst/>
              <a:gdLst>
                <a:gd name="T0" fmla="*/ 9 w 29"/>
                <a:gd name="T1" fmla="*/ 0 h 60"/>
                <a:gd name="T2" fmla="*/ 1 w 29"/>
                <a:gd name="T3" fmla="*/ 17 h 60"/>
                <a:gd name="T4" fmla="*/ 0 w 29"/>
                <a:gd name="T5" fmla="*/ 40 h 60"/>
                <a:gd name="T6" fmla="*/ 8 w 29"/>
                <a:gd name="T7" fmla="*/ 59 h 60"/>
                <a:gd name="T8" fmla="*/ 28 w 29"/>
                <a:gd name="T9" fmla="*/ 56 h 60"/>
                <a:gd name="T10" fmla="*/ 28 w 29"/>
                <a:gd name="T11" fmla="*/ 19 h 60"/>
                <a:gd name="T12" fmla="*/ 22 w 29"/>
                <a:gd name="T13" fmla="*/ 11 h 60"/>
                <a:gd name="T14" fmla="*/ 9 w 29"/>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60">
                  <a:moveTo>
                    <a:pt x="9" y="0"/>
                  </a:moveTo>
                  <a:lnTo>
                    <a:pt x="1" y="17"/>
                  </a:lnTo>
                  <a:lnTo>
                    <a:pt x="0" y="40"/>
                  </a:lnTo>
                  <a:lnTo>
                    <a:pt x="8" y="59"/>
                  </a:lnTo>
                  <a:lnTo>
                    <a:pt x="28" y="56"/>
                  </a:lnTo>
                  <a:lnTo>
                    <a:pt x="28" y="19"/>
                  </a:lnTo>
                  <a:lnTo>
                    <a:pt x="22" y="11"/>
                  </a:lnTo>
                  <a:lnTo>
                    <a:pt x="9"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15" name="Freeform 231"/>
            <p:cNvSpPr/>
            <p:nvPr/>
          </p:nvSpPr>
          <p:spPr>
            <a:xfrm>
              <a:off x="6897967" y="3705697"/>
              <a:ext cx="259460" cy="195046"/>
            </a:xfrm>
            <a:custGeom>
              <a:avLst/>
              <a:gdLst>
                <a:gd name="T0" fmla="*/ 51 w 147"/>
                <a:gd name="T1" fmla="*/ 59 h 110"/>
                <a:gd name="T2" fmla="*/ 51 w 147"/>
                <a:gd name="T3" fmla="*/ 46 h 110"/>
                <a:gd name="T4" fmla="*/ 51 w 147"/>
                <a:gd name="T5" fmla="*/ 36 h 110"/>
                <a:gd name="T6" fmla="*/ 45 w 147"/>
                <a:gd name="T7" fmla="*/ 34 h 110"/>
                <a:gd name="T8" fmla="*/ 28 w 147"/>
                <a:gd name="T9" fmla="*/ 33 h 110"/>
                <a:gd name="T10" fmla="*/ 11 w 147"/>
                <a:gd name="T11" fmla="*/ 34 h 110"/>
                <a:gd name="T12" fmla="*/ 0 w 147"/>
                <a:gd name="T13" fmla="*/ 41 h 110"/>
                <a:gd name="T14" fmla="*/ 2 w 147"/>
                <a:gd name="T15" fmla="*/ 74 h 110"/>
                <a:gd name="T16" fmla="*/ 2 w 147"/>
                <a:gd name="T17" fmla="*/ 91 h 110"/>
                <a:gd name="T18" fmla="*/ 8 w 147"/>
                <a:gd name="T19" fmla="*/ 101 h 110"/>
                <a:gd name="T20" fmla="*/ 23 w 147"/>
                <a:gd name="T21" fmla="*/ 109 h 110"/>
                <a:gd name="T22" fmla="*/ 34 w 147"/>
                <a:gd name="T23" fmla="*/ 98 h 110"/>
                <a:gd name="T24" fmla="*/ 48 w 147"/>
                <a:gd name="T25" fmla="*/ 84 h 110"/>
                <a:gd name="T26" fmla="*/ 53 w 147"/>
                <a:gd name="T27" fmla="*/ 79 h 110"/>
                <a:gd name="T28" fmla="*/ 91 w 147"/>
                <a:gd name="T29" fmla="*/ 78 h 110"/>
                <a:gd name="T30" fmla="*/ 102 w 147"/>
                <a:gd name="T31" fmla="*/ 68 h 110"/>
                <a:gd name="T32" fmla="*/ 134 w 147"/>
                <a:gd name="T33" fmla="*/ 62 h 110"/>
                <a:gd name="T34" fmla="*/ 134 w 147"/>
                <a:gd name="T35" fmla="*/ 51 h 110"/>
                <a:gd name="T36" fmla="*/ 146 w 147"/>
                <a:gd name="T37" fmla="*/ 41 h 110"/>
                <a:gd name="T38" fmla="*/ 137 w 147"/>
                <a:gd name="T39" fmla="*/ 19 h 110"/>
                <a:gd name="T40" fmla="*/ 131 w 147"/>
                <a:gd name="T41" fmla="*/ 0 h 110"/>
                <a:gd name="T42" fmla="*/ 87 w 147"/>
                <a:gd name="T43" fmla="*/ 8 h 110"/>
                <a:gd name="T44" fmla="*/ 76 w 147"/>
                <a:gd name="T45" fmla="*/ 23 h 110"/>
                <a:gd name="T46" fmla="*/ 70 w 147"/>
                <a:gd name="T47" fmla="*/ 44 h 110"/>
                <a:gd name="T48" fmla="*/ 51 w 147"/>
                <a:gd name="T49"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10">
                  <a:moveTo>
                    <a:pt x="51" y="59"/>
                  </a:moveTo>
                  <a:lnTo>
                    <a:pt x="51" y="46"/>
                  </a:lnTo>
                  <a:lnTo>
                    <a:pt x="51" y="36"/>
                  </a:lnTo>
                  <a:lnTo>
                    <a:pt x="45" y="34"/>
                  </a:lnTo>
                  <a:lnTo>
                    <a:pt x="28" y="33"/>
                  </a:lnTo>
                  <a:lnTo>
                    <a:pt x="11" y="34"/>
                  </a:lnTo>
                  <a:lnTo>
                    <a:pt x="0" y="41"/>
                  </a:lnTo>
                  <a:lnTo>
                    <a:pt x="2" y="74"/>
                  </a:lnTo>
                  <a:lnTo>
                    <a:pt x="2" y="91"/>
                  </a:lnTo>
                  <a:lnTo>
                    <a:pt x="8" y="101"/>
                  </a:lnTo>
                  <a:lnTo>
                    <a:pt x="23" y="109"/>
                  </a:lnTo>
                  <a:lnTo>
                    <a:pt x="34" y="98"/>
                  </a:lnTo>
                  <a:lnTo>
                    <a:pt x="48" y="84"/>
                  </a:lnTo>
                  <a:lnTo>
                    <a:pt x="53" y="79"/>
                  </a:lnTo>
                  <a:lnTo>
                    <a:pt x="91" y="78"/>
                  </a:lnTo>
                  <a:lnTo>
                    <a:pt x="102" y="68"/>
                  </a:lnTo>
                  <a:lnTo>
                    <a:pt x="134" y="62"/>
                  </a:lnTo>
                  <a:lnTo>
                    <a:pt x="134" y="51"/>
                  </a:lnTo>
                  <a:lnTo>
                    <a:pt x="146" y="41"/>
                  </a:lnTo>
                  <a:lnTo>
                    <a:pt x="137" y="19"/>
                  </a:lnTo>
                  <a:lnTo>
                    <a:pt x="131" y="0"/>
                  </a:lnTo>
                  <a:lnTo>
                    <a:pt x="87" y="8"/>
                  </a:lnTo>
                  <a:lnTo>
                    <a:pt x="76" y="23"/>
                  </a:lnTo>
                  <a:lnTo>
                    <a:pt x="70" y="44"/>
                  </a:lnTo>
                  <a:lnTo>
                    <a:pt x="51" y="5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16" name="Freeform 234"/>
            <p:cNvSpPr/>
            <p:nvPr/>
          </p:nvSpPr>
          <p:spPr>
            <a:xfrm>
              <a:off x="6684109" y="3276280"/>
              <a:ext cx="105356" cy="130555"/>
            </a:xfrm>
            <a:custGeom>
              <a:avLst/>
              <a:gdLst>
                <a:gd name="T0" fmla="*/ 18 w 60"/>
                <a:gd name="T1" fmla="*/ 72 h 73"/>
                <a:gd name="T2" fmla="*/ 31 w 60"/>
                <a:gd name="T3" fmla="*/ 59 h 73"/>
                <a:gd name="T4" fmla="*/ 44 w 60"/>
                <a:gd name="T5" fmla="*/ 49 h 73"/>
                <a:gd name="T6" fmla="*/ 44 w 60"/>
                <a:gd name="T7" fmla="*/ 29 h 73"/>
                <a:gd name="T8" fmla="*/ 59 w 60"/>
                <a:gd name="T9" fmla="*/ 15 h 73"/>
                <a:gd name="T10" fmla="*/ 50 w 60"/>
                <a:gd name="T11" fmla="*/ 0 h 73"/>
                <a:gd name="T12" fmla="*/ 32 w 60"/>
                <a:gd name="T13" fmla="*/ 14 h 73"/>
                <a:gd name="T14" fmla="*/ 13 w 60"/>
                <a:gd name="T15" fmla="*/ 12 h 73"/>
                <a:gd name="T16" fmla="*/ 3 w 60"/>
                <a:gd name="T17" fmla="*/ 3 h 73"/>
                <a:gd name="T18" fmla="*/ 3 w 60"/>
                <a:gd name="T19" fmla="*/ 36 h 73"/>
                <a:gd name="T20" fmla="*/ 0 w 60"/>
                <a:gd name="T21" fmla="*/ 54 h 73"/>
                <a:gd name="T22" fmla="*/ 0 w 60"/>
                <a:gd name="T23" fmla="*/ 72 h 73"/>
                <a:gd name="T24" fmla="*/ 18 w 60"/>
                <a:gd name="T25"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18" y="72"/>
                  </a:moveTo>
                  <a:lnTo>
                    <a:pt x="31" y="59"/>
                  </a:lnTo>
                  <a:lnTo>
                    <a:pt x="44" y="49"/>
                  </a:lnTo>
                  <a:lnTo>
                    <a:pt x="44" y="29"/>
                  </a:lnTo>
                  <a:lnTo>
                    <a:pt x="59" y="15"/>
                  </a:lnTo>
                  <a:lnTo>
                    <a:pt x="50" y="0"/>
                  </a:lnTo>
                  <a:lnTo>
                    <a:pt x="32" y="14"/>
                  </a:lnTo>
                  <a:lnTo>
                    <a:pt x="13" y="12"/>
                  </a:lnTo>
                  <a:lnTo>
                    <a:pt x="3" y="3"/>
                  </a:lnTo>
                  <a:lnTo>
                    <a:pt x="3" y="36"/>
                  </a:lnTo>
                  <a:lnTo>
                    <a:pt x="0" y="54"/>
                  </a:lnTo>
                  <a:lnTo>
                    <a:pt x="0" y="72"/>
                  </a:lnTo>
                  <a:lnTo>
                    <a:pt x="18" y="7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17" name="Freeform 235"/>
            <p:cNvSpPr/>
            <p:nvPr/>
          </p:nvSpPr>
          <p:spPr>
            <a:xfrm>
              <a:off x="6685681" y="3155163"/>
              <a:ext cx="154103" cy="147858"/>
            </a:xfrm>
            <a:custGeom>
              <a:avLst/>
              <a:gdLst>
                <a:gd name="T0" fmla="*/ 0 w 87"/>
                <a:gd name="T1" fmla="*/ 70 h 82"/>
                <a:gd name="T2" fmla="*/ 10 w 87"/>
                <a:gd name="T3" fmla="*/ 79 h 82"/>
                <a:gd name="T4" fmla="*/ 30 w 87"/>
                <a:gd name="T5" fmla="*/ 81 h 82"/>
                <a:gd name="T6" fmla="*/ 48 w 87"/>
                <a:gd name="T7" fmla="*/ 68 h 82"/>
                <a:gd name="T8" fmla="*/ 64 w 87"/>
                <a:gd name="T9" fmla="*/ 59 h 82"/>
                <a:gd name="T10" fmla="*/ 83 w 87"/>
                <a:gd name="T11" fmla="*/ 48 h 82"/>
                <a:gd name="T12" fmla="*/ 85 w 87"/>
                <a:gd name="T13" fmla="*/ 34 h 82"/>
                <a:gd name="T14" fmla="*/ 86 w 87"/>
                <a:gd name="T15" fmla="*/ 15 h 82"/>
                <a:gd name="T16" fmla="*/ 81 w 87"/>
                <a:gd name="T17" fmla="*/ 0 h 82"/>
                <a:gd name="T18" fmla="*/ 61 w 87"/>
                <a:gd name="T19" fmla="*/ 4 h 82"/>
                <a:gd name="T20" fmla="*/ 45 w 87"/>
                <a:gd name="T21" fmla="*/ 4 h 82"/>
                <a:gd name="T22" fmla="*/ 22 w 87"/>
                <a:gd name="T23" fmla="*/ 6 h 82"/>
                <a:gd name="T24" fmla="*/ 9 w 87"/>
                <a:gd name="T25" fmla="*/ 9 h 82"/>
                <a:gd name="T26" fmla="*/ 5 w 87"/>
                <a:gd name="T27" fmla="*/ 23 h 82"/>
                <a:gd name="T28" fmla="*/ 9 w 87"/>
                <a:gd name="T29" fmla="*/ 38 h 82"/>
                <a:gd name="T30" fmla="*/ 22 w 87"/>
                <a:gd name="T31" fmla="*/ 48 h 82"/>
                <a:gd name="T32" fmla="*/ 15 w 87"/>
                <a:gd name="T33" fmla="*/ 63 h 82"/>
                <a:gd name="T34" fmla="*/ 0 w 87"/>
                <a:gd name="T35" fmla="*/ 7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2">
                  <a:moveTo>
                    <a:pt x="0" y="70"/>
                  </a:moveTo>
                  <a:lnTo>
                    <a:pt x="10" y="79"/>
                  </a:lnTo>
                  <a:lnTo>
                    <a:pt x="30" y="81"/>
                  </a:lnTo>
                  <a:lnTo>
                    <a:pt x="48" y="68"/>
                  </a:lnTo>
                  <a:lnTo>
                    <a:pt x="64" y="59"/>
                  </a:lnTo>
                  <a:lnTo>
                    <a:pt x="83" y="48"/>
                  </a:lnTo>
                  <a:lnTo>
                    <a:pt x="85" y="34"/>
                  </a:lnTo>
                  <a:lnTo>
                    <a:pt x="86" y="15"/>
                  </a:lnTo>
                  <a:lnTo>
                    <a:pt x="81" y="0"/>
                  </a:lnTo>
                  <a:lnTo>
                    <a:pt x="61" y="4"/>
                  </a:lnTo>
                  <a:lnTo>
                    <a:pt x="45" y="4"/>
                  </a:lnTo>
                  <a:lnTo>
                    <a:pt x="22" y="6"/>
                  </a:lnTo>
                  <a:lnTo>
                    <a:pt x="9" y="9"/>
                  </a:lnTo>
                  <a:lnTo>
                    <a:pt x="5" y="23"/>
                  </a:lnTo>
                  <a:lnTo>
                    <a:pt x="9" y="38"/>
                  </a:lnTo>
                  <a:lnTo>
                    <a:pt x="22" y="48"/>
                  </a:lnTo>
                  <a:lnTo>
                    <a:pt x="15" y="63"/>
                  </a:lnTo>
                  <a:lnTo>
                    <a:pt x="0" y="7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18" name="Freeform 236"/>
            <p:cNvSpPr/>
            <p:nvPr/>
          </p:nvSpPr>
          <p:spPr>
            <a:xfrm>
              <a:off x="7319392" y="3112693"/>
              <a:ext cx="338084" cy="303580"/>
            </a:xfrm>
            <a:custGeom>
              <a:avLst/>
              <a:gdLst>
                <a:gd name="T0" fmla="*/ 191 w 192"/>
                <a:gd name="T1" fmla="*/ 29 h 173"/>
                <a:gd name="T2" fmla="*/ 160 w 192"/>
                <a:gd name="T3" fmla="*/ 27 h 173"/>
                <a:gd name="T4" fmla="*/ 145 w 192"/>
                <a:gd name="T5" fmla="*/ 20 h 173"/>
                <a:gd name="T6" fmla="*/ 138 w 192"/>
                <a:gd name="T7" fmla="*/ 2 h 173"/>
                <a:gd name="T8" fmla="*/ 130 w 192"/>
                <a:gd name="T9" fmla="*/ 0 h 173"/>
                <a:gd name="T10" fmla="*/ 124 w 192"/>
                <a:gd name="T11" fmla="*/ 13 h 173"/>
                <a:gd name="T12" fmla="*/ 102 w 192"/>
                <a:gd name="T13" fmla="*/ 18 h 173"/>
                <a:gd name="T14" fmla="*/ 93 w 192"/>
                <a:gd name="T15" fmla="*/ 23 h 173"/>
                <a:gd name="T16" fmla="*/ 81 w 192"/>
                <a:gd name="T17" fmla="*/ 18 h 173"/>
                <a:gd name="T18" fmla="*/ 62 w 192"/>
                <a:gd name="T19" fmla="*/ 17 h 173"/>
                <a:gd name="T20" fmla="*/ 54 w 192"/>
                <a:gd name="T21" fmla="*/ 23 h 173"/>
                <a:gd name="T22" fmla="*/ 43 w 192"/>
                <a:gd name="T23" fmla="*/ 25 h 173"/>
                <a:gd name="T24" fmla="*/ 40 w 192"/>
                <a:gd name="T25" fmla="*/ 32 h 173"/>
                <a:gd name="T26" fmla="*/ 30 w 192"/>
                <a:gd name="T27" fmla="*/ 38 h 173"/>
                <a:gd name="T28" fmla="*/ 28 w 192"/>
                <a:gd name="T29" fmla="*/ 51 h 173"/>
                <a:gd name="T30" fmla="*/ 13 w 192"/>
                <a:gd name="T31" fmla="*/ 54 h 173"/>
                <a:gd name="T32" fmla="*/ 0 w 192"/>
                <a:gd name="T33" fmla="*/ 66 h 173"/>
                <a:gd name="T34" fmla="*/ 3 w 192"/>
                <a:gd name="T35" fmla="*/ 88 h 173"/>
                <a:gd name="T36" fmla="*/ 0 w 192"/>
                <a:gd name="T37" fmla="*/ 123 h 173"/>
                <a:gd name="T38" fmla="*/ 17 w 192"/>
                <a:gd name="T39" fmla="*/ 123 h 173"/>
                <a:gd name="T40" fmla="*/ 22 w 192"/>
                <a:gd name="T41" fmla="*/ 140 h 173"/>
                <a:gd name="T42" fmla="*/ 14 w 192"/>
                <a:gd name="T43" fmla="*/ 151 h 173"/>
                <a:gd name="T44" fmla="*/ 14 w 192"/>
                <a:gd name="T45" fmla="*/ 165 h 173"/>
                <a:gd name="T46" fmla="*/ 30 w 192"/>
                <a:gd name="T47" fmla="*/ 172 h 173"/>
                <a:gd name="T48" fmla="*/ 36 w 192"/>
                <a:gd name="T49" fmla="*/ 160 h 173"/>
                <a:gd name="T50" fmla="*/ 77 w 192"/>
                <a:gd name="T51" fmla="*/ 156 h 173"/>
                <a:gd name="T52" fmla="*/ 83 w 192"/>
                <a:gd name="T53" fmla="*/ 140 h 173"/>
                <a:gd name="T54" fmla="*/ 95 w 192"/>
                <a:gd name="T55" fmla="*/ 132 h 173"/>
                <a:gd name="T56" fmla="*/ 111 w 192"/>
                <a:gd name="T57" fmla="*/ 122 h 173"/>
                <a:gd name="T58" fmla="*/ 124 w 192"/>
                <a:gd name="T59" fmla="*/ 121 h 173"/>
                <a:gd name="T60" fmla="*/ 127 w 192"/>
                <a:gd name="T61" fmla="*/ 103 h 173"/>
                <a:gd name="T62" fmla="*/ 138 w 192"/>
                <a:gd name="T63" fmla="*/ 97 h 173"/>
                <a:gd name="T64" fmla="*/ 143 w 192"/>
                <a:gd name="T65" fmla="*/ 82 h 173"/>
                <a:gd name="T66" fmla="*/ 149 w 192"/>
                <a:gd name="T67" fmla="*/ 64 h 173"/>
                <a:gd name="T68" fmla="*/ 153 w 192"/>
                <a:gd name="T69" fmla="*/ 48 h 173"/>
                <a:gd name="T70" fmla="*/ 166 w 192"/>
                <a:gd name="T71" fmla="*/ 43 h 173"/>
                <a:gd name="T72" fmla="*/ 176 w 192"/>
                <a:gd name="T73" fmla="*/ 45 h 173"/>
                <a:gd name="T74" fmla="*/ 188 w 192"/>
                <a:gd name="T75" fmla="*/ 52 h 173"/>
                <a:gd name="T76" fmla="*/ 191 w 192"/>
                <a:gd name="T77" fmla="*/ 2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2" h="173">
                  <a:moveTo>
                    <a:pt x="191" y="29"/>
                  </a:moveTo>
                  <a:lnTo>
                    <a:pt x="160" y="27"/>
                  </a:lnTo>
                  <a:lnTo>
                    <a:pt x="145" y="20"/>
                  </a:lnTo>
                  <a:lnTo>
                    <a:pt x="138" y="2"/>
                  </a:lnTo>
                  <a:lnTo>
                    <a:pt x="130" y="0"/>
                  </a:lnTo>
                  <a:lnTo>
                    <a:pt x="124" y="13"/>
                  </a:lnTo>
                  <a:lnTo>
                    <a:pt x="102" y="18"/>
                  </a:lnTo>
                  <a:lnTo>
                    <a:pt x="93" y="23"/>
                  </a:lnTo>
                  <a:lnTo>
                    <a:pt x="81" y="18"/>
                  </a:lnTo>
                  <a:lnTo>
                    <a:pt x="62" y="17"/>
                  </a:lnTo>
                  <a:lnTo>
                    <a:pt x="54" y="23"/>
                  </a:lnTo>
                  <a:lnTo>
                    <a:pt x="43" y="25"/>
                  </a:lnTo>
                  <a:lnTo>
                    <a:pt x="40" y="32"/>
                  </a:lnTo>
                  <a:lnTo>
                    <a:pt x="30" y="38"/>
                  </a:lnTo>
                  <a:lnTo>
                    <a:pt x="28" y="51"/>
                  </a:lnTo>
                  <a:lnTo>
                    <a:pt x="13" y="54"/>
                  </a:lnTo>
                  <a:lnTo>
                    <a:pt x="0" y="66"/>
                  </a:lnTo>
                  <a:lnTo>
                    <a:pt x="3" y="88"/>
                  </a:lnTo>
                  <a:lnTo>
                    <a:pt x="0" y="123"/>
                  </a:lnTo>
                  <a:lnTo>
                    <a:pt x="17" y="123"/>
                  </a:lnTo>
                  <a:lnTo>
                    <a:pt x="22" y="140"/>
                  </a:lnTo>
                  <a:lnTo>
                    <a:pt x="14" y="151"/>
                  </a:lnTo>
                  <a:lnTo>
                    <a:pt x="14" y="165"/>
                  </a:lnTo>
                  <a:lnTo>
                    <a:pt x="30" y="172"/>
                  </a:lnTo>
                  <a:lnTo>
                    <a:pt x="36" y="160"/>
                  </a:lnTo>
                  <a:lnTo>
                    <a:pt x="77" y="156"/>
                  </a:lnTo>
                  <a:lnTo>
                    <a:pt x="83" y="140"/>
                  </a:lnTo>
                  <a:lnTo>
                    <a:pt x="95" y="132"/>
                  </a:lnTo>
                  <a:lnTo>
                    <a:pt x="111" y="122"/>
                  </a:lnTo>
                  <a:lnTo>
                    <a:pt x="124" y="121"/>
                  </a:lnTo>
                  <a:lnTo>
                    <a:pt x="127" y="103"/>
                  </a:lnTo>
                  <a:lnTo>
                    <a:pt x="138" y="97"/>
                  </a:lnTo>
                  <a:lnTo>
                    <a:pt x="143" y="82"/>
                  </a:lnTo>
                  <a:lnTo>
                    <a:pt x="149" y="64"/>
                  </a:lnTo>
                  <a:lnTo>
                    <a:pt x="153" y="48"/>
                  </a:lnTo>
                  <a:lnTo>
                    <a:pt x="166" y="43"/>
                  </a:lnTo>
                  <a:lnTo>
                    <a:pt x="176" y="45"/>
                  </a:lnTo>
                  <a:lnTo>
                    <a:pt x="188" y="52"/>
                  </a:lnTo>
                  <a:lnTo>
                    <a:pt x="191" y="2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19" name="Freeform 237"/>
            <p:cNvSpPr/>
            <p:nvPr/>
          </p:nvSpPr>
          <p:spPr>
            <a:xfrm>
              <a:off x="7111825" y="3001013"/>
              <a:ext cx="323932" cy="229651"/>
            </a:xfrm>
            <a:custGeom>
              <a:avLst/>
              <a:gdLst>
                <a:gd name="T0" fmla="*/ 181 w 184"/>
                <a:gd name="T1" fmla="*/ 82 h 131"/>
                <a:gd name="T2" fmla="*/ 174 w 184"/>
                <a:gd name="T3" fmla="*/ 88 h 131"/>
                <a:gd name="T4" fmla="*/ 163 w 184"/>
                <a:gd name="T5" fmla="*/ 89 h 131"/>
                <a:gd name="T6" fmla="*/ 159 w 184"/>
                <a:gd name="T7" fmla="*/ 97 h 131"/>
                <a:gd name="T8" fmla="*/ 149 w 184"/>
                <a:gd name="T9" fmla="*/ 103 h 131"/>
                <a:gd name="T10" fmla="*/ 147 w 184"/>
                <a:gd name="T11" fmla="*/ 116 h 131"/>
                <a:gd name="T12" fmla="*/ 132 w 184"/>
                <a:gd name="T13" fmla="*/ 119 h 131"/>
                <a:gd name="T14" fmla="*/ 119 w 184"/>
                <a:gd name="T15" fmla="*/ 130 h 131"/>
                <a:gd name="T16" fmla="*/ 124 w 184"/>
                <a:gd name="T17" fmla="*/ 98 h 131"/>
                <a:gd name="T18" fmla="*/ 104 w 184"/>
                <a:gd name="T19" fmla="*/ 88 h 131"/>
                <a:gd name="T20" fmla="*/ 81 w 184"/>
                <a:gd name="T21" fmla="*/ 71 h 131"/>
                <a:gd name="T22" fmla="*/ 66 w 184"/>
                <a:gd name="T23" fmla="*/ 70 h 131"/>
                <a:gd name="T24" fmla="*/ 40 w 184"/>
                <a:gd name="T25" fmla="*/ 65 h 131"/>
                <a:gd name="T26" fmla="*/ 33 w 184"/>
                <a:gd name="T27" fmla="*/ 77 h 131"/>
                <a:gd name="T28" fmla="*/ 19 w 184"/>
                <a:gd name="T29" fmla="*/ 83 h 131"/>
                <a:gd name="T30" fmla="*/ 16 w 184"/>
                <a:gd name="T31" fmla="*/ 65 h 131"/>
                <a:gd name="T32" fmla="*/ 14 w 184"/>
                <a:gd name="T33" fmla="*/ 55 h 131"/>
                <a:gd name="T34" fmla="*/ 11 w 184"/>
                <a:gd name="T35" fmla="*/ 48 h 131"/>
                <a:gd name="T36" fmla="*/ 9 w 184"/>
                <a:gd name="T37" fmla="*/ 31 h 131"/>
                <a:gd name="T38" fmla="*/ 3 w 184"/>
                <a:gd name="T39" fmla="*/ 25 h 131"/>
                <a:gd name="T40" fmla="*/ 7 w 184"/>
                <a:gd name="T41" fmla="*/ 19 h 131"/>
                <a:gd name="T42" fmla="*/ 0 w 184"/>
                <a:gd name="T43" fmla="*/ 14 h 131"/>
                <a:gd name="T44" fmla="*/ 1 w 184"/>
                <a:gd name="T45" fmla="*/ 3 h 131"/>
                <a:gd name="T46" fmla="*/ 16 w 184"/>
                <a:gd name="T47" fmla="*/ 19 h 131"/>
                <a:gd name="T48" fmla="*/ 24 w 184"/>
                <a:gd name="T49" fmla="*/ 6 h 131"/>
                <a:gd name="T50" fmla="*/ 37 w 184"/>
                <a:gd name="T51" fmla="*/ 0 h 131"/>
                <a:gd name="T52" fmla="*/ 49 w 184"/>
                <a:gd name="T53" fmla="*/ 5 h 131"/>
                <a:gd name="T54" fmla="*/ 49 w 184"/>
                <a:gd name="T55" fmla="*/ 14 h 131"/>
                <a:gd name="T56" fmla="*/ 63 w 184"/>
                <a:gd name="T57" fmla="*/ 19 h 131"/>
                <a:gd name="T58" fmla="*/ 81 w 184"/>
                <a:gd name="T59" fmla="*/ 24 h 131"/>
                <a:gd name="T60" fmla="*/ 83 w 184"/>
                <a:gd name="T61" fmla="*/ 14 h 131"/>
                <a:gd name="T62" fmla="*/ 92 w 184"/>
                <a:gd name="T63" fmla="*/ 11 h 131"/>
                <a:gd name="T64" fmla="*/ 102 w 184"/>
                <a:gd name="T65" fmla="*/ 6 h 131"/>
                <a:gd name="T66" fmla="*/ 107 w 184"/>
                <a:gd name="T67" fmla="*/ 14 h 131"/>
                <a:gd name="T68" fmla="*/ 114 w 184"/>
                <a:gd name="T69" fmla="*/ 20 h 131"/>
                <a:gd name="T70" fmla="*/ 111 w 184"/>
                <a:gd name="T71" fmla="*/ 28 h 131"/>
                <a:gd name="T72" fmla="*/ 122 w 184"/>
                <a:gd name="T73" fmla="*/ 31 h 131"/>
                <a:gd name="T74" fmla="*/ 129 w 184"/>
                <a:gd name="T75" fmla="*/ 31 h 131"/>
                <a:gd name="T76" fmla="*/ 137 w 184"/>
                <a:gd name="T77" fmla="*/ 34 h 131"/>
                <a:gd name="T78" fmla="*/ 133 w 184"/>
                <a:gd name="T79" fmla="*/ 46 h 131"/>
                <a:gd name="T80" fmla="*/ 167 w 184"/>
                <a:gd name="T81" fmla="*/ 72 h 131"/>
                <a:gd name="T82" fmla="*/ 175 w 184"/>
                <a:gd name="T83" fmla="*/ 68 h 131"/>
                <a:gd name="T84" fmla="*/ 183 w 184"/>
                <a:gd name="T85" fmla="*/ 71 h 131"/>
                <a:gd name="T86" fmla="*/ 181 w 184"/>
                <a:gd name="T87" fmla="*/ 8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4" h="131">
                  <a:moveTo>
                    <a:pt x="181" y="82"/>
                  </a:moveTo>
                  <a:lnTo>
                    <a:pt x="174" y="88"/>
                  </a:lnTo>
                  <a:lnTo>
                    <a:pt x="163" y="89"/>
                  </a:lnTo>
                  <a:lnTo>
                    <a:pt x="159" y="97"/>
                  </a:lnTo>
                  <a:lnTo>
                    <a:pt x="149" y="103"/>
                  </a:lnTo>
                  <a:lnTo>
                    <a:pt x="147" y="116"/>
                  </a:lnTo>
                  <a:lnTo>
                    <a:pt x="132" y="119"/>
                  </a:lnTo>
                  <a:lnTo>
                    <a:pt x="119" y="130"/>
                  </a:lnTo>
                  <a:lnTo>
                    <a:pt x="124" y="98"/>
                  </a:lnTo>
                  <a:lnTo>
                    <a:pt x="104" y="88"/>
                  </a:lnTo>
                  <a:lnTo>
                    <a:pt x="81" y="71"/>
                  </a:lnTo>
                  <a:lnTo>
                    <a:pt x="66" y="70"/>
                  </a:lnTo>
                  <a:lnTo>
                    <a:pt x="40" y="65"/>
                  </a:lnTo>
                  <a:lnTo>
                    <a:pt x="33" y="77"/>
                  </a:lnTo>
                  <a:lnTo>
                    <a:pt x="19" y="83"/>
                  </a:lnTo>
                  <a:lnTo>
                    <a:pt x="16" y="65"/>
                  </a:lnTo>
                  <a:lnTo>
                    <a:pt x="14" y="55"/>
                  </a:lnTo>
                  <a:lnTo>
                    <a:pt x="11" y="48"/>
                  </a:lnTo>
                  <a:lnTo>
                    <a:pt x="9" y="31"/>
                  </a:lnTo>
                  <a:lnTo>
                    <a:pt x="3" y="25"/>
                  </a:lnTo>
                  <a:lnTo>
                    <a:pt x="7" y="19"/>
                  </a:lnTo>
                  <a:lnTo>
                    <a:pt x="0" y="14"/>
                  </a:lnTo>
                  <a:lnTo>
                    <a:pt x="1" y="3"/>
                  </a:lnTo>
                  <a:lnTo>
                    <a:pt x="16" y="19"/>
                  </a:lnTo>
                  <a:lnTo>
                    <a:pt x="24" y="6"/>
                  </a:lnTo>
                  <a:lnTo>
                    <a:pt x="37" y="0"/>
                  </a:lnTo>
                  <a:lnTo>
                    <a:pt x="49" y="5"/>
                  </a:lnTo>
                  <a:lnTo>
                    <a:pt x="49" y="14"/>
                  </a:lnTo>
                  <a:lnTo>
                    <a:pt x="63" y="19"/>
                  </a:lnTo>
                  <a:lnTo>
                    <a:pt x="81" y="24"/>
                  </a:lnTo>
                  <a:lnTo>
                    <a:pt x="83" y="14"/>
                  </a:lnTo>
                  <a:lnTo>
                    <a:pt x="92" y="11"/>
                  </a:lnTo>
                  <a:lnTo>
                    <a:pt x="102" y="6"/>
                  </a:lnTo>
                  <a:lnTo>
                    <a:pt x="107" y="14"/>
                  </a:lnTo>
                  <a:lnTo>
                    <a:pt x="114" y="20"/>
                  </a:lnTo>
                  <a:lnTo>
                    <a:pt x="111" y="28"/>
                  </a:lnTo>
                  <a:lnTo>
                    <a:pt x="122" y="31"/>
                  </a:lnTo>
                  <a:lnTo>
                    <a:pt x="129" y="31"/>
                  </a:lnTo>
                  <a:lnTo>
                    <a:pt x="137" y="34"/>
                  </a:lnTo>
                  <a:lnTo>
                    <a:pt x="133" y="46"/>
                  </a:lnTo>
                  <a:lnTo>
                    <a:pt x="167" y="72"/>
                  </a:lnTo>
                  <a:lnTo>
                    <a:pt x="175" y="68"/>
                  </a:lnTo>
                  <a:lnTo>
                    <a:pt x="183" y="71"/>
                  </a:lnTo>
                  <a:lnTo>
                    <a:pt x="181" y="8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20" name="Freeform 238"/>
            <p:cNvSpPr/>
            <p:nvPr/>
          </p:nvSpPr>
          <p:spPr>
            <a:xfrm>
              <a:off x="7482931" y="3030900"/>
              <a:ext cx="204423" cy="133701"/>
            </a:xfrm>
            <a:custGeom>
              <a:avLst/>
              <a:gdLst>
                <a:gd name="T0" fmla="*/ 35 w 117"/>
                <a:gd name="T1" fmla="*/ 9 h 76"/>
                <a:gd name="T2" fmla="*/ 27 w 117"/>
                <a:gd name="T3" fmla="*/ 25 h 76"/>
                <a:gd name="T4" fmla="*/ 15 w 117"/>
                <a:gd name="T5" fmla="*/ 40 h 76"/>
                <a:gd name="T6" fmla="*/ 0 w 117"/>
                <a:gd name="T7" fmla="*/ 69 h 76"/>
                <a:gd name="T8" fmla="*/ 9 w 117"/>
                <a:gd name="T9" fmla="*/ 64 h 76"/>
                <a:gd name="T10" fmla="*/ 31 w 117"/>
                <a:gd name="T11" fmla="*/ 59 h 76"/>
                <a:gd name="T12" fmla="*/ 37 w 117"/>
                <a:gd name="T13" fmla="*/ 46 h 76"/>
                <a:gd name="T14" fmla="*/ 45 w 117"/>
                <a:gd name="T15" fmla="*/ 48 h 76"/>
                <a:gd name="T16" fmla="*/ 52 w 117"/>
                <a:gd name="T17" fmla="*/ 67 h 76"/>
                <a:gd name="T18" fmla="*/ 68 w 117"/>
                <a:gd name="T19" fmla="*/ 73 h 76"/>
                <a:gd name="T20" fmla="*/ 98 w 117"/>
                <a:gd name="T21" fmla="*/ 75 h 76"/>
                <a:gd name="T22" fmla="*/ 98 w 117"/>
                <a:gd name="T23" fmla="*/ 62 h 76"/>
                <a:gd name="T24" fmla="*/ 97 w 117"/>
                <a:gd name="T25" fmla="*/ 64 h 76"/>
                <a:gd name="T26" fmla="*/ 81 w 117"/>
                <a:gd name="T27" fmla="*/ 53 h 76"/>
                <a:gd name="T28" fmla="*/ 83 w 117"/>
                <a:gd name="T29" fmla="*/ 31 h 76"/>
                <a:gd name="T30" fmla="*/ 95 w 117"/>
                <a:gd name="T31" fmla="*/ 23 h 76"/>
                <a:gd name="T32" fmla="*/ 116 w 117"/>
                <a:gd name="T33" fmla="*/ 36 h 76"/>
                <a:gd name="T34" fmla="*/ 102 w 117"/>
                <a:gd name="T35" fmla="*/ 0 h 76"/>
                <a:gd name="T36" fmla="*/ 86 w 117"/>
                <a:gd name="T37" fmla="*/ 13 h 76"/>
                <a:gd name="T38" fmla="*/ 71 w 117"/>
                <a:gd name="T39" fmla="*/ 14 h 76"/>
                <a:gd name="T40" fmla="*/ 35 w 117"/>
                <a:gd name="T41"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 h="76">
                  <a:moveTo>
                    <a:pt x="35" y="9"/>
                  </a:moveTo>
                  <a:lnTo>
                    <a:pt x="27" y="25"/>
                  </a:lnTo>
                  <a:lnTo>
                    <a:pt x="15" y="40"/>
                  </a:lnTo>
                  <a:lnTo>
                    <a:pt x="0" y="69"/>
                  </a:lnTo>
                  <a:lnTo>
                    <a:pt x="9" y="64"/>
                  </a:lnTo>
                  <a:lnTo>
                    <a:pt x="31" y="59"/>
                  </a:lnTo>
                  <a:lnTo>
                    <a:pt x="37" y="46"/>
                  </a:lnTo>
                  <a:lnTo>
                    <a:pt x="45" y="48"/>
                  </a:lnTo>
                  <a:lnTo>
                    <a:pt x="52" y="67"/>
                  </a:lnTo>
                  <a:lnTo>
                    <a:pt x="68" y="73"/>
                  </a:lnTo>
                  <a:lnTo>
                    <a:pt x="98" y="75"/>
                  </a:lnTo>
                  <a:lnTo>
                    <a:pt x="98" y="62"/>
                  </a:lnTo>
                  <a:lnTo>
                    <a:pt x="97" y="64"/>
                  </a:lnTo>
                  <a:lnTo>
                    <a:pt x="81" y="53"/>
                  </a:lnTo>
                  <a:lnTo>
                    <a:pt x="83" y="31"/>
                  </a:lnTo>
                  <a:lnTo>
                    <a:pt x="95" y="23"/>
                  </a:lnTo>
                  <a:lnTo>
                    <a:pt x="116" y="36"/>
                  </a:lnTo>
                  <a:lnTo>
                    <a:pt x="102" y="0"/>
                  </a:lnTo>
                  <a:lnTo>
                    <a:pt x="86" y="13"/>
                  </a:lnTo>
                  <a:lnTo>
                    <a:pt x="71" y="14"/>
                  </a:lnTo>
                  <a:lnTo>
                    <a:pt x="35" y="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21" name="Freeform 239"/>
            <p:cNvSpPr/>
            <p:nvPr/>
          </p:nvSpPr>
          <p:spPr>
            <a:xfrm>
              <a:off x="6916837" y="2942814"/>
              <a:ext cx="133661" cy="152576"/>
            </a:xfrm>
            <a:custGeom>
              <a:avLst/>
              <a:gdLst>
                <a:gd name="T0" fmla="*/ 0 w 76"/>
                <a:gd name="T1" fmla="*/ 8 h 87"/>
                <a:gd name="T2" fmla="*/ 5 w 76"/>
                <a:gd name="T3" fmla="*/ 29 h 87"/>
                <a:gd name="T4" fmla="*/ 16 w 76"/>
                <a:gd name="T5" fmla="*/ 51 h 87"/>
                <a:gd name="T6" fmla="*/ 29 w 76"/>
                <a:gd name="T7" fmla="*/ 77 h 87"/>
                <a:gd name="T8" fmla="*/ 18 w 76"/>
                <a:gd name="T9" fmla="*/ 84 h 87"/>
                <a:gd name="T10" fmla="*/ 37 w 76"/>
                <a:gd name="T11" fmla="*/ 84 h 87"/>
                <a:gd name="T12" fmla="*/ 40 w 76"/>
                <a:gd name="T13" fmla="*/ 73 h 87"/>
                <a:gd name="T14" fmla="*/ 49 w 76"/>
                <a:gd name="T15" fmla="*/ 67 h 87"/>
                <a:gd name="T16" fmla="*/ 55 w 76"/>
                <a:gd name="T17" fmla="*/ 86 h 87"/>
                <a:gd name="T18" fmla="*/ 62 w 76"/>
                <a:gd name="T19" fmla="*/ 79 h 87"/>
                <a:gd name="T20" fmla="*/ 66 w 76"/>
                <a:gd name="T21" fmla="*/ 65 h 87"/>
                <a:gd name="T22" fmla="*/ 75 w 76"/>
                <a:gd name="T23" fmla="*/ 62 h 87"/>
                <a:gd name="T24" fmla="*/ 73 w 76"/>
                <a:gd name="T25" fmla="*/ 52 h 87"/>
                <a:gd name="T26" fmla="*/ 58 w 76"/>
                <a:gd name="T27" fmla="*/ 43 h 87"/>
                <a:gd name="T28" fmla="*/ 44 w 76"/>
                <a:gd name="T29" fmla="*/ 28 h 87"/>
                <a:gd name="T30" fmla="*/ 29 w 76"/>
                <a:gd name="T31" fmla="*/ 0 h 87"/>
                <a:gd name="T32" fmla="*/ 0 w 76"/>
                <a:gd name="T33" fmla="*/ 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87">
                  <a:moveTo>
                    <a:pt x="0" y="8"/>
                  </a:moveTo>
                  <a:lnTo>
                    <a:pt x="5" y="29"/>
                  </a:lnTo>
                  <a:lnTo>
                    <a:pt x="16" y="51"/>
                  </a:lnTo>
                  <a:lnTo>
                    <a:pt x="29" y="77"/>
                  </a:lnTo>
                  <a:lnTo>
                    <a:pt x="18" y="84"/>
                  </a:lnTo>
                  <a:lnTo>
                    <a:pt x="37" y="84"/>
                  </a:lnTo>
                  <a:lnTo>
                    <a:pt x="40" y="73"/>
                  </a:lnTo>
                  <a:lnTo>
                    <a:pt x="49" y="67"/>
                  </a:lnTo>
                  <a:lnTo>
                    <a:pt x="55" y="86"/>
                  </a:lnTo>
                  <a:lnTo>
                    <a:pt x="62" y="79"/>
                  </a:lnTo>
                  <a:lnTo>
                    <a:pt x="66" y="65"/>
                  </a:lnTo>
                  <a:lnTo>
                    <a:pt x="75" y="62"/>
                  </a:lnTo>
                  <a:lnTo>
                    <a:pt x="73" y="52"/>
                  </a:lnTo>
                  <a:lnTo>
                    <a:pt x="58" y="43"/>
                  </a:lnTo>
                  <a:lnTo>
                    <a:pt x="44" y="28"/>
                  </a:lnTo>
                  <a:lnTo>
                    <a:pt x="29" y="0"/>
                  </a:lnTo>
                  <a:lnTo>
                    <a:pt x="0" y="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22" name="Freeform 263"/>
            <p:cNvSpPr/>
            <p:nvPr/>
          </p:nvSpPr>
          <p:spPr>
            <a:xfrm>
              <a:off x="6468679" y="2977419"/>
              <a:ext cx="465455" cy="206057"/>
            </a:xfrm>
            <a:custGeom>
              <a:avLst/>
              <a:gdLst>
                <a:gd name="T0" fmla="*/ 134 w 265"/>
                <a:gd name="T1" fmla="*/ 111 h 118"/>
                <a:gd name="T2" fmla="*/ 146 w 265"/>
                <a:gd name="T3" fmla="*/ 108 h 118"/>
                <a:gd name="T4" fmla="*/ 168 w 265"/>
                <a:gd name="T5" fmla="*/ 106 h 118"/>
                <a:gd name="T6" fmla="*/ 184 w 265"/>
                <a:gd name="T7" fmla="*/ 106 h 118"/>
                <a:gd name="T8" fmla="*/ 204 w 265"/>
                <a:gd name="T9" fmla="*/ 102 h 118"/>
                <a:gd name="T10" fmla="*/ 209 w 265"/>
                <a:gd name="T11" fmla="*/ 117 h 118"/>
                <a:gd name="T12" fmla="*/ 218 w 265"/>
                <a:gd name="T13" fmla="*/ 108 h 118"/>
                <a:gd name="T14" fmla="*/ 227 w 265"/>
                <a:gd name="T15" fmla="*/ 99 h 118"/>
                <a:gd name="T16" fmla="*/ 241 w 265"/>
                <a:gd name="T17" fmla="*/ 96 h 118"/>
                <a:gd name="T18" fmla="*/ 247 w 265"/>
                <a:gd name="T19" fmla="*/ 106 h 118"/>
                <a:gd name="T20" fmla="*/ 264 w 265"/>
                <a:gd name="T21" fmla="*/ 107 h 118"/>
                <a:gd name="T22" fmla="*/ 261 w 265"/>
                <a:gd name="T23" fmla="*/ 88 h 118"/>
                <a:gd name="T24" fmla="*/ 253 w 265"/>
                <a:gd name="T25" fmla="*/ 69 h 118"/>
                <a:gd name="T26" fmla="*/ 247 w 265"/>
                <a:gd name="T27" fmla="*/ 50 h 118"/>
                <a:gd name="T28" fmla="*/ 252 w 265"/>
                <a:gd name="T29" fmla="*/ 44 h 118"/>
                <a:gd name="T30" fmla="*/ 241 w 265"/>
                <a:gd name="T31" fmla="*/ 32 h 118"/>
                <a:gd name="T32" fmla="*/ 228 w 265"/>
                <a:gd name="T33" fmla="*/ 12 h 118"/>
                <a:gd name="T34" fmla="*/ 210 w 265"/>
                <a:gd name="T35" fmla="*/ 14 h 118"/>
                <a:gd name="T36" fmla="*/ 202 w 265"/>
                <a:gd name="T37" fmla="*/ 23 h 118"/>
                <a:gd name="T38" fmla="*/ 173 w 265"/>
                <a:gd name="T39" fmla="*/ 25 h 118"/>
                <a:gd name="T40" fmla="*/ 161 w 265"/>
                <a:gd name="T41" fmla="*/ 26 h 118"/>
                <a:gd name="T42" fmla="*/ 146 w 265"/>
                <a:gd name="T43" fmla="*/ 19 h 118"/>
                <a:gd name="T44" fmla="*/ 135 w 265"/>
                <a:gd name="T45" fmla="*/ 19 h 118"/>
                <a:gd name="T46" fmla="*/ 125 w 265"/>
                <a:gd name="T47" fmla="*/ 7 h 118"/>
                <a:gd name="T48" fmla="*/ 112 w 265"/>
                <a:gd name="T49" fmla="*/ 0 h 118"/>
                <a:gd name="T50" fmla="*/ 98 w 265"/>
                <a:gd name="T51" fmla="*/ 7 h 118"/>
                <a:gd name="T52" fmla="*/ 78 w 265"/>
                <a:gd name="T53" fmla="*/ 9 h 118"/>
                <a:gd name="T54" fmla="*/ 64 w 265"/>
                <a:gd name="T55" fmla="*/ 14 h 118"/>
                <a:gd name="T56" fmla="*/ 45 w 265"/>
                <a:gd name="T57" fmla="*/ 15 h 118"/>
                <a:gd name="T58" fmla="*/ 34 w 265"/>
                <a:gd name="T59" fmla="*/ 15 h 118"/>
                <a:gd name="T60" fmla="*/ 19 w 265"/>
                <a:gd name="T61" fmla="*/ 21 h 118"/>
                <a:gd name="T62" fmla="*/ 29 w 265"/>
                <a:gd name="T63" fmla="*/ 26 h 118"/>
                <a:gd name="T64" fmla="*/ 18 w 265"/>
                <a:gd name="T65" fmla="*/ 32 h 118"/>
                <a:gd name="T66" fmla="*/ 14 w 265"/>
                <a:gd name="T67" fmla="*/ 39 h 118"/>
                <a:gd name="T68" fmla="*/ 5 w 265"/>
                <a:gd name="T69" fmla="*/ 48 h 118"/>
                <a:gd name="T70" fmla="*/ 3 w 265"/>
                <a:gd name="T71" fmla="*/ 56 h 118"/>
                <a:gd name="T72" fmla="*/ 0 w 265"/>
                <a:gd name="T73" fmla="*/ 63 h 118"/>
                <a:gd name="T74" fmla="*/ 7 w 265"/>
                <a:gd name="T75" fmla="*/ 65 h 118"/>
                <a:gd name="T76" fmla="*/ 6 w 265"/>
                <a:gd name="T77" fmla="*/ 74 h 118"/>
                <a:gd name="T78" fmla="*/ 11 w 265"/>
                <a:gd name="T79" fmla="*/ 78 h 118"/>
                <a:gd name="T80" fmla="*/ 11 w 265"/>
                <a:gd name="T81" fmla="*/ 88 h 118"/>
                <a:gd name="T82" fmla="*/ 16 w 265"/>
                <a:gd name="T83" fmla="*/ 95 h 118"/>
                <a:gd name="T84" fmla="*/ 22 w 265"/>
                <a:gd name="T85" fmla="*/ 94 h 118"/>
                <a:gd name="T86" fmla="*/ 24 w 265"/>
                <a:gd name="T87" fmla="*/ 101 h 118"/>
                <a:gd name="T88" fmla="*/ 36 w 265"/>
                <a:gd name="T89" fmla="*/ 105 h 118"/>
                <a:gd name="T90" fmla="*/ 44 w 265"/>
                <a:gd name="T91" fmla="*/ 114 h 118"/>
                <a:gd name="T92" fmla="*/ 54 w 265"/>
                <a:gd name="T93" fmla="*/ 111 h 118"/>
                <a:gd name="T94" fmla="*/ 60 w 265"/>
                <a:gd name="T95" fmla="*/ 107 h 118"/>
                <a:gd name="T96" fmla="*/ 68 w 265"/>
                <a:gd name="T97" fmla="*/ 100 h 118"/>
                <a:gd name="T98" fmla="*/ 84 w 265"/>
                <a:gd name="T99" fmla="*/ 111 h 118"/>
                <a:gd name="T100" fmla="*/ 102 w 265"/>
                <a:gd name="T101" fmla="*/ 113 h 118"/>
                <a:gd name="T102" fmla="*/ 121 w 265"/>
                <a:gd name="T103" fmla="*/ 110 h 118"/>
                <a:gd name="T104" fmla="*/ 129 w 265"/>
                <a:gd name="T105" fmla="*/ 110 h 118"/>
                <a:gd name="T106" fmla="*/ 134 w 265"/>
                <a:gd name="T10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5" h="118">
                  <a:moveTo>
                    <a:pt x="134" y="111"/>
                  </a:moveTo>
                  <a:lnTo>
                    <a:pt x="146" y="108"/>
                  </a:lnTo>
                  <a:lnTo>
                    <a:pt x="168" y="106"/>
                  </a:lnTo>
                  <a:lnTo>
                    <a:pt x="184" y="106"/>
                  </a:lnTo>
                  <a:lnTo>
                    <a:pt x="204" y="102"/>
                  </a:lnTo>
                  <a:lnTo>
                    <a:pt x="209" y="117"/>
                  </a:lnTo>
                  <a:lnTo>
                    <a:pt x="218" y="108"/>
                  </a:lnTo>
                  <a:lnTo>
                    <a:pt x="227" y="99"/>
                  </a:lnTo>
                  <a:lnTo>
                    <a:pt x="241" y="96"/>
                  </a:lnTo>
                  <a:lnTo>
                    <a:pt x="247" y="106"/>
                  </a:lnTo>
                  <a:lnTo>
                    <a:pt x="264" y="107"/>
                  </a:lnTo>
                  <a:lnTo>
                    <a:pt x="261" y="88"/>
                  </a:lnTo>
                  <a:lnTo>
                    <a:pt x="253" y="69"/>
                  </a:lnTo>
                  <a:lnTo>
                    <a:pt x="247" y="50"/>
                  </a:lnTo>
                  <a:lnTo>
                    <a:pt x="252" y="44"/>
                  </a:lnTo>
                  <a:lnTo>
                    <a:pt x="241" y="32"/>
                  </a:lnTo>
                  <a:lnTo>
                    <a:pt x="228" y="12"/>
                  </a:lnTo>
                  <a:lnTo>
                    <a:pt x="210" y="14"/>
                  </a:lnTo>
                  <a:lnTo>
                    <a:pt x="202" y="23"/>
                  </a:lnTo>
                  <a:lnTo>
                    <a:pt x="173" y="25"/>
                  </a:lnTo>
                  <a:lnTo>
                    <a:pt x="161" y="26"/>
                  </a:lnTo>
                  <a:lnTo>
                    <a:pt x="146" y="19"/>
                  </a:lnTo>
                  <a:lnTo>
                    <a:pt x="135" y="19"/>
                  </a:lnTo>
                  <a:lnTo>
                    <a:pt x="125" y="7"/>
                  </a:lnTo>
                  <a:lnTo>
                    <a:pt x="112" y="0"/>
                  </a:lnTo>
                  <a:lnTo>
                    <a:pt x="98" y="7"/>
                  </a:lnTo>
                  <a:lnTo>
                    <a:pt x="78" y="9"/>
                  </a:lnTo>
                  <a:lnTo>
                    <a:pt x="64" y="14"/>
                  </a:lnTo>
                  <a:lnTo>
                    <a:pt x="45" y="15"/>
                  </a:lnTo>
                  <a:lnTo>
                    <a:pt x="34" y="15"/>
                  </a:lnTo>
                  <a:lnTo>
                    <a:pt x="19" y="21"/>
                  </a:lnTo>
                  <a:lnTo>
                    <a:pt x="29" y="26"/>
                  </a:lnTo>
                  <a:lnTo>
                    <a:pt x="18" y="32"/>
                  </a:lnTo>
                  <a:lnTo>
                    <a:pt x="14" y="39"/>
                  </a:lnTo>
                  <a:lnTo>
                    <a:pt x="5" y="48"/>
                  </a:lnTo>
                  <a:lnTo>
                    <a:pt x="3" y="56"/>
                  </a:lnTo>
                  <a:lnTo>
                    <a:pt x="0" y="63"/>
                  </a:lnTo>
                  <a:lnTo>
                    <a:pt x="7" y="65"/>
                  </a:lnTo>
                  <a:lnTo>
                    <a:pt x="6" y="74"/>
                  </a:lnTo>
                  <a:lnTo>
                    <a:pt x="11" y="78"/>
                  </a:lnTo>
                  <a:lnTo>
                    <a:pt x="11" y="88"/>
                  </a:lnTo>
                  <a:lnTo>
                    <a:pt x="16" y="95"/>
                  </a:lnTo>
                  <a:lnTo>
                    <a:pt x="22" y="94"/>
                  </a:lnTo>
                  <a:lnTo>
                    <a:pt x="24" y="101"/>
                  </a:lnTo>
                  <a:lnTo>
                    <a:pt x="36" y="105"/>
                  </a:lnTo>
                  <a:lnTo>
                    <a:pt x="44" y="114"/>
                  </a:lnTo>
                  <a:lnTo>
                    <a:pt x="54" y="111"/>
                  </a:lnTo>
                  <a:lnTo>
                    <a:pt x="60" y="107"/>
                  </a:lnTo>
                  <a:lnTo>
                    <a:pt x="68" y="100"/>
                  </a:lnTo>
                  <a:lnTo>
                    <a:pt x="84" y="111"/>
                  </a:lnTo>
                  <a:lnTo>
                    <a:pt x="102" y="113"/>
                  </a:lnTo>
                  <a:lnTo>
                    <a:pt x="121" y="110"/>
                  </a:lnTo>
                  <a:lnTo>
                    <a:pt x="129" y="110"/>
                  </a:lnTo>
                  <a:lnTo>
                    <a:pt x="134" y="11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23" name="Freeform 269"/>
            <p:cNvSpPr/>
            <p:nvPr/>
          </p:nvSpPr>
          <p:spPr>
            <a:xfrm>
              <a:off x="6463961" y="1579063"/>
              <a:ext cx="3678040" cy="1381053"/>
            </a:xfrm>
            <a:custGeom>
              <a:avLst/>
              <a:gdLst>
                <a:gd name="T0" fmla="*/ 354 w 2085"/>
                <a:gd name="T1" fmla="*/ 571 h 783"/>
                <a:gd name="T2" fmla="*/ 487 w 2085"/>
                <a:gd name="T3" fmla="*/ 613 h 783"/>
                <a:gd name="T4" fmla="*/ 575 w 2085"/>
                <a:gd name="T5" fmla="*/ 567 h 783"/>
                <a:gd name="T6" fmla="*/ 718 w 2085"/>
                <a:gd name="T7" fmla="*/ 589 h 783"/>
                <a:gd name="T8" fmla="*/ 848 w 2085"/>
                <a:gd name="T9" fmla="*/ 670 h 783"/>
                <a:gd name="T10" fmla="*/ 953 w 2085"/>
                <a:gd name="T11" fmla="*/ 648 h 783"/>
                <a:gd name="T12" fmla="*/ 1049 w 2085"/>
                <a:gd name="T13" fmla="*/ 634 h 783"/>
                <a:gd name="T14" fmla="*/ 1189 w 2085"/>
                <a:gd name="T15" fmla="*/ 638 h 783"/>
                <a:gd name="T16" fmla="*/ 1259 w 2085"/>
                <a:gd name="T17" fmla="*/ 578 h 783"/>
                <a:gd name="T18" fmla="*/ 1409 w 2085"/>
                <a:gd name="T19" fmla="*/ 667 h 783"/>
                <a:gd name="T20" fmla="*/ 1463 w 2085"/>
                <a:gd name="T21" fmla="*/ 744 h 783"/>
                <a:gd name="T22" fmla="*/ 1531 w 2085"/>
                <a:gd name="T23" fmla="*/ 701 h 783"/>
                <a:gd name="T24" fmla="*/ 1482 w 2085"/>
                <a:gd name="T25" fmla="*/ 573 h 783"/>
                <a:gd name="T26" fmla="*/ 1537 w 2085"/>
                <a:gd name="T27" fmla="*/ 452 h 783"/>
                <a:gd name="T28" fmla="*/ 1683 w 2085"/>
                <a:gd name="T29" fmla="*/ 408 h 783"/>
                <a:gd name="T30" fmla="*/ 1773 w 2085"/>
                <a:gd name="T31" fmla="*/ 421 h 783"/>
                <a:gd name="T32" fmla="*/ 1751 w 2085"/>
                <a:gd name="T33" fmla="*/ 604 h 783"/>
                <a:gd name="T34" fmla="*/ 1814 w 2085"/>
                <a:gd name="T35" fmla="*/ 509 h 783"/>
                <a:gd name="T36" fmla="*/ 1785 w 2085"/>
                <a:gd name="T37" fmla="*/ 478 h 783"/>
                <a:gd name="T38" fmla="*/ 1785 w 2085"/>
                <a:gd name="T39" fmla="*/ 462 h 783"/>
                <a:gd name="T40" fmla="*/ 1797 w 2085"/>
                <a:gd name="T41" fmla="*/ 439 h 783"/>
                <a:gd name="T42" fmla="*/ 1895 w 2085"/>
                <a:gd name="T43" fmla="*/ 405 h 783"/>
                <a:gd name="T44" fmla="*/ 1929 w 2085"/>
                <a:gd name="T45" fmla="*/ 332 h 783"/>
                <a:gd name="T46" fmla="*/ 2005 w 2085"/>
                <a:gd name="T47" fmla="*/ 313 h 783"/>
                <a:gd name="T48" fmla="*/ 2070 w 2085"/>
                <a:gd name="T49" fmla="*/ 305 h 783"/>
                <a:gd name="T50" fmla="*/ 1997 w 2085"/>
                <a:gd name="T51" fmla="*/ 260 h 783"/>
                <a:gd name="T52" fmla="*/ 1865 w 2085"/>
                <a:gd name="T53" fmla="*/ 201 h 783"/>
                <a:gd name="T54" fmla="*/ 1722 w 2085"/>
                <a:gd name="T55" fmla="*/ 199 h 783"/>
                <a:gd name="T56" fmla="*/ 1571 w 2085"/>
                <a:gd name="T57" fmla="*/ 180 h 783"/>
                <a:gd name="T58" fmla="*/ 1409 w 2085"/>
                <a:gd name="T59" fmla="*/ 136 h 783"/>
                <a:gd name="T60" fmla="*/ 1312 w 2085"/>
                <a:gd name="T61" fmla="*/ 165 h 783"/>
                <a:gd name="T62" fmla="*/ 1233 w 2085"/>
                <a:gd name="T63" fmla="*/ 136 h 783"/>
                <a:gd name="T64" fmla="*/ 1020 w 2085"/>
                <a:gd name="T65" fmla="*/ 107 h 783"/>
                <a:gd name="T66" fmla="*/ 1024 w 2085"/>
                <a:gd name="T67" fmla="*/ 51 h 783"/>
                <a:gd name="T68" fmla="*/ 892 w 2085"/>
                <a:gd name="T69" fmla="*/ 0 h 783"/>
                <a:gd name="T70" fmla="*/ 806 w 2085"/>
                <a:gd name="T71" fmla="*/ 53 h 783"/>
                <a:gd name="T72" fmla="*/ 689 w 2085"/>
                <a:gd name="T73" fmla="*/ 75 h 783"/>
                <a:gd name="T74" fmla="*/ 642 w 2085"/>
                <a:gd name="T75" fmla="*/ 142 h 783"/>
                <a:gd name="T76" fmla="*/ 607 w 2085"/>
                <a:gd name="T77" fmla="*/ 144 h 783"/>
                <a:gd name="T78" fmla="*/ 554 w 2085"/>
                <a:gd name="T79" fmla="*/ 137 h 783"/>
                <a:gd name="T80" fmla="*/ 591 w 2085"/>
                <a:gd name="T81" fmla="*/ 210 h 783"/>
                <a:gd name="T82" fmla="*/ 627 w 2085"/>
                <a:gd name="T83" fmla="*/ 256 h 783"/>
                <a:gd name="T84" fmla="*/ 548 w 2085"/>
                <a:gd name="T85" fmla="*/ 291 h 783"/>
                <a:gd name="T86" fmla="*/ 559 w 2085"/>
                <a:gd name="T87" fmla="*/ 256 h 783"/>
                <a:gd name="T88" fmla="*/ 561 w 2085"/>
                <a:gd name="T89" fmla="*/ 243 h 783"/>
                <a:gd name="T90" fmla="*/ 554 w 2085"/>
                <a:gd name="T91" fmla="*/ 225 h 783"/>
                <a:gd name="T92" fmla="*/ 517 w 2085"/>
                <a:gd name="T93" fmla="*/ 109 h 783"/>
                <a:gd name="T94" fmla="*/ 499 w 2085"/>
                <a:gd name="T95" fmla="*/ 228 h 783"/>
                <a:gd name="T96" fmla="*/ 401 w 2085"/>
                <a:gd name="T97" fmla="*/ 218 h 783"/>
                <a:gd name="T98" fmla="*/ 314 w 2085"/>
                <a:gd name="T99" fmla="*/ 233 h 783"/>
                <a:gd name="T100" fmla="*/ 208 w 2085"/>
                <a:gd name="T101" fmla="*/ 237 h 783"/>
                <a:gd name="T102" fmla="*/ 166 w 2085"/>
                <a:gd name="T103" fmla="*/ 298 h 783"/>
                <a:gd name="T104" fmla="*/ 109 w 2085"/>
                <a:gd name="T105" fmla="*/ 322 h 783"/>
                <a:gd name="T106" fmla="*/ 80 w 2085"/>
                <a:gd name="T107" fmla="*/ 289 h 783"/>
                <a:gd name="T108" fmla="*/ 100 w 2085"/>
                <a:gd name="T109" fmla="*/ 233 h 783"/>
                <a:gd name="T110" fmla="*/ 20 w 2085"/>
                <a:gd name="T111" fmla="*/ 311 h 783"/>
                <a:gd name="T112" fmla="*/ 8 w 2085"/>
                <a:gd name="T113" fmla="*/ 427 h 783"/>
                <a:gd name="T114" fmla="*/ 69 w 2085"/>
                <a:gd name="T115" fmla="*/ 584 h 783"/>
                <a:gd name="T116" fmla="*/ 138 w 2085"/>
                <a:gd name="T117" fmla="*/ 740 h 783"/>
                <a:gd name="T118" fmla="*/ 285 w 2085"/>
                <a:gd name="T119" fmla="*/ 77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85" h="783">
                  <a:moveTo>
                    <a:pt x="304" y="721"/>
                  </a:moveTo>
                  <a:lnTo>
                    <a:pt x="316" y="709"/>
                  </a:lnTo>
                  <a:lnTo>
                    <a:pt x="322" y="683"/>
                  </a:lnTo>
                  <a:lnTo>
                    <a:pt x="336" y="668"/>
                  </a:lnTo>
                  <a:lnTo>
                    <a:pt x="334" y="649"/>
                  </a:lnTo>
                  <a:lnTo>
                    <a:pt x="317" y="639"/>
                  </a:lnTo>
                  <a:lnTo>
                    <a:pt x="310" y="622"/>
                  </a:lnTo>
                  <a:lnTo>
                    <a:pt x="354" y="571"/>
                  </a:lnTo>
                  <a:lnTo>
                    <a:pt x="370" y="589"/>
                  </a:lnTo>
                  <a:lnTo>
                    <a:pt x="376" y="576"/>
                  </a:lnTo>
                  <a:lnTo>
                    <a:pt x="395" y="571"/>
                  </a:lnTo>
                  <a:lnTo>
                    <a:pt x="411" y="575"/>
                  </a:lnTo>
                  <a:lnTo>
                    <a:pt x="440" y="576"/>
                  </a:lnTo>
                  <a:lnTo>
                    <a:pt x="475" y="599"/>
                  </a:lnTo>
                  <a:lnTo>
                    <a:pt x="474" y="608"/>
                  </a:lnTo>
                  <a:lnTo>
                    <a:pt x="487" y="613"/>
                  </a:lnTo>
                  <a:lnTo>
                    <a:pt x="506" y="612"/>
                  </a:lnTo>
                  <a:lnTo>
                    <a:pt x="532" y="626"/>
                  </a:lnTo>
                  <a:lnTo>
                    <a:pt x="546" y="631"/>
                  </a:lnTo>
                  <a:lnTo>
                    <a:pt x="553" y="623"/>
                  </a:lnTo>
                  <a:lnTo>
                    <a:pt x="546" y="605"/>
                  </a:lnTo>
                  <a:lnTo>
                    <a:pt x="562" y="596"/>
                  </a:lnTo>
                  <a:lnTo>
                    <a:pt x="579" y="589"/>
                  </a:lnTo>
                  <a:lnTo>
                    <a:pt x="575" y="567"/>
                  </a:lnTo>
                  <a:lnTo>
                    <a:pt x="585" y="566"/>
                  </a:lnTo>
                  <a:lnTo>
                    <a:pt x="604" y="571"/>
                  </a:lnTo>
                  <a:lnTo>
                    <a:pt x="640" y="574"/>
                  </a:lnTo>
                  <a:lnTo>
                    <a:pt x="661" y="569"/>
                  </a:lnTo>
                  <a:lnTo>
                    <a:pt x="689" y="564"/>
                  </a:lnTo>
                  <a:lnTo>
                    <a:pt x="701" y="575"/>
                  </a:lnTo>
                  <a:lnTo>
                    <a:pt x="703" y="587"/>
                  </a:lnTo>
                  <a:lnTo>
                    <a:pt x="718" y="589"/>
                  </a:lnTo>
                  <a:lnTo>
                    <a:pt x="741" y="580"/>
                  </a:lnTo>
                  <a:lnTo>
                    <a:pt x="759" y="580"/>
                  </a:lnTo>
                  <a:lnTo>
                    <a:pt x="781" y="621"/>
                  </a:lnTo>
                  <a:lnTo>
                    <a:pt x="796" y="622"/>
                  </a:lnTo>
                  <a:lnTo>
                    <a:pt x="803" y="633"/>
                  </a:lnTo>
                  <a:lnTo>
                    <a:pt x="826" y="642"/>
                  </a:lnTo>
                  <a:lnTo>
                    <a:pt x="840" y="677"/>
                  </a:lnTo>
                  <a:lnTo>
                    <a:pt x="848" y="670"/>
                  </a:lnTo>
                  <a:lnTo>
                    <a:pt x="867" y="665"/>
                  </a:lnTo>
                  <a:lnTo>
                    <a:pt x="910" y="661"/>
                  </a:lnTo>
                  <a:lnTo>
                    <a:pt x="914" y="667"/>
                  </a:lnTo>
                  <a:lnTo>
                    <a:pt x="930" y="670"/>
                  </a:lnTo>
                  <a:lnTo>
                    <a:pt x="936" y="676"/>
                  </a:lnTo>
                  <a:lnTo>
                    <a:pt x="965" y="673"/>
                  </a:lnTo>
                  <a:lnTo>
                    <a:pt x="958" y="656"/>
                  </a:lnTo>
                  <a:lnTo>
                    <a:pt x="953" y="648"/>
                  </a:lnTo>
                  <a:lnTo>
                    <a:pt x="965" y="647"/>
                  </a:lnTo>
                  <a:lnTo>
                    <a:pt x="965" y="623"/>
                  </a:lnTo>
                  <a:lnTo>
                    <a:pt x="965" y="596"/>
                  </a:lnTo>
                  <a:lnTo>
                    <a:pt x="992" y="607"/>
                  </a:lnTo>
                  <a:lnTo>
                    <a:pt x="1009" y="607"/>
                  </a:lnTo>
                  <a:lnTo>
                    <a:pt x="1022" y="621"/>
                  </a:lnTo>
                  <a:lnTo>
                    <a:pt x="1028" y="634"/>
                  </a:lnTo>
                  <a:lnTo>
                    <a:pt x="1049" y="634"/>
                  </a:lnTo>
                  <a:lnTo>
                    <a:pt x="1081" y="635"/>
                  </a:lnTo>
                  <a:lnTo>
                    <a:pt x="1098" y="645"/>
                  </a:lnTo>
                  <a:lnTo>
                    <a:pt x="1112" y="649"/>
                  </a:lnTo>
                  <a:lnTo>
                    <a:pt x="1115" y="661"/>
                  </a:lnTo>
                  <a:lnTo>
                    <a:pt x="1153" y="655"/>
                  </a:lnTo>
                  <a:lnTo>
                    <a:pt x="1159" y="645"/>
                  </a:lnTo>
                  <a:lnTo>
                    <a:pt x="1172" y="653"/>
                  </a:lnTo>
                  <a:lnTo>
                    <a:pt x="1189" y="638"/>
                  </a:lnTo>
                  <a:lnTo>
                    <a:pt x="1203" y="637"/>
                  </a:lnTo>
                  <a:lnTo>
                    <a:pt x="1215" y="644"/>
                  </a:lnTo>
                  <a:lnTo>
                    <a:pt x="1226" y="655"/>
                  </a:lnTo>
                  <a:lnTo>
                    <a:pt x="1246" y="655"/>
                  </a:lnTo>
                  <a:lnTo>
                    <a:pt x="1249" y="628"/>
                  </a:lnTo>
                  <a:lnTo>
                    <a:pt x="1260" y="618"/>
                  </a:lnTo>
                  <a:lnTo>
                    <a:pt x="1251" y="593"/>
                  </a:lnTo>
                  <a:lnTo>
                    <a:pt x="1259" y="578"/>
                  </a:lnTo>
                  <a:lnTo>
                    <a:pt x="1320" y="579"/>
                  </a:lnTo>
                  <a:lnTo>
                    <a:pt x="1334" y="595"/>
                  </a:lnTo>
                  <a:lnTo>
                    <a:pt x="1348" y="607"/>
                  </a:lnTo>
                  <a:lnTo>
                    <a:pt x="1359" y="621"/>
                  </a:lnTo>
                  <a:lnTo>
                    <a:pt x="1362" y="638"/>
                  </a:lnTo>
                  <a:lnTo>
                    <a:pt x="1373" y="651"/>
                  </a:lnTo>
                  <a:lnTo>
                    <a:pt x="1398" y="656"/>
                  </a:lnTo>
                  <a:lnTo>
                    <a:pt x="1409" y="667"/>
                  </a:lnTo>
                  <a:lnTo>
                    <a:pt x="1421" y="675"/>
                  </a:lnTo>
                  <a:lnTo>
                    <a:pt x="1427" y="684"/>
                  </a:lnTo>
                  <a:lnTo>
                    <a:pt x="1442" y="685"/>
                  </a:lnTo>
                  <a:lnTo>
                    <a:pt x="1467" y="681"/>
                  </a:lnTo>
                  <a:lnTo>
                    <a:pt x="1472" y="688"/>
                  </a:lnTo>
                  <a:lnTo>
                    <a:pt x="1475" y="701"/>
                  </a:lnTo>
                  <a:lnTo>
                    <a:pt x="1464" y="708"/>
                  </a:lnTo>
                  <a:lnTo>
                    <a:pt x="1463" y="744"/>
                  </a:lnTo>
                  <a:lnTo>
                    <a:pt x="1449" y="742"/>
                  </a:lnTo>
                  <a:lnTo>
                    <a:pt x="1442" y="757"/>
                  </a:lnTo>
                  <a:lnTo>
                    <a:pt x="1442" y="773"/>
                  </a:lnTo>
                  <a:lnTo>
                    <a:pt x="1457" y="776"/>
                  </a:lnTo>
                  <a:lnTo>
                    <a:pt x="1475" y="782"/>
                  </a:lnTo>
                  <a:lnTo>
                    <a:pt x="1498" y="764"/>
                  </a:lnTo>
                  <a:lnTo>
                    <a:pt x="1516" y="735"/>
                  </a:lnTo>
                  <a:lnTo>
                    <a:pt x="1531" y="701"/>
                  </a:lnTo>
                  <a:lnTo>
                    <a:pt x="1544" y="667"/>
                  </a:lnTo>
                  <a:lnTo>
                    <a:pt x="1537" y="634"/>
                  </a:lnTo>
                  <a:lnTo>
                    <a:pt x="1542" y="624"/>
                  </a:lnTo>
                  <a:lnTo>
                    <a:pt x="1538" y="588"/>
                  </a:lnTo>
                  <a:lnTo>
                    <a:pt x="1523" y="566"/>
                  </a:lnTo>
                  <a:lnTo>
                    <a:pt x="1499" y="558"/>
                  </a:lnTo>
                  <a:lnTo>
                    <a:pt x="1492" y="572"/>
                  </a:lnTo>
                  <a:lnTo>
                    <a:pt x="1482" y="573"/>
                  </a:lnTo>
                  <a:lnTo>
                    <a:pt x="1480" y="560"/>
                  </a:lnTo>
                  <a:lnTo>
                    <a:pt x="1457" y="548"/>
                  </a:lnTo>
                  <a:lnTo>
                    <a:pt x="1453" y="537"/>
                  </a:lnTo>
                  <a:lnTo>
                    <a:pt x="1467" y="523"/>
                  </a:lnTo>
                  <a:lnTo>
                    <a:pt x="1483" y="497"/>
                  </a:lnTo>
                  <a:lnTo>
                    <a:pt x="1492" y="478"/>
                  </a:lnTo>
                  <a:lnTo>
                    <a:pt x="1503" y="461"/>
                  </a:lnTo>
                  <a:lnTo>
                    <a:pt x="1537" y="452"/>
                  </a:lnTo>
                  <a:lnTo>
                    <a:pt x="1564" y="450"/>
                  </a:lnTo>
                  <a:lnTo>
                    <a:pt x="1602" y="454"/>
                  </a:lnTo>
                  <a:lnTo>
                    <a:pt x="1610" y="439"/>
                  </a:lnTo>
                  <a:lnTo>
                    <a:pt x="1637" y="446"/>
                  </a:lnTo>
                  <a:lnTo>
                    <a:pt x="1637" y="455"/>
                  </a:lnTo>
                  <a:lnTo>
                    <a:pt x="1675" y="450"/>
                  </a:lnTo>
                  <a:lnTo>
                    <a:pt x="1677" y="432"/>
                  </a:lnTo>
                  <a:lnTo>
                    <a:pt x="1683" y="408"/>
                  </a:lnTo>
                  <a:lnTo>
                    <a:pt x="1691" y="394"/>
                  </a:lnTo>
                  <a:lnTo>
                    <a:pt x="1728" y="394"/>
                  </a:lnTo>
                  <a:lnTo>
                    <a:pt x="1741" y="410"/>
                  </a:lnTo>
                  <a:lnTo>
                    <a:pt x="1749" y="413"/>
                  </a:lnTo>
                  <a:lnTo>
                    <a:pt x="1762" y="391"/>
                  </a:lnTo>
                  <a:lnTo>
                    <a:pt x="1771" y="387"/>
                  </a:lnTo>
                  <a:lnTo>
                    <a:pt x="1781" y="405"/>
                  </a:lnTo>
                  <a:lnTo>
                    <a:pt x="1773" y="421"/>
                  </a:lnTo>
                  <a:lnTo>
                    <a:pt x="1753" y="437"/>
                  </a:lnTo>
                  <a:lnTo>
                    <a:pt x="1736" y="463"/>
                  </a:lnTo>
                  <a:lnTo>
                    <a:pt x="1720" y="483"/>
                  </a:lnTo>
                  <a:lnTo>
                    <a:pt x="1718" y="512"/>
                  </a:lnTo>
                  <a:lnTo>
                    <a:pt x="1722" y="543"/>
                  </a:lnTo>
                  <a:lnTo>
                    <a:pt x="1734" y="564"/>
                  </a:lnTo>
                  <a:lnTo>
                    <a:pt x="1741" y="589"/>
                  </a:lnTo>
                  <a:lnTo>
                    <a:pt x="1751" y="604"/>
                  </a:lnTo>
                  <a:lnTo>
                    <a:pt x="1763" y="612"/>
                  </a:lnTo>
                  <a:lnTo>
                    <a:pt x="1777" y="589"/>
                  </a:lnTo>
                  <a:lnTo>
                    <a:pt x="1791" y="561"/>
                  </a:lnTo>
                  <a:lnTo>
                    <a:pt x="1791" y="545"/>
                  </a:lnTo>
                  <a:lnTo>
                    <a:pt x="1805" y="545"/>
                  </a:lnTo>
                  <a:lnTo>
                    <a:pt x="1803" y="526"/>
                  </a:lnTo>
                  <a:lnTo>
                    <a:pt x="1805" y="511"/>
                  </a:lnTo>
                  <a:lnTo>
                    <a:pt x="1814" y="509"/>
                  </a:lnTo>
                  <a:lnTo>
                    <a:pt x="1808" y="498"/>
                  </a:lnTo>
                  <a:lnTo>
                    <a:pt x="1792" y="480"/>
                  </a:lnTo>
                  <a:lnTo>
                    <a:pt x="1790" y="480"/>
                  </a:lnTo>
                  <a:lnTo>
                    <a:pt x="1789" y="480"/>
                  </a:lnTo>
                  <a:lnTo>
                    <a:pt x="1788" y="480"/>
                  </a:lnTo>
                  <a:lnTo>
                    <a:pt x="1787" y="479"/>
                  </a:lnTo>
                  <a:lnTo>
                    <a:pt x="1786" y="478"/>
                  </a:lnTo>
                  <a:lnTo>
                    <a:pt x="1785" y="478"/>
                  </a:lnTo>
                  <a:lnTo>
                    <a:pt x="1785" y="477"/>
                  </a:lnTo>
                  <a:lnTo>
                    <a:pt x="1783" y="476"/>
                  </a:lnTo>
                  <a:lnTo>
                    <a:pt x="1783" y="475"/>
                  </a:lnTo>
                  <a:lnTo>
                    <a:pt x="1783" y="472"/>
                  </a:lnTo>
                  <a:lnTo>
                    <a:pt x="1783" y="469"/>
                  </a:lnTo>
                  <a:lnTo>
                    <a:pt x="1784" y="467"/>
                  </a:lnTo>
                  <a:lnTo>
                    <a:pt x="1784" y="465"/>
                  </a:lnTo>
                  <a:lnTo>
                    <a:pt x="1785" y="462"/>
                  </a:lnTo>
                  <a:lnTo>
                    <a:pt x="1785" y="460"/>
                  </a:lnTo>
                  <a:lnTo>
                    <a:pt x="1786" y="458"/>
                  </a:lnTo>
                  <a:lnTo>
                    <a:pt x="1787" y="455"/>
                  </a:lnTo>
                  <a:lnTo>
                    <a:pt x="1787" y="454"/>
                  </a:lnTo>
                  <a:lnTo>
                    <a:pt x="1787" y="452"/>
                  </a:lnTo>
                  <a:lnTo>
                    <a:pt x="1787" y="451"/>
                  </a:lnTo>
                  <a:lnTo>
                    <a:pt x="1788" y="450"/>
                  </a:lnTo>
                  <a:lnTo>
                    <a:pt x="1797" y="439"/>
                  </a:lnTo>
                  <a:lnTo>
                    <a:pt x="1820" y="428"/>
                  </a:lnTo>
                  <a:lnTo>
                    <a:pt x="1832" y="419"/>
                  </a:lnTo>
                  <a:lnTo>
                    <a:pt x="1851" y="416"/>
                  </a:lnTo>
                  <a:lnTo>
                    <a:pt x="1862" y="419"/>
                  </a:lnTo>
                  <a:lnTo>
                    <a:pt x="1872" y="432"/>
                  </a:lnTo>
                  <a:lnTo>
                    <a:pt x="1880" y="438"/>
                  </a:lnTo>
                  <a:lnTo>
                    <a:pt x="1887" y="412"/>
                  </a:lnTo>
                  <a:lnTo>
                    <a:pt x="1895" y="405"/>
                  </a:lnTo>
                  <a:lnTo>
                    <a:pt x="1898" y="391"/>
                  </a:lnTo>
                  <a:lnTo>
                    <a:pt x="1918" y="392"/>
                  </a:lnTo>
                  <a:lnTo>
                    <a:pt x="1937" y="378"/>
                  </a:lnTo>
                  <a:lnTo>
                    <a:pt x="1948" y="376"/>
                  </a:lnTo>
                  <a:lnTo>
                    <a:pt x="1969" y="384"/>
                  </a:lnTo>
                  <a:lnTo>
                    <a:pt x="1974" y="373"/>
                  </a:lnTo>
                  <a:lnTo>
                    <a:pt x="1955" y="349"/>
                  </a:lnTo>
                  <a:lnTo>
                    <a:pt x="1929" y="332"/>
                  </a:lnTo>
                  <a:lnTo>
                    <a:pt x="1939" y="323"/>
                  </a:lnTo>
                  <a:lnTo>
                    <a:pt x="1957" y="311"/>
                  </a:lnTo>
                  <a:lnTo>
                    <a:pt x="1950" y="302"/>
                  </a:lnTo>
                  <a:lnTo>
                    <a:pt x="1950" y="286"/>
                  </a:lnTo>
                  <a:lnTo>
                    <a:pt x="1967" y="281"/>
                  </a:lnTo>
                  <a:lnTo>
                    <a:pt x="1973" y="298"/>
                  </a:lnTo>
                  <a:lnTo>
                    <a:pt x="1978" y="311"/>
                  </a:lnTo>
                  <a:lnTo>
                    <a:pt x="2005" y="313"/>
                  </a:lnTo>
                  <a:lnTo>
                    <a:pt x="2016" y="325"/>
                  </a:lnTo>
                  <a:lnTo>
                    <a:pt x="2035" y="326"/>
                  </a:lnTo>
                  <a:lnTo>
                    <a:pt x="2046" y="341"/>
                  </a:lnTo>
                  <a:lnTo>
                    <a:pt x="2055" y="344"/>
                  </a:lnTo>
                  <a:lnTo>
                    <a:pt x="2068" y="332"/>
                  </a:lnTo>
                  <a:lnTo>
                    <a:pt x="2055" y="317"/>
                  </a:lnTo>
                  <a:lnTo>
                    <a:pt x="2059" y="305"/>
                  </a:lnTo>
                  <a:lnTo>
                    <a:pt x="2070" y="305"/>
                  </a:lnTo>
                  <a:lnTo>
                    <a:pt x="2081" y="300"/>
                  </a:lnTo>
                  <a:lnTo>
                    <a:pt x="2084" y="282"/>
                  </a:lnTo>
                  <a:lnTo>
                    <a:pt x="2057" y="282"/>
                  </a:lnTo>
                  <a:lnTo>
                    <a:pt x="2041" y="271"/>
                  </a:lnTo>
                  <a:lnTo>
                    <a:pt x="2018" y="275"/>
                  </a:lnTo>
                  <a:lnTo>
                    <a:pt x="2012" y="284"/>
                  </a:lnTo>
                  <a:lnTo>
                    <a:pt x="2003" y="268"/>
                  </a:lnTo>
                  <a:lnTo>
                    <a:pt x="1997" y="260"/>
                  </a:lnTo>
                  <a:lnTo>
                    <a:pt x="1976" y="254"/>
                  </a:lnTo>
                  <a:lnTo>
                    <a:pt x="1973" y="242"/>
                  </a:lnTo>
                  <a:lnTo>
                    <a:pt x="1944" y="242"/>
                  </a:lnTo>
                  <a:lnTo>
                    <a:pt x="1931" y="227"/>
                  </a:lnTo>
                  <a:lnTo>
                    <a:pt x="1912" y="216"/>
                  </a:lnTo>
                  <a:lnTo>
                    <a:pt x="1894" y="215"/>
                  </a:lnTo>
                  <a:lnTo>
                    <a:pt x="1874" y="207"/>
                  </a:lnTo>
                  <a:lnTo>
                    <a:pt x="1865" y="201"/>
                  </a:lnTo>
                  <a:lnTo>
                    <a:pt x="1846" y="194"/>
                  </a:lnTo>
                  <a:lnTo>
                    <a:pt x="1819" y="194"/>
                  </a:lnTo>
                  <a:lnTo>
                    <a:pt x="1787" y="191"/>
                  </a:lnTo>
                  <a:lnTo>
                    <a:pt x="1783" y="210"/>
                  </a:lnTo>
                  <a:lnTo>
                    <a:pt x="1768" y="213"/>
                  </a:lnTo>
                  <a:lnTo>
                    <a:pt x="1759" y="204"/>
                  </a:lnTo>
                  <a:lnTo>
                    <a:pt x="1743" y="207"/>
                  </a:lnTo>
                  <a:lnTo>
                    <a:pt x="1722" y="199"/>
                  </a:lnTo>
                  <a:lnTo>
                    <a:pt x="1687" y="204"/>
                  </a:lnTo>
                  <a:lnTo>
                    <a:pt x="1679" y="216"/>
                  </a:lnTo>
                  <a:lnTo>
                    <a:pt x="1667" y="212"/>
                  </a:lnTo>
                  <a:lnTo>
                    <a:pt x="1650" y="198"/>
                  </a:lnTo>
                  <a:lnTo>
                    <a:pt x="1634" y="181"/>
                  </a:lnTo>
                  <a:lnTo>
                    <a:pt x="1594" y="172"/>
                  </a:lnTo>
                  <a:lnTo>
                    <a:pt x="1581" y="176"/>
                  </a:lnTo>
                  <a:lnTo>
                    <a:pt x="1571" y="180"/>
                  </a:lnTo>
                  <a:lnTo>
                    <a:pt x="1549" y="176"/>
                  </a:lnTo>
                  <a:lnTo>
                    <a:pt x="1522" y="162"/>
                  </a:lnTo>
                  <a:lnTo>
                    <a:pt x="1504" y="154"/>
                  </a:lnTo>
                  <a:lnTo>
                    <a:pt x="1501" y="146"/>
                  </a:lnTo>
                  <a:lnTo>
                    <a:pt x="1458" y="146"/>
                  </a:lnTo>
                  <a:lnTo>
                    <a:pt x="1446" y="151"/>
                  </a:lnTo>
                  <a:lnTo>
                    <a:pt x="1433" y="136"/>
                  </a:lnTo>
                  <a:lnTo>
                    <a:pt x="1409" y="136"/>
                  </a:lnTo>
                  <a:lnTo>
                    <a:pt x="1399" y="123"/>
                  </a:lnTo>
                  <a:lnTo>
                    <a:pt x="1386" y="131"/>
                  </a:lnTo>
                  <a:lnTo>
                    <a:pt x="1373" y="140"/>
                  </a:lnTo>
                  <a:lnTo>
                    <a:pt x="1381" y="159"/>
                  </a:lnTo>
                  <a:lnTo>
                    <a:pt x="1363" y="163"/>
                  </a:lnTo>
                  <a:lnTo>
                    <a:pt x="1341" y="159"/>
                  </a:lnTo>
                  <a:lnTo>
                    <a:pt x="1323" y="158"/>
                  </a:lnTo>
                  <a:lnTo>
                    <a:pt x="1312" y="165"/>
                  </a:lnTo>
                  <a:lnTo>
                    <a:pt x="1296" y="157"/>
                  </a:lnTo>
                  <a:lnTo>
                    <a:pt x="1287" y="147"/>
                  </a:lnTo>
                  <a:lnTo>
                    <a:pt x="1285" y="163"/>
                  </a:lnTo>
                  <a:lnTo>
                    <a:pt x="1262" y="165"/>
                  </a:lnTo>
                  <a:lnTo>
                    <a:pt x="1233" y="156"/>
                  </a:lnTo>
                  <a:lnTo>
                    <a:pt x="1215" y="149"/>
                  </a:lnTo>
                  <a:lnTo>
                    <a:pt x="1220" y="140"/>
                  </a:lnTo>
                  <a:lnTo>
                    <a:pt x="1233" y="136"/>
                  </a:lnTo>
                  <a:lnTo>
                    <a:pt x="1223" y="116"/>
                  </a:lnTo>
                  <a:lnTo>
                    <a:pt x="1199" y="107"/>
                  </a:lnTo>
                  <a:lnTo>
                    <a:pt x="1168" y="109"/>
                  </a:lnTo>
                  <a:lnTo>
                    <a:pt x="1159" y="133"/>
                  </a:lnTo>
                  <a:lnTo>
                    <a:pt x="1134" y="125"/>
                  </a:lnTo>
                  <a:lnTo>
                    <a:pt x="1113" y="115"/>
                  </a:lnTo>
                  <a:lnTo>
                    <a:pt x="1081" y="107"/>
                  </a:lnTo>
                  <a:lnTo>
                    <a:pt x="1020" y="107"/>
                  </a:lnTo>
                  <a:lnTo>
                    <a:pt x="999" y="107"/>
                  </a:lnTo>
                  <a:lnTo>
                    <a:pt x="978" y="116"/>
                  </a:lnTo>
                  <a:lnTo>
                    <a:pt x="948" y="126"/>
                  </a:lnTo>
                  <a:lnTo>
                    <a:pt x="964" y="109"/>
                  </a:lnTo>
                  <a:lnTo>
                    <a:pt x="993" y="93"/>
                  </a:lnTo>
                  <a:lnTo>
                    <a:pt x="1005" y="87"/>
                  </a:lnTo>
                  <a:lnTo>
                    <a:pt x="1020" y="72"/>
                  </a:lnTo>
                  <a:lnTo>
                    <a:pt x="1024" y="51"/>
                  </a:lnTo>
                  <a:lnTo>
                    <a:pt x="1003" y="42"/>
                  </a:lnTo>
                  <a:lnTo>
                    <a:pt x="994" y="29"/>
                  </a:lnTo>
                  <a:lnTo>
                    <a:pt x="947" y="25"/>
                  </a:lnTo>
                  <a:lnTo>
                    <a:pt x="938" y="35"/>
                  </a:lnTo>
                  <a:lnTo>
                    <a:pt x="922" y="27"/>
                  </a:lnTo>
                  <a:lnTo>
                    <a:pt x="916" y="15"/>
                  </a:lnTo>
                  <a:lnTo>
                    <a:pt x="903" y="6"/>
                  </a:lnTo>
                  <a:lnTo>
                    <a:pt x="892" y="0"/>
                  </a:lnTo>
                  <a:lnTo>
                    <a:pt x="869" y="9"/>
                  </a:lnTo>
                  <a:lnTo>
                    <a:pt x="863" y="29"/>
                  </a:lnTo>
                  <a:lnTo>
                    <a:pt x="859" y="36"/>
                  </a:lnTo>
                  <a:lnTo>
                    <a:pt x="870" y="40"/>
                  </a:lnTo>
                  <a:lnTo>
                    <a:pt x="853" y="48"/>
                  </a:lnTo>
                  <a:lnTo>
                    <a:pt x="829" y="43"/>
                  </a:lnTo>
                  <a:lnTo>
                    <a:pt x="814" y="46"/>
                  </a:lnTo>
                  <a:lnTo>
                    <a:pt x="806" y="53"/>
                  </a:lnTo>
                  <a:lnTo>
                    <a:pt x="796" y="41"/>
                  </a:lnTo>
                  <a:lnTo>
                    <a:pt x="781" y="47"/>
                  </a:lnTo>
                  <a:lnTo>
                    <a:pt x="770" y="43"/>
                  </a:lnTo>
                  <a:lnTo>
                    <a:pt x="769" y="55"/>
                  </a:lnTo>
                  <a:lnTo>
                    <a:pt x="743" y="57"/>
                  </a:lnTo>
                  <a:lnTo>
                    <a:pt x="721" y="59"/>
                  </a:lnTo>
                  <a:lnTo>
                    <a:pt x="706" y="69"/>
                  </a:lnTo>
                  <a:lnTo>
                    <a:pt x="689" y="75"/>
                  </a:lnTo>
                  <a:lnTo>
                    <a:pt x="689" y="87"/>
                  </a:lnTo>
                  <a:lnTo>
                    <a:pt x="702" y="91"/>
                  </a:lnTo>
                  <a:lnTo>
                    <a:pt x="706" y="107"/>
                  </a:lnTo>
                  <a:lnTo>
                    <a:pt x="683" y="104"/>
                  </a:lnTo>
                  <a:lnTo>
                    <a:pt x="654" y="106"/>
                  </a:lnTo>
                  <a:lnTo>
                    <a:pt x="638" y="112"/>
                  </a:lnTo>
                  <a:lnTo>
                    <a:pt x="634" y="129"/>
                  </a:lnTo>
                  <a:lnTo>
                    <a:pt x="642" y="142"/>
                  </a:lnTo>
                  <a:lnTo>
                    <a:pt x="654" y="143"/>
                  </a:lnTo>
                  <a:lnTo>
                    <a:pt x="664" y="156"/>
                  </a:lnTo>
                  <a:lnTo>
                    <a:pt x="674" y="172"/>
                  </a:lnTo>
                  <a:lnTo>
                    <a:pt x="672" y="184"/>
                  </a:lnTo>
                  <a:lnTo>
                    <a:pt x="651" y="163"/>
                  </a:lnTo>
                  <a:lnTo>
                    <a:pt x="630" y="157"/>
                  </a:lnTo>
                  <a:lnTo>
                    <a:pt x="620" y="143"/>
                  </a:lnTo>
                  <a:lnTo>
                    <a:pt x="607" y="144"/>
                  </a:lnTo>
                  <a:lnTo>
                    <a:pt x="601" y="161"/>
                  </a:lnTo>
                  <a:lnTo>
                    <a:pt x="607" y="170"/>
                  </a:lnTo>
                  <a:lnTo>
                    <a:pt x="609" y="178"/>
                  </a:lnTo>
                  <a:lnTo>
                    <a:pt x="591" y="172"/>
                  </a:lnTo>
                  <a:lnTo>
                    <a:pt x="573" y="157"/>
                  </a:lnTo>
                  <a:lnTo>
                    <a:pt x="571" y="138"/>
                  </a:lnTo>
                  <a:lnTo>
                    <a:pt x="564" y="127"/>
                  </a:lnTo>
                  <a:lnTo>
                    <a:pt x="554" y="137"/>
                  </a:lnTo>
                  <a:lnTo>
                    <a:pt x="557" y="152"/>
                  </a:lnTo>
                  <a:lnTo>
                    <a:pt x="554" y="162"/>
                  </a:lnTo>
                  <a:lnTo>
                    <a:pt x="557" y="172"/>
                  </a:lnTo>
                  <a:lnTo>
                    <a:pt x="564" y="175"/>
                  </a:lnTo>
                  <a:lnTo>
                    <a:pt x="567" y="202"/>
                  </a:lnTo>
                  <a:lnTo>
                    <a:pt x="570" y="216"/>
                  </a:lnTo>
                  <a:lnTo>
                    <a:pt x="588" y="218"/>
                  </a:lnTo>
                  <a:lnTo>
                    <a:pt x="591" y="210"/>
                  </a:lnTo>
                  <a:lnTo>
                    <a:pt x="605" y="216"/>
                  </a:lnTo>
                  <a:lnTo>
                    <a:pt x="614" y="220"/>
                  </a:lnTo>
                  <a:lnTo>
                    <a:pt x="620" y="228"/>
                  </a:lnTo>
                  <a:lnTo>
                    <a:pt x="623" y="242"/>
                  </a:lnTo>
                  <a:lnTo>
                    <a:pt x="631" y="249"/>
                  </a:lnTo>
                  <a:lnTo>
                    <a:pt x="640" y="253"/>
                  </a:lnTo>
                  <a:lnTo>
                    <a:pt x="640" y="264"/>
                  </a:lnTo>
                  <a:lnTo>
                    <a:pt x="627" y="256"/>
                  </a:lnTo>
                  <a:lnTo>
                    <a:pt x="617" y="244"/>
                  </a:lnTo>
                  <a:lnTo>
                    <a:pt x="602" y="233"/>
                  </a:lnTo>
                  <a:lnTo>
                    <a:pt x="586" y="233"/>
                  </a:lnTo>
                  <a:lnTo>
                    <a:pt x="585" y="238"/>
                  </a:lnTo>
                  <a:lnTo>
                    <a:pt x="582" y="249"/>
                  </a:lnTo>
                  <a:lnTo>
                    <a:pt x="575" y="265"/>
                  </a:lnTo>
                  <a:lnTo>
                    <a:pt x="564" y="284"/>
                  </a:lnTo>
                  <a:lnTo>
                    <a:pt x="548" y="291"/>
                  </a:lnTo>
                  <a:lnTo>
                    <a:pt x="525" y="283"/>
                  </a:lnTo>
                  <a:lnTo>
                    <a:pt x="528" y="275"/>
                  </a:lnTo>
                  <a:lnTo>
                    <a:pt x="543" y="270"/>
                  </a:lnTo>
                  <a:lnTo>
                    <a:pt x="557" y="262"/>
                  </a:lnTo>
                  <a:lnTo>
                    <a:pt x="557" y="261"/>
                  </a:lnTo>
                  <a:lnTo>
                    <a:pt x="558" y="260"/>
                  </a:lnTo>
                  <a:lnTo>
                    <a:pt x="559" y="258"/>
                  </a:lnTo>
                  <a:lnTo>
                    <a:pt x="559" y="256"/>
                  </a:lnTo>
                  <a:lnTo>
                    <a:pt x="560" y="254"/>
                  </a:lnTo>
                  <a:lnTo>
                    <a:pt x="561" y="253"/>
                  </a:lnTo>
                  <a:lnTo>
                    <a:pt x="561" y="250"/>
                  </a:lnTo>
                  <a:lnTo>
                    <a:pt x="561" y="249"/>
                  </a:lnTo>
                  <a:lnTo>
                    <a:pt x="561" y="247"/>
                  </a:lnTo>
                  <a:lnTo>
                    <a:pt x="562" y="246"/>
                  </a:lnTo>
                  <a:lnTo>
                    <a:pt x="561" y="244"/>
                  </a:lnTo>
                  <a:lnTo>
                    <a:pt x="561" y="243"/>
                  </a:lnTo>
                  <a:lnTo>
                    <a:pt x="561" y="241"/>
                  </a:lnTo>
                  <a:lnTo>
                    <a:pt x="560" y="238"/>
                  </a:lnTo>
                  <a:lnTo>
                    <a:pt x="559" y="235"/>
                  </a:lnTo>
                  <a:lnTo>
                    <a:pt x="558" y="233"/>
                  </a:lnTo>
                  <a:lnTo>
                    <a:pt x="557" y="231"/>
                  </a:lnTo>
                  <a:lnTo>
                    <a:pt x="556" y="228"/>
                  </a:lnTo>
                  <a:lnTo>
                    <a:pt x="555" y="227"/>
                  </a:lnTo>
                  <a:lnTo>
                    <a:pt x="554" y="225"/>
                  </a:lnTo>
                  <a:lnTo>
                    <a:pt x="554" y="224"/>
                  </a:lnTo>
                  <a:lnTo>
                    <a:pt x="550" y="209"/>
                  </a:lnTo>
                  <a:lnTo>
                    <a:pt x="550" y="198"/>
                  </a:lnTo>
                  <a:lnTo>
                    <a:pt x="545" y="184"/>
                  </a:lnTo>
                  <a:lnTo>
                    <a:pt x="541" y="167"/>
                  </a:lnTo>
                  <a:lnTo>
                    <a:pt x="535" y="142"/>
                  </a:lnTo>
                  <a:lnTo>
                    <a:pt x="530" y="123"/>
                  </a:lnTo>
                  <a:lnTo>
                    <a:pt x="517" y="109"/>
                  </a:lnTo>
                  <a:lnTo>
                    <a:pt x="498" y="110"/>
                  </a:lnTo>
                  <a:lnTo>
                    <a:pt x="488" y="135"/>
                  </a:lnTo>
                  <a:lnTo>
                    <a:pt x="485" y="159"/>
                  </a:lnTo>
                  <a:lnTo>
                    <a:pt x="469" y="170"/>
                  </a:lnTo>
                  <a:lnTo>
                    <a:pt x="470" y="186"/>
                  </a:lnTo>
                  <a:lnTo>
                    <a:pt x="480" y="201"/>
                  </a:lnTo>
                  <a:lnTo>
                    <a:pt x="491" y="216"/>
                  </a:lnTo>
                  <a:lnTo>
                    <a:pt x="499" y="228"/>
                  </a:lnTo>
                  <a:lnTo>
                    <a:pt x="503" y="239"/>
                  </a:lnTo>
                  <a:lnTo>
                    <a:pt x="490" y="244"/>
                  </a:lnTo>
                  <a:lnTo>
                    <a:pt x="476" y="226"/>
                  </a:lnTo>
                  <a:lnTo>
                    <a:pt x="452" y="212"/>
                  </a:lnTo>
                  <a:lnTo>
                    <a:pt x="424" y="204"/>
                  </a:lnTo>
                  <a:lnTo>
                    <a:pt x="399" y="204"/>
                  </a:lnTo>
                  <a:lnTo>
                    <a:pt x="393" y="213"/>
                  </a:lnTo>
                  <a:lnTo>
                    <a:pt x="401" y="218"/>
                  </a:lnTo>
                  <a:lnTo>
                    <a:pt x="399" y="237"/>
                  </a:lnTo>
                  <a:lnTo>
                    <a:pt x="387" y="241"/>
                  </a:lnTo>
                  <a:lnTo>
                    <a:pt x="384" y="224"/>
                  </a:lnTo>
                  <a:lnTo>
                    <a:pt x="373" y="224"/>
                  </a:lnTo>
                  <a:lnTo>
                    <a:pt x="364" y="236"/>
                  </a:lnTo>
                  <a:lnTo>
                    <a:pt x="333" y="236"/>
                  </a:lnTo>
                  <a:lnTo>
                    <a:pt x="322" y="249"/>
                  </a:lnTo>
                  <a:lnTo>
                    <a:pt x="314" y="233"/>
                  </a:lnTo>
                  <a:lnTo>
                    <a:pt x="303" y="236"/>
                  </a:lnTo>
                  <a:lnTo>
                    <a:pt x="287" y="243"/>
                  </a:lnTo>
                  <a:lnTo>
                    <a:pt x="270" y="249"/>
                  </a:lnTo>
                  <a:lnTo>
                    <a:pt x="251" y="267"/>
                  </a:lnTo>
                  <a:lnTo>
                    <a:pt x="230" y="277"/>
                  </a:lnTo>
                  <a:lnTo>
                    <a:pt x="223" y="264"/>
                  </a:lnTo>
                  <a:lnTo>
                    <a:pt x="223" y="252"/>
                  </a:lnTo>
                  <a:lnTo>
                    <a:pt x="208" y="237"/>
                  </a:lnTo>
                  <a:lnTo>
                    <a:pt x="187" y="239"/>
                  </a:lnTo>
                  <a:lnTo>
                    <a:pt x="192" y="252"/>
                  </a:lnTo>
                  <a:lnTo>
                    <a:pt x="197" y="267"/>
                  </a:lnTo>
                  <a:lnTo>
                    <a:pt x="203" y="281"/>
                  </a:lnTo>
                  <a:lnTo>
                    <a:pt x="204" y="298"/>
                  </a:lnTo>
                  <a:lnTo>
                    <a:pt x="190" y="291"/>
                  </a:lnTo>
                  <a:lnTo>
                    <a:pt x="175" y="288"/>
                  </a:lnTo>
                  <a:lnTo>
                    <a:pt x="166" y="298"/>
                  </a:lnTo>
                  <a:lnTo>
                    <a:pt x="147" y="304"/>
                  </a:lnTo>
                  <a:lnTo>
                    <a:pt x="146" y="316"/>
                  </a:lnTo>
                  <a:lnTo>
                    <a:pt x="157" y="322"/>
                  </a:lnTo>
                  <a:lnTo>
                    <a:pt x="153" y="338"/>
                  </a:lnTo>
                  <a:lnTo>
                    <a:pt x="138" y="338"/>
                  </a:lnTo>
                  <a:lnTo>
                    <a:pt x="138" y="322"/>
                  </a:lnTo>
                  <a:lnTo>
                    <a:pt x="124" y="316"/>
                  </a:lnTo>
                  <a:lnTo>
                    <a:pt x="109" y="322"/>
                  </a:lnTo>
                  <a:lnTo>
                    <a:pt x="111" y="334"/>
                  </a:lnTo>
                  <a:lnTo>
                    <a:pt x="121" y="338"/>
                  </a:lnTo>
                  <a:lnTo>
                    <a:pt x="125" y="344"/>
                  </a:lnTo>
                  <a:lnTo>
                    <a:pt x="117" y="352"/>
                  </a:lnTo>
                  <a:lnTo>
                    <a:pt x="102" y="341"/>
                  </a:lnTo>
                  <a:lnTo>
                    <a:pt x="91" y="326"/>
                  </a:lnTo>
                  <a:lnTo>
                    <a:pt x="83" y="311"/>
                  </a:lnTo>
                  <a:lnTo>
                    <a:pt x="80" y="289"/>
                  </a:lnTo>
                  <a:lnTo>
                    <a:pt x="74" y="281"/>
                  </a:lnTo>
                  <a:lnTo>
                    <a:pt x="90" y="286"/>
                  </a:lnTo>
                  <a:lnTo>
                    <a:pt x="115" y="293"/>
                  </a:lnTo>
                  <a:lnTo>
                    <a:pt x="138" y="287"/>
                  </a:lnTo>
                  <a:lnTo>
                    <a:pt x="149" y="277"/>
                  </a:lnTo>
                  <a:lnTo>
                    <a:pt x="155" y="265"/>
                  </a:lnTo>
                  <a:lnTo>
                    <a:pt x="130" y="247"/>
                  </a:lnTo>
                  <a:lnTo>
                    <a:pt x="100" y="233"/>
                  </a:lnTo>
                  <a:lnTo>
                    <a:pt x="69" y="216"/>
                  </a:lnTo>
                  <a:lnTo>
                    <a:pt x="53" y="209"/>
                  </a:lnTo>
                  <a:lnTo>
                    <a:pt x="36" y="220"/>
                  </a:lnTo>
                  <a:lnTo>
                    <a:pt x="20" y="237"/>
                  </a:lnTo>
                  <a:lnTo>
                    <a:pt x="14" y="252"/>
                  </a:lnTo>
                  <a:lnTo>
                    <a:pt x="14" y="267"/>
                  </a:lnTo>
                  <a:lnTo>
                    <a:pt x="19" y="288"/>
                  </a:lnTo>
                  <a:lnTo>
                    <a:pt x="20" y="311"/>
                  </a:lnTo>
                  <a:lnTo>
                    <a:pt x="26" y="332"/>
                  </a:lnTo>
                  <a:lnTo>
                    <a:pt x="34" y="354"/>
                  </a:lnTo>
                  <a:lnTo>
                    <a:pt x="42" y="363"/>
                  </a:lnTo>
                  <a:lnTo>
                    <a:pt x="52" y="371"/>
                  </a:lnTo>
                  <a:lnTo>
                    <a:pt x="41" y="381"/>
                  </a:lnTo>
                  <a:lnTo>
                    <a:pt x="25" y="397"/>
                  </a:lnTo>
                  <a:lnTo>
                    <a:pt x="12" y="414"/>
                  </a:lnTo>
                  <a:lnTo>
                    <a:pt x="8" y="427"/>
                  </a:lnTo>
                  <a:lnTo>
                    <a:pt x="9" y="444"/>
                  </a:lnTo>
                  <a:lnTo>
                    <a:pt x="0" y="447"/>
                  </a:lnTo>
                  <a:lnTo>
                    <a:pt x="16" y="470"/>
                  </a:lnTo>
                  <a:lnTo>
                    <a:pt x="39" y="490"/>
                  </a:lnTo>
                  <a:lnTo>
                    <a:pt x="78" y="506"/>
                  </a:lnTo>
                  <a:lnTo>
                    <a:pt x="81" y="557"/>
                  </a:lnTo>
                  <a:lnTo>
                    <a:pt x="75" y="564"/>
                  </a:lnTo>
                  <a:lnTo>
                    <a:pt x="69" y="584"/>
                  </a:lnTo>
                  <a:lnTo>
                    <a:pt x="106" y="582"/>
                  </a:lnTo>
                  <a:lnTo>
                    <a:pt x="114" y="604"/>
                  </a:lnTo>
                  <a:lnTo>
                    <a:pt x="171" y="651"/>
                  </a:lnTo>
                  <a:lnTo>
                    <a:pt x="163" y="695"/>
                  </a:lnTo>
                  <a:lnTo>
                    <a:pt x="169" y="702"/>
                  </a:lnTo>
                  <a:lnTo>
                    <a:pt x="155" y="717"/>
                  </a:lnTo>
                  <a:lnTo>
                    <a:pt x="142" y="729"/>
                  </a:lnTo>
                  <a:lnTo>
                    <a:pt x="138" y="740"/>
                  </a:lnTo>
                  <a:lnTo>
                    <a:pt x="157" y="749"/>
                  </a:lnTo>
                  <a:lnTo>
                    <a:pt x="168" y="761"/>
                  </a:lnTo>
                  <a:lnTo>
                    <a:pt x="199" y="743"/>
                  </a:lnTo>
                  <a:lnTo>
                    <a:pt x="217" y="752"/>
                  </a:lnTo>
                  <a:lnTo>
                    <a:pt x="229" y="752"/>
                  </a:lnTo>
                  <a:lnTo>
                    <a:pt x="242" y="764"/>
                  </a:lnTo>
                  <a:lnTo>
                    <a:pt x="256" y="780"/>
                  </a:lnTo>
                  <a:lnTo>
                    <a:pt x="285" y="773"/>
                  </a:lnTo>
                  <a:lnTo>
                    <a:pt x="277" y="753"/>
                  </a:lnTo>
                  <a:lnTo>
                    <a:pt x="285" y="740"/>
                  </a:lnTo>
                  <a:lnTo>
                    <a:pt x="304" y="72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24" name="Freeform 272"/>
            <p:cNvSpPr/>
            <p:nvPr/>
          </p:nvSpPr>
          <p:spPr>
            <a:xfrm>
              <a:off x="6684109" y="3299875"/>
              <a:ext cx="534644" cy="511210"/>
            </a:xfrm>
            <a:custGeom>
              <a:avLst/>
              <a:gdLst>
                <a:gd name="T0" fmla="*/ 159 w 304"/>
                <a:gd name="T1" fmla="*/ 72 h 290"/>
                <a:gd name="T2" fmla="*/ 169 w 304"/>
                <a:gd name="T3" fmla="*/ 64 h 290"/>
                <a:gd name="T4" fmla="*/ 189 w 304"/>
                <a:gd name="T5" fmla="*/ 65 h 290"/>
                <a:gd name="T6" fmla="*/ 205 w 304"/>
                <a:gd name="T7" fmla="*/ 83 h 290"/>
                <a:gd name="T8" fmla="*/ 226 w 304"/>
                <a:gd name="T9" fmla="*/ 103 h 290"/>
                <a:gd name="T10" fmla="*/ 227 w 304"/>
                <a:gd name="T11" fmla="*/ 121 h 290"/>
                <a:gd name="T12" fmla="*/ 235 w 304"/>
                <a:gd name="T13" fmla="*/ 128 h 290"/>
                <a:gd name="T14" fmla="*/ 247 w 304"/>
                <a:gd name="T15" fmla="*/ 161 h 290"/>
                <a:gd name="T16" fmla="*/ 290 w 304"/>
                <a:gd name="T17" fmla="*/ 164 h 290"/>
                <a:gd name="T18" fmla="*/ 303 w 304"/>
                <a:gd name="T19" fmla="*/ 182 h 290"/>
                <a:gd name="T20" fmla="*/ 294 w 304"/>
                <a:gd name="T21" fmla="*/ 222 h 290"/>
                <a:gd name="T22" fmla="*/ 252 w 304"/>
                <a:gd name="T23" fmla="*/ 230 h 290"/>
                <a:gd name="T24" fmla="*/ 209 w 304"/>
                <a:gd name="T25" fmla="*/ 237 h 290"/>
                <a:gd name="T26" fmla="*/ 197 w 304"/>
                <a:gd name="T27" fmla="*/ 253 h 290"/>
                <a:gd name="T28" fmla="*/ 192 w 304"/>
                <a:gd name="T29" fmla="*/ 274 h 290"/>
                <a:gd name="T30" fmla="*/ 172 w 304"/>
                <a:gd name="T31" fmla="*/ 289 h 290"/>
                <a:gd name="T32" fmla="*/ 172 w 304"/>
                <a:gd name="T33" fmla="*/ 276 h 290"/>
                <a:gd name="T34" fmla="*/ 172 w 304"/>
                <a:gd name="T35" fmla="*/ 266 h 290"/>
                <a:gd name="T36" fmla="*/ 166 w 304"/>
                <a:gd name="T37" fmla="*/ 264 h 290"/>
                <a:gd name="T38" fmla="*/ 149 w 304"/>
                <a:gd name="T39" fmla="*/ 263 h 290"/>
                <a:gd name="T40" fmla="*/ 132 w 304"/>
                <a:gd name="T41" fmla="*/ 264 h 290"/>
                <a:gd name="T42" fmla="*/ 121 w 304"/>
                <a:gd name="T43" fmla="*/ 270 h 290"/>
                <a:gd name="T44" fmla="*/ 105 w 304"/>
                <a:gd name="T45" fmla="*/ 252 h 290"/>
                <a:gd name="T46" fmla="*/ 100 w 304"/>
                <a:gd name="T47" fmla="*/ 234 h 290"/>
                <a:gd name="T48" fmla="*/ 91 w 304"/>
                <a:gd name="T49" fmla="*/ 219 h 290"/>
                <a:gd name="T50" fmla="*/ 72 w 304"/>
                <a:gd name="T51" fmla="*/ 197 h 290"/>
                <a:gd name="T52" fmla="*/ 65 w 304"/>
                <a:gd name="T53" fmla="*/ 181 h 290"/>
                <a:gd name="T54" fmla="*/ 54 w 304"/>
                <a:gd name="T55" fmla="*/ 149 h 290"/>
                <a:gd name="T56" fmla="*/ 38 w 304"/>
                <a:gd name="T57" fmla="*/ 123 h 290"/>
                <a:gd name="T58" fmla="*/ 18 w 304"/>
                <a:gd name="T59" fmla="*/ 104 h 290"/>
                <a:gd name="T60" fmla="*/ 15 w 304"/>
                <a:gd name="T61" fmla="*/ 81 h 290"/>
                <a:gd name="T62" fmla="*/ 3 w 304"/>
                <a:gd name="T63" fmla="*/ 74 h 290"/>
                <a:gd name="T64" fmla="*/ 0 w 304"/>
                <a:gd name="T65" fmla="*/ 58 h 290"/>
                <a:gd name="T66" fmla="*/ 18 w 304"/>
                <a:gd name="T67" fmla="*/ 58 h 290"/>
                <a:gd name="T68" fmla="*/ 31 w 304"/>
                <a:gd name="T69" fmla="*/ 46 h 290"/>
                <a:gd name="T70" fmla="*/ 43 w 304"/>
                <a:gd name="T71" fmla="*/ 36 h 290"/>
                <a:gd name="T72" fmla="*/ 43 w 304"/>
                <a:gd name="T73" fmla="*/ 15 h 290"/>
                <a:gd name="T74" fmla="*/ 59 w 304"/>
                <a:gd name="T75" fmla="*/ 2 h 290"/>
                <a:gd name="T76" fmla="*/ 65 w 304"/>
                <a:gd name="T77" fmla="*/ 0 h 290"/>
                <a:gd name="T78" fmla="*/ 74 w 304"/>
                <a:gd name="T79" fmla="*/ 8 h 290"/>
                <a:gd name="T80" fmla="*/ 84 w 304"/>
                <a:gd name="T81" fmla="*/ 15 h 290"/>
                <a:gd name="T82" fmla="*/ 100 w 304"/>
                <a:gd name="T83" fmla="*/ 14 h 290"/>
                <a:gd name="T84" fmla="*/ 110 w 304"/>
                <a:gd name="T85" fmla="*/ 31 h 290"/>
                <a:gd name="T86" fmla="*/ 121 w 304"/>
                <a:gd name="T87" fmla="*/ 34 h 290"/>
                <a:gd name="T88" fmla="*/ 134 w 304"/>
                <a:gd name="T89" fmla="*/ 57 h 290"/>
                <a:gd name="T90" fmla="*/ 159 w 304"/>
                <a:gd name="T91" fmla="*/ 72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4" h="290">
                  <a:moveTo>
                    <a:pt x="159" y="72"/>
                  </a:moveTo>
                  <a:lnTo>
                    <a:pt x="169" y="64"/>
                  </a:lnTo>
                  <a:lnTo>
                    <a:pt x="189" y="65"/>
                  </a:lnTo>
                  <a:lnTo>
                    <a:pt x="205" y="83"/>
                  </a:lnTo>
                  <a:lnTo>
                    <a:pt x="226" y="103"/>
                  </a:lnTo>
                  <a:lnTo>
                    <a:pt x="227" y="121"/>
                  </a:lnTo>
                  <a:lnTo>
                    <a:pt x="235" y="128"/>
                  </a:lnTo>
                  <a:lnTo>
                    <a:pt x="247" y="161"/>
                  </a:lnTo>
                  <a:lnTo>
                    <a:pt x="290" y="164"/>
                  </a:lnTo>
                  <a:lnTo>
                    <a:pt x="303" y="182"/>
                  </a:lnTo>
                  <a:lnTo>
                    <a:pt x="294" y="222"/>
                  </a:lnTo>
                  <a:lnTo>
                    <a:pt x="252" y="230"/>
                  </a:lnTo>
                  <a:lnTo>
                    <a:pt x="209" y="237"/>
                  </a:lnTo>
                  <a:lnTo>
                    <a:pt x="197" y="253"/>
                  </a:lnTo>
                  <a:lnTo>
                    <a:pt x="192" y="274"/>
                  </a:lnTo>
                  <a:lnTo>
                    <a:pt x="172" y="289"/>
                  </a:lnTo>
                  <a:lnTo>
                    <a:pt x="172" y="276"/>
                  </a:lnTo>
                  <a:lnTo>
                    <a:pt x="172" y="266"/>
                  </a:lnTo>
                  <a:lnTo>
                    <a:pt x="166" y="264"/>
                  </a:lnTo>
                  <a:lnTo>
                    <a:pt x="149" y="263"/>
                  </a:lnTo>
                  <a:lnTo>
                    <a:pt x="132" y="264"/>
                  </a:lnTo>
                  <a:lnTo>
                    <a:pt x="121" y="270"/>
                  </a:lnTo>
                  <a:lnTo>
                    <a:pt x="105" y="252"/>
                  </a:lnTo>
                  <a:lnTo>
                    <a:pt x="100" y="234"/>
                  </a:lnTo>
                  <a:lnTo>
                    <a:pt x="91" y="219"/>
                  </a:lnTo>
                  <a:lnTo>
                    <a:pt x="72" y="197"/>
                  </a:lnTo>
                  <a:lnTo>
                    <a:pt x="65" y="181"/>
                  </a:lnTo>
                  <a:lnTo>
                    <a:pt x="54" y="149"/>
                  </a:lnTo>
                  <a:lnTo>
                    <a:pt x="38" y="123"/>
                  </a:lnTo>
                  <a:lnTo>
                    <a:pt x="18" y="104"/>
                  </a:lnTo>
                  <a:lnTo>
                    <a:pt x="15" y="81"/>
                  </a:lnTo>
                  <a:lnTo>
                    <a:pt x="3" y="74"/>
                  </a:lnTo>
                  <a:lnTo>
                    <a:pt x="0" y="58"/>
                  </a:lnTo>
                  <a:lnTo>
                    <a:pt x="18" y="58"/>
                  </a:lnTo>
                  <a:lnTo>
                    <a:pt x="31" y="46"/>
                  </a:lnTo>
                  <a:lnTo>
                    <a:pt x="43" y="36"/>
                  </a:lnTo>
                  <a:lnTo>
                    <a:pt x="43" y="15"/>
                  </a:lnTo>
                  <a:lnTo>
                    <a:pt x="59" y="2"/>
                  </a:lnTo>
                  <a:lnTo>
                    <a:pt x="65" y="0"/>
                  </a:lnTo>
                  <a:lnTo>
                    <a:pt x="74" y="8"/>
                  </a:lnTo>
                  <a:lnTo>
                    <a:pt x="84" y="15"/>
                  </a:lnTo>
                  <a:lnTo>
                    <a:pt x="100" y="14"/>
                  </a:lnTo>
                  <a:lnTo>
                    <a:pt x="110" y="31"/>
                  </a:lnTo>
                  <a:lnTo>
                    <a:pt x="121" y="34"/>
                  </a:lnTo>
                  <a:lnTo>
                    <a:pt x="134" y="57"/>
                  </a:lnTo>
                  <a:lnTo>
                    <a:pt x="159" y="72"/>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25" name="Freeform 273"/>
            <p:cNvSpPr/>
            <p:nvPr/>
          </p:nvSpPr>
          <p:spPr>
            <a:xfrm>
              <a:off x="7215608" y="2861021"/>
              <a:ext cx="325504" cy="292569"/>
            </a:xfrm>
            <a:custGeom>
              <a:avLst/>
              <a:gdLst>
                <a:gd name="T0" fmla="*/ 148 w 184"/>
                <a:gd name="T1" fmla="*/ 166 h 167"/>
                <a:gd name="T2" fmla="*/ 137 w 184"/>
                <a:gd name="T3" fmla="*/ 161 h 167"/>
                <a:gd name="T4" fmla="*/ 118 w 184"/>
                <a:gd name="T5" fmla="*/ 160 h 167"/>
                <a:gd name="T6" fmla="*/ 120 w 184"/>
                <a:gd name="T7" fmla="*/ 149 h 167"/>
                <a:gd name="T8" fmla="*/ 112 w 184"/>
                <a:gd name="T9" fmla="*/ 146 h 167"/>
                <a:gd name="T10" fmla="*/ 104 w 184"/>
                <a:gd name="T11" fmla="*/ 151 h 167"/>
                <a:gd name="T12" fmla="*/ 70 w 184"/>
                <a:gd name="T13" fmla="*/ 123 h 167"/>
                <a:gd name="T14" fmla="*/ 74 w 184"/>
                <a:gd name="T15" fmla="*/ 112 h 167"/>
                <a:gd name="T16" fmla="*/ 66 w 184"/>
                <a:gd name="T17" fmla="*/ 109 h 167"/>
                <a:gd name="T18" fmla="*/ 58 w 184"/>
                <a:gd name="T19" fmla="*/ 109 h 167"/>
                <a:gd name="T20" fmla="*/ 47 w 184"/>
                <a:gd name="T21" fmla="*/ 106 h 167"/>
                <a:gd name="T22" fmla="*/ 51 w 184"/>
                <a:gd name="T23" fmla="*/ 99 h 167"/>
                <a:gd name="T24" fmla="*/ 44 w 184"/>
                <a:gd name="T25" fmla="*/ 93 h 167"/>
                <a:gd name="T26" fmla="*/ 40 w 184"/>
                <a:gd name="T27" fmla="*/ 84 h 167"/>
                <a:gd name="T28" fmla="*/ 30 w 184"/>
                <a:gd name="T29" fmla="*/ 89 h 167"/>
                <a:gd name="T30" fmla="*/ 20 w 184"/>
                <a:gd name="T31" fmla="*/ 92 h 167"/>
                <a:gd name="T32" fmla="*/ 18 w 184"/>
                <a:gd name="T33" fmla="*/ 102 h 167"/>
                <a:gd name="T34" fmla="*/ 0 w 184"/>
                <a:gd name="T35" fmla="*/ 97 h 167"/>
                <a:gd name="T36" fmla="*/ 11 w 184"/>
                <a:gd name="T37" fmla="*/ 25 h 167"/>
                <a:gd name="T38" fmla="*/ 42 w 184"/>
                <a:gd name="T39" fmla="*/ 0 h 167"/>
                <a:gd name="T40" fmla="*/ 45 w 184"/>
                <a:gd name="T41" fmla="*/ 37 h 167"/>
                <a:gd name="T42" fmla="*/ 60 w 184"/>
                <a:gd name="T43" fmla="*/ 37 h 167"/>
                <a:gd name="T44" fmla="*/ 67 w 184"/>
                <a:gd name="T45" fmla="*/ 44 h 167"/>
                <a:gd name="T46" fmla="*/ 84 w 184"/>
                <a:gd name="T47" fmla="*/ 44 h 167"/>
                <a:gd name="T48" fmla="*/ 86 w 184"/>
                <a:gd name="T49" fmla="*/ 20 h 167"/>
                <a:gd name="T50" fmla="*/ 95 w 184"/>
                <a:gd name="T51" fmla="*/ 37 h 167"/>
                <a:gd name="T52" fmla="*/ 100 w 184"/>
                <a:gd name="T53" fmla="*/ 50 h 167"/>
                <a:gd name="T54" fmla="*/ 118 w 184"/>
                <a:gd name="T55" fmla="*/ 45 h 167"/>
                <a:gd name="T56" fmla="*/ 135 w 184"/>
                <a:gd name="T57" fmla="*/ 47 h 167"/>
                <a:gd name="T58" fmla="*/ 150 w 184"/>
                <a:gd name="T59" fmla="*/ 54 h 167"/>
                <a:gd name="T60" fmla="*/ 151 w 184"/>
                <a:gd name="T61" fmla="*/ 77 h 167"/>
                <a:gd name="T62" fmla="*/ 156 w 184"/>
                <a:gd name="T63" fmla="*/ 89 h 167"/>
                <a:gd name="T64" fmla="*/ 173 w 184"/>
                <a:gd name="T65" fmla="*/ 98 h 167"/>
                <a:gd name="T66" fmla="*/ 183 w 184"/>
                <a:gd name="T67" fmla="*/ 106 h 167"/>
                <a:gd name="T68" fmla="*/ 175 w 184"/>
                <a:gd name="T69" fmla="*/ 122 h 167"/>
                <a:gd name="T70" fmla="*/ 164 w 184"/>
                <a:gd name="T71" fmla="*/ 137 h 167"/>
                <a:gd name="T72" fmla="*/ 148 w 184"/>
                <a:gd name="T73" fmla="*/ 1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167">
                  <a:moveTo>
                    <a:pt x="148" y="166"/>
                  </a:moveTo>
                  <a:lnTo>
                    <a:pt x="137" y="161"/>
                  </a:lnTo>
                  <a:lnTo>
                    <a:pt x="118" y="160"/>
                  </a:lnTo>
                  <a:lnTo>
                    <a:pt x="120" y="149"/>
                  </a:lnTo>
                  <a:lnTo>
                    <a:pt x="112" y="146"/>
                  </a:lnTo>
                  <a:lnTo>
                    <a:pt x="104" y="151"/>
                  </a:lnTo>
                  <a:lnTo>
                    <a:pt x="70" y="123"/>
                  </a:lnTo>
                  <a:lnTo>
                    <a:pt x="74" y="112"/>
                  </a:lnTo>
                  <a:lnTo>
                    <a:pt x="66" y="109"/>
                  </a:lnTo>
                  <a:lnTo>
                    <a:pt x="58" y="109"/>
                  </a:lnTo>
                  <a:lnTo>
                    <a:pt x="47" y="106"/>
                  </a:lnTo>
                  <a:lnTo>
                    <a:pt x="51" y="99"/>
                  </a:lnTo>
                  <a:lnTo>
                    <a:pt x="44" y="93"/>
                  </a:lnTo>
                  <a:lnTo>
                    <a:pt x="40" y="84"/>
                  </a:lnTo>
                  <a:lnTo>
                    <a:pt x="30" y="89"/>
                  </a:lnTo>
                  <a:lnTo>
                    <a:pt x="20" y="92"/>
                  </a:lnTo>
                  <a:lnTo>
                    <a:pt x="18" y="102"/>
                  </a:lnTo>
                  <a:lnTo>
                    <a:pt x="0" y="97"/>
                  </a:lnTo>
                  <a:lnTo>
                    <a:pt x="11" y="25"/>
                  </a:lnTo>
                  <a:lnTo>
                    <a:pt x="42" y="0"/>
                  </a:lnTo>
                  <a:lnTo>
                    <a:pt x="45" y="37"/>
                  </a:lnTo>
                  <a:lnTo>
                    <a:pt x="60" y="37"/>
                  </a:lnTo>
                  <a:lnTo>
                    <a:pt x="67" y="44"/>
                  </a:lnTo>
                  <a:lnTo>
                    <a:pt x="84" y="44"/>
                  </a:lnTo>
                  <a:lnTo>
                    <a:pt x="86" y="20"/>
                  </a:lnTo>
                  <a:lnTo>
                    <a:pt x="95" y="37"/>
                  </a:lnTo>
                  <a:lnTo>
                    <a:pt x="100" y="50"/>
                  </a:lnTo>
                  <a:lnTo>
                    <a:pt x="118" y="45"/>
                  </a:lnTo>
                  <a:lnTo>
                    <a:pt x="135" y="47"/>
                  </a:lnTo>
                  <a:lnTo>
                    <a:pt x="150" y="54"/>
                  </a:lnTo>
                  <a:lnTo>
                    <a:pt x="151" y="77"/>
                  </a:lnTo>
                  <a:lnTo>
                    <a:pt x="156" y="89"/>
                  </a:lnTo>
                  <a:lnTo>
                    <a:pt x="173" y="98"/>
                  </a:lnTo>
                  <a:lnTo>
                    <a:pt x="183" y="106"/>
                  </a:lnTo>
                  <a:lnTo>
                    <a:pt x="175" y="122"/>
                  </a:lnTo>
                  <a:lnTo>
                    <a:pt x="164" y="137"/>
                  </a:lnTo>
                  <a:lnTo>
                    <a:pt x="148" y="166"/>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26" name="Freeform 277"/>
            <p:cNvSpPr/>
            <p:nvPr/>
          </p:nvSpPr>
          <p:spPr>
            <a:xfrm>
              <a:off x="6649514" y="3213362"/>
              <a:ext cx="72334" cy="151004"/>
            </a:xfrm>
            <a:custGeom>
              <a:avLst/>
              <a:gdLst>
                <a:gd name="T0" fmla="*/ 0 w 46"/>
                <a:gd name="T1" fmla="*/ 74 h 96"/>
                <a:gd name="T2" fmla="*/ 15 w 46"/>
                <a:gd name="T3" fmla="*/ 29 h 96"/>
                <a:gd name="T4" fmla="*/ 27 w 46"/>
                <a:gd name="T5" fmla="*/ 0 h 96"/>
                <a:gd name="T6" fmla="*/ 46 w 46"/>
                <a:gd name="T7" fmla="*/ 17 h 96"/>
                <a:gd name="T8" fmla="*/ 40 w 46"/>
                <a:gd name="T9" fmla="*/ 35 h 96"/>
                <a:gd name="T10" fmla="*/ 27 w 46"/>
                <a:gd name="T11" fmla="*/ 42 h 96"/>
                <a:gd name="T12" fmla="*/ 27 w 46"/>
                <a:gd name="T13" fmla="*/ 77 h 96"/>
                <a:gd name="T14" fmla="*/ 22 w 46"/>
                <a:gd name="T15" fmla="*/ 96 h 96"/>
                <a:gd name="T16" fmla="*/ 7 w 46"/>
                <a:gd name="T17" fmla="*/ 75 h 96"/>
                <a:gd name="T18" fmla="*/ 0 w 46"/>
                <a:gd name="T19" fmla="*/ 7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96">
                  <a:moveTo>
                    <a:pt x="0" y="74"/>
                  </a:moveTo>
                  <a:lnTo>
                    <a:pt x="15" y="29"/>
                  </a:lnTo>
                  <a:lnTo>
                    <a:pt x="27" y="0"/>
                  </a:lnTo>
                  <a:lnTo>
                    <a:pt x="46" y="17"/>
                  </a:lnTo>
                  <a:lnTo>
                    <a:pt x="40" y="35"/>
                  </a:lnTo>
                  <a:lnTo>
                    <a:pt x="27" y="42"/>
                  </a:lnTo>
                  <a:lnTo>
                    <a:pt x="27" y="77"/>
                  </a:lnTo>
                  <a:lnTo>
                    <a:pt x="22" y="96"/>
                  </a:lnTo>
                  <a:lnTo>
                    <a:pt x="7" y="75"/>
                  </a:lnTo>
                  <a:lnTo>
                    <a:pt x="0" y="74"/>
                  </a:lnTo>
                  <a:close/>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grpSp>
      <p:grpSp>
        <p:nvGrpSpPr>
          <p:cNvPr id="227" name="Group 156"/>
          <p:cNvGrpSpPr/>
          <p:nvPr/>
        </p:nvGrpSpPr>
        <p:grpSpPr>
          <a:xfrm>
            <a:off x="4981964" y="2481262"/>
            <a:ext cx="1756343" cy="1618347"/>
            <a:chOff x="5380520" y="3142579"/>
            <a:chExt cx="1754892" cy="2162811"/>
          </a:xfrm>
          <a:solidFill>
            <a:srgbClr val="D2D0D3"/>
          </a:solidFill>
        </p:grpSpPr>
        <p:sp>
          <p:nvSpPr>
            <p:cNvPr id="228" name="Freeform 131"/>
            <p:cNvSpPr/>
            <p:nvPr/>
          </p:nvSpPr>
          <p:spPr>
            <a:xfrm>
              <a:off x="6474969" y="4710814"/>
              <a:ext cx="191843" cy="220213"/>
            </a:xfrm>
            <a:custGeom>
              <a:avLst/>
              <a:gdLst>
                <a:gd name="T0" fmla="*/ 65 w 108"/>
                <a:gd name="T1" fmla="*/ 0 h 125"/>
                <a:gd name="T2" fmla="*/ 59 w 108"/>
                <a:gd name="T3" fmla="*/ 7 h 125"/>
                <a:gd name="T4" fmla="*/ 47 w 108"/>
                <a:gd name="T5" fmla="*/ 9 h 125"/>
                <a:gd name="T6" fmla="*/ 45 w 108"/>
                <a:gd name="T7" fmla="*/ 20 h 125"/>
                <a:gd name="T8" fmla="*/ 40 w 108"/>
                <a:gd name="T9" fmla="*/ 23 h 125"/>
                <a:gd name="T10" fmla="*/ 32 w 108"/>
                <a:gd name="T11" fmla="*/ 25 h 125"/>
                <a:gd name="T12" fmla="*/ 30 w 108"/>
                <a:gd name="T13" fmla="*/ 36 h 125"/>
                <a:gd name="T14" fmla="*/ 22 w 108"/>
                <a:gd name="T15" fmla="*/ 39 h 125"/>
                <a:gd name="T16" fmla="*/ 8 w 108"/>
                <a:gd name="T17" fmla="*/ 39 h 125"/>
                <a:gd name="T18" fmla="*/ 0 w 108"/>
                <a:gd name="T19" fmla="*/ 42 h 125"/>
                <a:gd name="T20" fmla="*/ 6 w 108"/>
                <a:gd name="T21" fmla="*/ 64 h 125"/>
                <a:gd name="T22" fmla="*/ 8 w 108"/>
                <a:gd name="T23" fmla="*/ 75 h 125"/>
                <a:gd name="T24" fmla="*/ 15 w 108"/>
                <a:gd name="T25" fmla="*/ 79 h 125"/>
                <a:gd name="T26" fmla="*/ 19 w 108"/>
                <a:gd name="T27" fmla="*/ 91 h 125"/>
                <a:gd name="T28" fmla="*/ 27 w 108"/>
                <a:gd name="T29" fmla="*/ 92 h 125"/>
                <a:gd name="T30" fmla="*/ 31 w 108"/>
                <a:gd name="T31" fmla="*/ 107 h 125"/>
                <a:gd name="T32" fmla="*/ 37 w 108"/>
                <a:gd name="T33" fmla="*/ 109 h 125"/>
                <a:gd name="T34" fmla="*/ 52 w 108"/>
                <a:gd name="T35" fmla="*/ 115 h 125"/>
                <a:gd name="T36" fmla="*/ 62 w 108"/>
                <a:gd name="T37" fmla="*/ 119 h 125"/>
                <a:gd name="T38" fmla="*/ 66 w 108"/>
                <a:gd name="T39" fmla="*/ 124 h 125"/>
                <a:gd name="T40" fmla="*/ 82 w 108"/>
                <a:gd name="T41" fmla="*/ 124 h 125"/>
                <a:gd name="T42" fmla="*/ 85 w 108"/>
                <a:gd name="T43" fmla="*/ 113 h 125"/>
                <a:gd name="T44" fmla="*/ 93 w 108"/>
                <a:gd name="T45" fmla="*/ 108 h 125"/>
                <a:gd name="T46" fmla="*/ 92 w 108"/>
                <a:gd name="T47" fmla="*/ 87 h 125"/>
                <a:gd name="T48" fmla="*/ 102 w 108"/>
                <a:gd name="T49" fmla="*/ 82 h 125"/>
                <a:gd name="T50" fmla="*/ 107 w 108"/>
                <a:gd name="T51" fmla="*/ 75 h 125"/>
                <a:gd name="T52" fmla="*/ 101 w 108"/>
                <a:gd name="T53" fmla="*/ 61 h 125"/>
                <a:gd name="T54" fmla="*/ 100 w 108"/>
                <a:gd name="T55" fmla="*/ 51 h 125"/>
                <a:gd name="T56" fmla="*/ 105 w 108"/>
                <a:gd name="T57" fmla="*/ 31 h 125"/>
                <a:gd name="T58" fmla="*/ 98 w 108"/>
                <a:gd name="T59" fmla="*/ 16 h 125"/>
                <a:gd name="T60" fmla="*/ 77 w 108"/>
                <a:gd name="T61" fmla="*/ 13 h 125"/>
                <a:gd name="T62" fmla="*/ 70 w 108"/>
                <a:gd name="T63" fmla="*/ 1 h 125"/>
                <a:gd name="T64" fmla="*/ 65 w 108"/>
                <a:gd name="T6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125">
                  <a:moveTo>
                    <a:pt x="65" y="0"/>
                  </a:moveTo>
                  <a:lnTo>
                    <a:pt x="59" y="7"/>
                  </a:lnTo>
                  <a:lnTo>
                    <a:pt x="47" y="9"/>
                  </a:lnTo>
                  <a:lnTo>
                    <a:pt x="45" y="20"/>
                  </a:lnTo>
                  <a:lnTo>
                    <a:pt x="40" y="23"/>
                  </a:lnTo>
                  <a:lnTo>
                    <a:pt x="32" y="25"/>
                  </a:lnTo>
                  <a:lnTo>
                    <a:pt x="30" y="36"/>
                  </a:lnTo>
                  <a:lnTo>
                    <a:pt x="22" y="39"/>
                  </a:lnTo>
                  <a:lnTo>
                    <a:pt x="8" y="39"/>
                  </a:lnTo>
                  <a:lnTo>
                    <a:pt x="0" y="42"/>
                  </a:lnTo>
                  <a:lnTo>
                    <a:pt x="6" y="64"/>
                  </a:lnTo>
                  <a:lnTo>
                    <a:pt x="8" y="75"/>
                  </a:lnTo>
                  <a:lnTo>
                    <a:pt x="15" y="79"/>
                  </a:lnTo>
                  <a:lnTo>
                    <a:pt x="19" y="91"/>
                  </a:lnTo>
                  <a:lnTo>
                    <a:pt x="27" y="92"/>
                  </a:lnTo>
                  <a:lnTo>
                    <a:pt x="31" y="107"/>
                  </a:lnTo>
                  <a:lnTo>
                    <a:pt x="37" y="109"/>
                  </a:lnTo>
                  <a:lnTo>
                    <a:pt x="52" y="115"/>
                  </a:lnTo>
                  <a:lnTo>
                    <a:pt x="62" y="119"/>
                  </a:lnTo>
                  <a:lnTo>
                    <a:pt x="66" y="124"/>
                  </a:lnTo>
                  <a:lnTo>
                    <a:pt x="82" y="124"/>
                  </a:lnTo>
                  <a:lnTo>
                    <a:pt x="85" y="113"/>
                  </a:lnTo>
                  <a:lnTo>
                    <a:pt x="93" y="108"/>
                  </a:lnTo>
                  <a:lnTo>
                    <a:pt x="92" y="87"/>
                  </a:lnTo>
                  <a:lnTo>
                    <a:pt x="102" y="82"/>
                  </a:lnTo>
                  <a:lnTo>
                    <a:pt x="107" y="75"/>
                  </a:lnTo>
                  <a:lnTo>
                    <a:pt x="101" y="61"/>
                  </a:lnTo>
                  <a:lnTo>
                    <a:pt x="100" y="51"/>
                  </a:lnTo>
                  <a:lnTo>
                    <a:pt x="105" y="31"/>
                  </a:lnTo>
                  <a:lnTo>
                    <a:pt x="98" y="16"/>
                  </a:lnTo>
                  <a:lnTo>
                    <a:pt x="77" y="13"/>
                  </a:lnTo>
                  <a:lnTo>
                    <a:pt x="70" y="1"/>
                  </a:lnTo>
                  <a:lnTo>
                    <a:pt x="65"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29" name="Freeform 132"/>
            <p:cNvSpPr/>
            <p:nvPr/>
          </p:nvSpPr>
          <p:spPr>
            <a:xfrm>
              <a:off x="6116442" y="4751711"/>
              <a:ext cx="250025" cy="374363"/>
            </a:xfrm>
            <a:custGeom>
              <a:avLst/>
              <a:gdLst>
                <a:gd name="T0" fmla="*/ 1 w 141"/>
                <a:gd name="T1" fmla="*/ 6 h 212"/>
                <a:gd name="T2" fmla="*/ 15 w 141"/>
                <a:gd name="T3" fmla="*/ 0 h 212"/>
                <a:gd name="T4" fmla="*/ 31 w 141"/>
                <a:gd name="T5" fmla="*/ 7 h 212"/>
                <a:gd name="T6" fmla="*/ 56 w 141"/>
                <a:gd name="T7" fmla="*/ 9 h 212"/>
                <a:gd name="T8" fmla="*/ 93 w 141"/>
                <a:gd name="T9" fmla="*/ 8 h 212"/>
                <a:gd name="T10" fmla="*/ 98 w 141"/>
                <a:gd name="T11" fmla="*/ 16 h 212"/>
                <a:gd name="T12" fmla="*/ 129 w 141"/>
                <a:gd name="T13" fmla="*/ 20 h 212"/>
                <a:gd name="T14" fmla="*/ 140 w 141"/>
                <a:gd name="T15" fmla="*/ 22 h 212"/>
                <a:gd name="T16" fmla="*/ 133 w 141"/>
                <a:gd name="T17" fmla="*/ 35 h 212"/>
                <a:gd name="T18" fmla="*/ 132 w 141"/>
                <a:gd name="T19" fmla="*/ 87 h 212"/>
                <a:gd name="T20" fmla="*/ 126 w 141"/>
                <a:gd name="T21" fmla="*/ 91 h 212"/>
                <a:gd name="T22" fmla="*/ 118 w 141"/>
                <a:gd name="T23" fmla="*/ 95 h 212"/>
                <a:gd name="T24" fmla="*/ 119 w 141"/>
                <a:gd name="T25" fmla="*/ 146 h 212"/>
                <a:gd name="T26" fmla="*/ 115 w 141"/>
                <a:gd name="T27" fmla="*/ 202 h 212"/>
                <a:gd name="T28" fmla="*/ 107 w 141"/>
                <a:gd name="T29" fmla="*/ 211 h 212"/>
                <a:gd name="T30" fmla="*/ 87 w 141"/>
                <a:gd name="T31" fmla="*/ 208 h 212"/>
                <a:gd name="T32" fmla="*/ 81 w 141"/>
                <a:gd name="T33" fmla="*/ 197 h 212"/>
                <a:gd name="T34" fmla="*/ 77 w 141"/>
                <a:gd name="T35" fmla="*/ 202 h 212"/>
                <a:gd name="T36" fmla="*/ 67 w 141"/>
                <a:gd name="T37" fmla="*/ 203 h 212"/>
                <a:gd name="T38" fmla="*/ 63 w 141"/>
                <a:gd name="T39" fmla="*/ 190 h 212"/>
                <a:gd name="T40" fmla="*/ 55 w 141"/>
                <a:gd name="T41" fmla="*/ 181 h 212"/>
                <a:gd name="T42" fmla="*/ 45 w 141"/>
                <a:gd name="T43" fmla="*/ 179 h 212"/>
                <a:gd name="T44" fmla="*/ 46 w 141"/>
                <a:gd name="T45" fmla="*/ 160 h 212"/>
                <a:gd name="T46" fmla="*/ 42 w 141"/>
                <a:gd name="T47" fmla="*/ 138 h 212"/>
                <a:gd name="T48" fmla="*/ 41 w 141"/>
                <a:gd name="T49" fmla="*/ 123 h 212"/>
                <a:gd name="T50" fmla="*/ 40 w 141"/>
                <a:gd name="T51" fmla="*/ 103 h 212"/>
                <a:gd name="T52" fmla="*/ 35 w 141"/>
                <a:gd name="T53" fmla="*/ 89 h 212"/>
                <a:gd name="T54" fmla="*/ 30 w 141"/>
                <a:gd name="T55" fmla="*/ 78 h 212"/>
                <a:gd name="T56" fmla="*/ 25 w 141"/>
                <a:gd name="T57" fmla="*/ 68 h 212"/>
                <a:gd name="T58" fmla="*/ 16 w 141"/>
                <a:gd name="T59" fmla="*/ 50 h 212"/>
                <a:gd name="T60" fmla="*/ 11 w 141"/>
                <a:gd name="T61" fmla="*/ 40 h 212"/>
                <a:gd name="T62" fmla="*/ 0 w 141"/>
                <a:gd name="T63" fmla="*/ 25 h 212"/>
                <a:gd name="T64" fmla="*/ 1 w 141"/>
                <a:gd name="T65" fmla="*/ 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212">
                  <a:moveTo>
                    <a:pt x="1" y="6"/>
                  </a:moveTo>
                  <a:lnTo>
                    <a:pt x="15" y="0"/>
                  </a:lnTo>
                  <a:lnTo>
                    <a:pt x="31" y="7"/>
                  </a:lnTo>
                  <a:lnTo>
                    <a:pt x="56" y="9"/>
                  </a:lnTo>
                  <a:lnTo>
                    <a:pt x="93" y="8"/>
                  </a:lnTo>
                  <a:lnTo>
                    <a:pt x="98" y="16"/>
                  </a:lnTo>
                  <a:lnTo>
                    <a:pt x="129" y="20"/>
                  </a:lnTo>
                  <a:lnTo>
                    <a:pt x="140" y="22"/>
                  </a:lnTo>
                  <a:lnTo>
                    <a:pt x="133" y="35"/>
                  </a:lnTo>
                  <a:lnTo>
                    <a:pt x="132" y="87"/>
                  </a:lnTo>
                  <a:lnTo>
                    <a:pt x="126" y="91"/>
                  </a:lnTo>
                  <a:lnTo>
                    <a:pt x="118" y="95"/>
                  </a:lnTo>
                  <a:lnTo>
                    <a:pt x="119" y="146"/>
                  </a:lnTo>
                  <a:lnTo>
                    <a:pt x="115" y="202"/>
                  </a:lnTo>
                  <a:lnTo>
                    <a:pt x="107" y="211"/>
                  </a:lnTo>
                  <a:lnTo>
                    <a:pt x="87" y="208"/>
                  </a:lnTo>
                  <a:lnTo>
                    <a:pt x="81" y="197"/>
                  </a:lnTo>
                  <a:lnTo>
                    <a:pt x="77" y="202"/>
                  </a:lnTo>
                  <a:lnTo>
                    <a:pt x="67" y="203"/>
                  </a:lnTo>
                  <a:lnTo>
                    <a:pt x="63" y="190"/>
                  </a:lnTo>
                  <a:lnTo>
                    <a:pt x="55" y="181"/>
                  </a:lnTo>
                  <a:lnTo>
                    <a:pt x="45" y="179"/>
                  </a:lnTo>
                  <a:lnTo>
                    <a:pt x="46" y="160"/>
                  </a:lnTo>
                  <a:lnTo>
                    <a:pt x="42" y="138"/>
                  </a:lnTo>
                  <a:lnTo>
                    <a:pt x="41" y="123"/>
                  </a:lnTo>
                  <a:lnTo>
                    <a:pt x="40" y="103"/>
                  </a:lnTo>
                  <a:lnTo>
                    <a:pt x="35" y="89"/>
                  </a:lnTo>
                  <a:lnTo>
                    <a:pt x="30" y="78"/>
                  </a:lnTo>
                  <a:lnTo>
                    <a:pt x="25" y="68"/>
                  </a:lnTo>
                  <a:lnTo>
                    <a:pt x="16" y="50"/>
                  </a:lnTo>
                  <a:lnTo>
                    <a:pt x="11" y="40"/>
                  </a:lnTo>
                  <a:lnTo>
                    <a:pt x="0" y="25"/>
                  </a:lnTo>
                  <a:lnTo>
                    <a:pt x="1" y="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30" name="Freeform 133"/>
            <p:cNvSpPr/>
            <p:nvPr/>
          </p:nvSpPr>
          <p:spPr>
            <a:xfrm>
              <a:off x="6902684" y="4600707"/>
              <a:ext cx="204423" cy="421552"/>
            </a:xfrm>
            <a:custGeom>
              <a:avLst/>
              <a:gdLst>
                <a:gd name="T0" fmla="*/ 88 w 116"/>
                <a:gd name="T1" fmla="*/ 3 h 238"/>
                <a:gd name="T2" fmla="*/ 87 w 116"/>
                <a:gd name="T3" fmla="*/ 23 h 238"/>
                <a:gd name="T4" fmla="*/ 81 w 116"/>
                <a:gd name="T5" fmla="*/ 26 h 238"/>
                <a:gd name="T6" fmla="*/ 79 w 116"/>
                <a:gd name="T7" fmla="*/ 41 h 238"/>
                <a:gd name="T8" fmla="*/ 70 w 116"/>
                <a:gd name="T9" fmla="*/ 41 h 238"/>
                <a:gd name="T10" fmla="*/ 66 w 116"/>
                <a:gd name="T11" fmla="*/ 47 h 238"/>
                <a:gd name="T12" fmla="*/ 64 w 116"/>
                <a:gd name="T13" fmla="*/ 55 h 238"/>
                <a:gd name="T14" fmla="*/ 56 w 116"/>
                <a:gd name="T15" fmla="*/ 62 h 238"/>
                <a:gd name="T16" fmla="*/ 53 w 116"/>
                <a:gd name="T17" fmla="*/ 70 h 238"/>
                <a:gd name="T18" fmla="*/ 48 w 116"/>
                <a:gd name="T19" fmla="*/ 69 h 238"/>
                <a:gd name="T20" fmla="*/ 46 w 116"/>
                <a:gd name="T21" fmla="*/ 61 h 238"/>
                <a:gd name="T22" fmla="*/ 37 w 116"/>
                <a:gd name="T23" fmla="*/ 61 h 238"/>
                <a:gd name="T24" fmla="*/ 35 w 116"/>
                <a:gd name="T25" fmla="*/ 67 h 238"/>
                <a:gd name="T26" fmla="*/ 26 w 116"/>
                <a:gd name="T27" fmla="*/ 71 h 238"/>
                <a:gd name="T28" fmla="*/ 23 w 116"/>
                <a:gd name="T29" fmla="*/ 84 h 238"/>
                <a:gd name="T30" fmla="*/ 17 w 116"/>
                <a:gd name="T31" fmla="*/ 85 h 238"/>
                <a:gd name="T32" fmla="*/ 20 w 116"/>
                <a:gd name="T33" fmla="*/ 127 h 238"/>
                <a:gd name="T34" fmla="*/ 24 w 116"/>
                <a:gd name="T35" fmla="*/ 128 h 238"/>
                <a:gd name="T36" fmla="*/ 26 w 116"/>
                <a:gd name="T37" fmla="*/ 139 h 238"/>
                <a:gd name="T38" fmla="*/ 20 w 116"/>
                <a:gd name="T39" fmla="*/ 143 h 238"/>
                <a:gd name="T40" fmla="*/ 17 w 116"/>
                <a:gd name="T41" fmla="*/ 157 h 238"/>
                <a:gd name="T42" fmla="*/ 10 w 116"/>
                <a:gd name="T43" fmla="*/ 160 h 238"/>
                <a:gd name="T44" fmla="*/ 9 w 116"/>
                <a:gd name="T45" fmla="*/ 167 h 238"/>
                <a:gd name="T46" fmla="*/ 0 w 116"/>
                <a:gd name="T47" fmla="*/ 170 h 238"/>
                <a:gd name="T48" fmla="*/ 1 w 116"/>
                <a:gd name="T49" fmla="*/ 189 h 238"/>
                <a:gd name="T50" fmla="*/ 11 w 116"/>
                <a:gd name="T51" fmla="*/ 189 h 238"/>
                <a:gd name="T52" fmla="*/ 11 w 116"/>
                <a:gd name="T53" fmla="*/ 228 h 238"/>
                <a:gd name="T54" fmla="*/ 20 w 116"/>
                <a:gd name="T55" fmla="*/ 228 h 238"/>
                <a:gd name="T56" fmla="*/ 26 w 116"/>
                <a:gd name="T57" fmla="*/ 234 h 238"/>
                <a:gd name="T58" fmla="*/ 33 w 116"/>
                <a:gd name="T59" fmla="*/ 237 h 238"/>
                <a:gd name="T60" fmla="*/ 42 w 116"/>
                <a:gd name="T61" fmla="*/ 228 h 238"/>
                <a:gd name="T62" fmla="*/ 52 w 116"/>
                <a:gd name="T63" fmla="*/ 227 h 238"/>
                <a:gd name="T64" fmla="*/ 59 w 116"/>
                <a:gd name="T65" fmla="*/ 222 h 238"/>
                <a:gd name="T66" fmla="*/ 66 w 116"/>
                <a:gd name="T67" fmla="*/ 217 h 238"/>
                <a:gd name="T68" fmla="*/ 70 w 116"/>
                <a:gd name="T69" fmla="*/ 198 h 238"/>
                <a:gd name="T70" fmla="*/ 78 w 116"/>
                <a:gd name="T71" fmla="*/ 195 h 238"/>
                <a:gd name="T72" fmla="*/ 78 w 116"/>
                <a:gd name="T73" fmla="*/ 170 h 238"/>
                <a:gd name="T74" fmla="*/ 83 w 116"/>
                <a:gd name="T75" fmla="*/ 167 h 238"/>
                <a:gd name="T76" fmla="*/ 82 w 116"/>
                <a:gd name="T77" fmla="*/ 132 h 238"/>
                <a:gd name="T78" fmla="*/ 92 w 116"/>
                <a:gd name="T79" fmla="*/ 125 h 238"/>
                <a:gd name="T80" fmla="*/ 98 w 116"/>
                <a:gd name="T81" fmla="*/ 119 h 238"/>
                <a:gd name="T82" fmla="*/ 98 w 116"/>
                <a:gd name="T83" fmla="*/ 91 h 238"/>
                <a:gd name="T84" fmla="*/ 106 w 116"/>
                <a:gd name="T85" fmla="*/ 86 h 238"/>
                <a:gd name="T86" fmla="*/ 107 w 116"/>
                <a:gd name="T87" fmla="*/ 64 h 238"/>
                <a:gd name="T88" fmla="*/ 114 w 116"/>
                <a:gd name="T89" fmla="*/ 64 h 238"/>
                <a:gd name="T90" fmla="*/ 115 w 116"/>
                <a:gd name="T91" fmla="*/ 28 h 238"/>
                <a:gd name="T92" fmla="*/ 106 w 116"/>
                <a:gd name="T93" fmla="*/ 23 h 238"/>
                <a:gd name="T94" fmla="*/ 105 w 116"/>
                <a:gd name="T95" fmla="*/ 6 h 238"/>
                <a:gd name="T96" fmla="*/ 96 w 116"/>
                <a:gd name="T97" fmla="*/ 0 h 238"/>
                <a:gd name="T98" fmla="*/ 88 w 116"/>
                <a:gd name="T99" fmla="*/ 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238">
                  <a:moveTo>
                    <a:pt x="88" y="3"/>
                  </a:moveTo>
                  <a:lnTo>
                    <a:pt x="87" y="23"/>
                  </a:lnTo>
                  <a:lnTo>
                    <a:pt x="81" y="26"/>
                  </a:lnTo>
                  <a:lnTo>
                    <a:pt x="79" y="41"/>
                  </a:lnTo>
                  <a:lnTo>
                    <a:pt x="70" y="41"/>
                  </a:lnTo>
                  <a:lnTo>
                    <a:pt x="66" y="47"/>
                  </a:lnTo>
                  <a:lnTo>
                    <a:pt x="64" y="55"/>
                  </a:lnTo>
                  <a:lnTo>
                    <a:pt x="56" y="62"/>
                  </a:lnTo>
                  <a:lnTo>
                    <a:pt x="53" y="70"/>
                  </a:lnTo>
                  <a:lnTo>
                    <a:pt x="48" y="69"/>
                  </a:lnTo>
                  <a:lnTo>
                    <a:pt x="46" y="61"/>
                  </a:lnTo>
                  <a:lnTo>
                    <a:pt x="37" y="61"/>
                  </a:lnTo>
                  <a:lnTo>
                    <a:pt x="35" y="67"/>
                  </a:lnTo>
                  <a:lnTo>
                    <a:pt x="26" y="71"/>
                  </a:lnTo>
                  <a:lnTo>
                    <a:pt x="23" y="84"/>
                  </a:lnTo>
                  <a:lnTo>
                    <a:pt x="17" y="85"/>
                  </a:lnTo>
                  <a:lnTo>
                    <a:pt x="20" y="127"/>
                  </a:lnTo>
                  <a:lnTo>
                    <a:pt x="24" y="128"/>
                  </a:lnTo>
                  <a:lnTo>
                    <a:pt x="26" y="139"/>
                  </a:lnTo>
                  <a:lnTo>
                    <a:pt x="20" y="143"/>
                  </a:lnTo>
                  <a:lnTo>
                    <a:pt x="17" y="157"/>
                  </a:lnTo>
                  <a:lnTo>
                    <a:pt x="10" y="160"/>
                  </a:lnTo>
                  <a:lnTo>
                    <a:pt x="9" y="167"/>
                  </a:lnTo>
                  <a:lnTo>
                    <a:pt x="0" y="170"/>
                  </a:lnTo>
                  <a:lnTo>
                    <a:pt x="1" y="189"/>
                  </a:lnTo>
                  <a:lnTo>
                    <a:pt x="11" y="189"/>
                  </a:lnTo>
                  <a:lnTo>
                    <a:pt x="11" y="228"/>
                  </a:lnTo>
                  <a:lnTo>
                    <a:pt x="20" y="228"/>
                  </a:lnTo>
                  <a:lnTo>
                    <a:pt x="26" y="234"/>
                  </a:lnTo>
                  <a:lnTo>
                    <a:pt x="33" y="237"/>
                  </a:lnTo>
                  <a:lnTo>
                    <a:pt x="42" y="228"/>
                  </a:lnTo>
                  <a:lnTo>
                    <a:pt x="52" y="227"/>
                  </a:lnTo>
                  <a:lnTo>
                    <a:pt x="59" y="222"/>
                  </a:lnTo>
                  <a:lnTo>
                    <a:pt x="66" y="217"/>
                  </a:lnTo>
                  <a:lnTo>
                    <a:pt x="70" y="198"/>
                  </a:lnTo>
                  <a:lnTo>
                    <a:pt x="78" y="195"/>
                  </a:lnTo>
                  <a:lnTo>
                    <a:pt x="78" y="170"/>
                  </a:lnTo>
                  <a:lnTo>
                    <a:pt x="83" y="167"/>
                  </a:lnTo>
                  <a:lnTo>
                    <a:pt x="82" y="132"/>
                  </a:lnTo>
                  <a:lnTo>
                    <a:pt x="92" y="125"/>
                  </a:lnTo>
                  <a:lnTo>
                    <a:pt x="98" y="119"/>
                  </a:lnTo>
                  <a:lnTo>
                    <a:pt x="98" y="91"/>
                  </a:lnTo>
                  <a:lnTo>
                    <a:pt x="106" y="86"/>
                  </a:lnTo>
                  <a:lnTo>
                    <a:pt x="107" y="64"/>
                  </a:lnTo>
                  <a:lnTo>
                    <a:pt x="114" y="64"/>
                  </a:lnTo>
                  <a:lnTo>
                    <a:pt x="115" y="28"/>
                  </a:lnTo>
                  <a:lnTo>
                    <a:pt x="106" y="23"/>
                  </a:lnTo>
                  <a:lnTo>
                    <a:pt x="105" y="6"/>
                  </a:lnTo>
                  <a:lnTo>
                    <a:pt x="96" y="0"/>
                  </a:lnTo>
                  <a:lnTo>
                    <a:pt x="88"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31" name="Freeform 134"/>
            <p:cNvSpPr/>
            <p:nvPr/>
          </p:nvSpPr>
          <p:spPr>
            <a:xfrm>
              <a:off x="6324010" y="4778451"/>
              <a:ext cx="243735" cy="279986"/>
            </a:xfrm>
            <a:custGeom>
              <a:avLst/>
              <a:gdLst>
                <a:gd name="T0" fmla="*/ 47 w 139"/>
                <a:gd name="T1" fmla="*/ 3 h 159"/>
                <a:gd name="T2" fmla="*/ 86 w 139"/>
                <a:gd name="T3" fmla="*/ 4 h 159"/>
                <a:gd name="T4" fmla="*/ 92 w 139"/>
                <a:gd name="T5" fmla="*/ 26 h 159"/>
                <a:gd name="T6" fmla="*/ 93 w 139"/>
                <a:gd name="T7" fmla="*/ 37 h 159"/>
                <a:gd name="T8" fmla="*/ 101 w 139"/>
                <a:gd name="T9" fmla="*/ 42 h 159"/>
                <a:gd name="T10" fmla="*/ 105 w 139"/>
                <a:gd name="T11" fmla="*/ 54 h 159"/>
                <a:gd name="T12" fmla="*/ 113 w 139"/>
                <a:gd name="T13" fmla="*/ 54 h 159"/>
                <a:gd name="T14" fmla="*/ 117 w 139"/>
                <a:gd name="T15" fmla="*/ 70 h 159"/>
                <a:gd name="T16" fmla="*/ 123 w 139"/>
                <a:gd name="T17" fmla="*/ 71 h 159"/>
                <a:gd name="T18" fmla="*/ 138 w 139"/>
                <a:gd name="T19" fmla="*/ 77 h 159"/>
                <a:gd name="T20" fmla="*/ 135 w 139"/>
                <a:gd name="T21" fmla="*/ 86 h 159"/>
                <a:gd name="T22" fmla="*/ 126 w 139"/>
                <a:gd name="T23" fmla="*/ 93 h 159"/>
                <a:gd name="T24" fmla="*/ 117 w 139"/>
                <a:gd name="T25" fmla="*/ 102 h 159"/>
                <a:gd name="T26" fmla="*/ 106 w 139"/>
                <a:gd name="T27" fmla="*/ 107 h 159"/>
                <a:gd name="T28" fmla="*/ 102 w 139"/>
                <a:gd name="T29" fmla="*/ 121 h 159"/>
                <a:gd name="T30" fmla="*/ 93 w 139"/>
                <a:gd name="T31" fmla="*/ 124 h 159"/>
                <a:gd name="T32" fmla="*/ 87 w 139"/>
                <a:gd name="T33" fmla="*/ 133 h 159"/>
                <a:gd name="T34" fmla="*/ 78 w 139"/>
                <a:gd name="T35" fmla="*/ 142 h 159"/>
                <a:gd name="T36" fmla="*/ 64 w 139"/>
                <a:gd name="T37" fmla="*/ 142 h 159"/>
                <a:gd name="T38" fmla="*/ 55 w 139"/>
                <a:gd name="T39" fmla="*/ 136 h 159"/>
                <a:gd name="T40" fmla="*/ 46 w 139"/>
                <a:gd name="T41" fmla="*/ 136 h 159"/>
                <a:gd name="T42" fmla="*/ 41 w 139"/>
                <a:gd name="T43" fmla="*/ 144 h 159"/>
                <a:gd name="T44" fmla="*/ 38 w 139"/>
                <a:gd name="T45" fmla="*/ 153 h 159"/>
                <a:gd name="T46" fmla="*/ 30 w 139"/>
                <a:gd name="T47" fmla="*/ 158 h 159"/>
                <a:gd name="T48" fmla="*/ 10 w 139"/>
                <a:gd name="T49" fmla="*/ 153 h 159"/>
                <a:gd name="T50" fmla="*/ 6 w 139"/>
                <a:gd name="T51" fmla="*/ 138 h 159"/>
                <a:gd name="T52" fmla="*/ 1 w 139"/>
                <a:gd name="T53" fmla="*/ 132 h 159"/>
                <a:gd name="T54" fmla="*/ 0 w 139"/>
                <a:gd name="T55" fmla="*/ 80 h 159"/>
                <a:gd name="T56" fmla="*/ 8 w 139"/>
                <a:gd name="T57" fmla="*/ 76 h 159"/>
                <a:gd name="T58" fmla="*/ 15 w 139"/>
                <a:gd name="T59" fmla="*/ 72 h 159"/>
                <a:gd name="T60" fmla="*/ 15 w 139"/>
                <a:gd name="T61" fmla="*/ 20 h 159"/>
                <a:gd name="T62" fmla="*/ 22 w 139"/>
                <a:gd name="T63" fmla="*/ 7 h 159"/>
                <a:gd name="T64" fmla="*/ 40 w 139"/>
                <a:gd name="T65" fmla="*/ 0 h 159"/>
                <a:gd name="T66" fmla="*/ 47 w 139"/>
                <a:gd name="T6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9" h="159">
                  <a:moveTo>
                    <a:pt x="47" y="3"/>
                  </a:moveTo>
                  <a:lnTo>
                    <a:pt x="86" y="4"/>
                  </a:lnTo>
                  <a:lnTo>
                    <a:pt x="92" y="26"/>
                  </a:lnTo>
                  <a:lnTo>
                    <a:pt x="93" y="37"/>
                  </a:lnTo>
                  <a:lnTo>
                    <a:pt x="101" y="42"/>
                  </a:lnTo>
                  <a:lnTo>
                    <a:pt x="105" y="54"/>
                  </a:lnTo>
                  <a:lnTo>
                    <a:pt x="113" y="54"/>
                  </a:lnTo>
                  <a:lnTo>
                    <a:pt x="117" y="70"/>
                  </a:lnTo>
                  <a:lnTo>
                    <a:pt x="123" y="71"/>
                  </a:lnTo>
                  <a:lnTo>
                    <a:pt x="138" y="77"/>
                  </a:lnTo>
                  <a:lnTo>
                    <a:pt x="135" y="86"/>
                  </a:lnTo>
                  <a:lnTo>
                    <a:pt x="126" y="93"/>
                  </a:lnTo>
                  <a:lnTo>
                    <a:pt x="117" y="102"/>
                  </a:lnTo>
                  <a:lnTo>
                    <a:pt x="106" y="107"/>
                  </a:lnTo>
                  <a:lnTo>
                    <a:pt x="102" y="121"/>
                  </a:lnTo>
                  <a:lnTo>
                    <a:pt x="93" y="124"/>
                  </a:lnTo>
                  <a:lnTo>
                    <a:pt x="87" y="133"/>
                  </a:lnTo>
                  <a:lnTo>
                    <a:pt x="78" y="142"/>
                  </a:lnTo>
                  <a:lnTo>
                    <a:pt x="64" y="142"/>
                  </a:lnTo>
                  <a:lnTo>
                    <a:pt x="55" y="136"/>
                  </a:lnTo>
                  <a:lnTo>
                    <a:pt x="46" y="136"/>
                  </a:lnTo>
                  <a:lnTo>
                    <a:pt x="41" y="144"/>
                  </a:lnTo>
                  <a:lnTo>
                    <a:pt x="38" y="153"/>
                  </a:lnTo>
                  <a:lnTo>
                    <a:pt x="30" y="158"/>
                  </a:lnTo>
                  <a:lnTo>
                    <a:pt x="10" y="153"/>
                  </a:lnTo>
                  <a:lnTo>
                    <a:pt x="6" y="138"/>
                  </a:lnTo>
                  <a:lnTo>
                    <a:pt x="1" y="132"/>
                  </a:lnTo>
                  <a:lnTo>
                    <a:pt x="0" y="80"/>
                  </a:lnTo>
                  <a:lnTo>
                    <a:pt x="8" y="76"/>
                  </a:lnTo>
                  <a:lnTo>
                    <a:pt x="15" y="72"/>
                  </a:lnTo>
                  <a:lnTo>
                    <a:pt x="15" y="20"/>
                  </a:lnTo>
                  <a:lnTo>
                    <a:pt x="22" y="7"/>
                  </a:lnTo>
                  <a:lnTo>
                    <a:pt x="40" y="0"/>
                  </a:lnTo>
                  <a:lnTo>
                    <a:pt x="47"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32" name="Freeform 152"/>
            <p:cNvSpPr/>
            <p:nvPr/>
          </p:nvSpPr>
          <p:spPr>
            <a:xfrm>
              <a:off x="6235951" y="4913725"/>
              <a:ext cx="418281" cy="391665"/>
            </a:xfrm>
            <a:custGeom>
              <a:avLst/>
              <a:gdLst>
                <a:gd name="T0" fmla="*/ 217 w 237"/>
                <a:gd name="T1" fmla="*/ 9 h 221"/>
                <a:gd name="T2" fmla="*/ 201 w 237"/>
                <a:gd name="T3" fmla="*/ 9 h 221"/>
                <a:gd name="T4" fmla="*/ 197 w 237"/>
                <a:gd name="T5" fmla="*/ 4 h 221"/>
                <a:gd name="T6" fmla="*/ 187 w 237"/>
                <a:gd name="T7" fmla="*/ 0 h 221"/>
                <a:gd name="T8" fmla="*/ 184 w 237"/>
                <a:gd name="T9" fmla="*/ 8 h 221"/>
                <a:gd name="T10" fmla="*/ 175 w 237"/>
                <a:gd name="T11" fmla="*/ 15 h 221"/>
                <a:gd name="T12" fmla="*/ 167 w 237"/>
                <a:gd name="T13" fmla="*/ 25 h 221"/>
                <a:gd name="T14" fmla="*/ 156 w 237"/>
                <a:gd name="T15" fmla="*/ 30 h 221"/>
                <a:gd name="T16" fmla="*/ 151 w 237"/>
                <a:gd name="T17" fmla="*/ 44 h 221"/>
                <a:gd name="T18" fmla="*/ 143 w 237"/>
                <a:gd name="T19" fmla="*/ 47 h 221"/>
                <a:gd name="T20" fmla="*/ 137 w 237"/>
                <a:gd name="T21" fmla="*/ 55 h 221"/>
                <a:gd name="T22" fmla="*/ 128 w 237"/>
                <a:gd name="T23" fmla="*/ 65 h 221"/>
                <a:gd name="T24" fmla="*/ 114 w 237"/>
                <a:gd name="T25" fmla="*/ 65 h 221"/>
                <a:gd name="T26" fmla="*/ 105 w 237"/>
                <a:gd name="T27" fmla="*/ 59 h 221"/>
                <a:gd name="T28" fmla="*/ 96 w 237"/>
                <a:gd name="T29" fmla="*/ 59 h 221"/>
                <a:gd name="T30" fmla="*/ 91 w 237"/>
                <a:gd name="T31" fmla="*/ 66 h 221"/>
                <a:gd name="T32" fmla="*/ 88 w 237"/>
                <a:gd name="T33" fmla="*/ 76 h 221"/>
                <a:gd name="T34" fmla="*/ 80 w 237"/>
                <a:gd name="T35" fmla="*/ 81 h 221"/>
                <a:gd name="T36" fmla="*/ 61 w 237"/>
                <a:gd name="T37" fmla="*/ 76 h 221"/>
                <a:gd name="T38" fmla="*/ 57 w 237"/>
                <a:gd name="T39" fmla="*/ 61 h 221"/>
                <a:gd name="T40" fmla="*/ 52 w 237"/>
                <a:gd name="T41" fmla="*/ 54 h 221"/>
                <a:gd name="T42" fmla="*/ 47 w 237"/>
                <a:gd name="T43" fmla="*/ 110 h 221"/>
                <a:gd name="T44" fmla="*/ 40 w 237"/>
                <a:gd name="T45" fmla="*/ 120 h 221"/>
                <a:gd name="T46" fmla="*/ 20 w 237"/>
                <a:gd name="T47" fmla="*/ 117 h 221"/>
                <a:gd name="T48" fmla="*/ 14 w 237"/>
                <a:gd name="T49" fmla="*/ 105 h 221"/>
                <a:gd name="T50" fmla="*/ 10 w 237"/>
                <a:gd name="T51" fmla="*/ 110 h 221"/>
                <a:gd name="T52" fmla="*/ 0 w 237"/>
                <a:gd name="T53" fmla="*/ 111 h 221"/>
                <a:gd name="T54" fmla="*/ 3 w 237"/>
                <a:gd name="T55" fmla="*/ 118 h 221"/>
                <a:gd name="T56" fmla="*/ 3 w 237"/>
                <a:gd name="T57" fmla="*/ 134 h 221"/>
                <a:gd name="T58" fmla="*/ 13 w 237"/>
                <a:gd name="T59" fmla="*/ 138 h 221"/>
                <a:gd name="T60" fmla="*/ 14 w 237"/>
                <a:gd name="T61" fmla="*/ 157 h 221"/>
                <a:gd name="T62" fmla="*/ 20 w 237"/>
                <a:gd name="T63" fmla="*/ 160 h 221"/>
                <a:gd name="T64" fmla="*/ 20 w 237"/>
                <a:gd name="T65" fmla="*/ 166 h 221"/>
                <a:gd name="T66" fmla="*/ 27 w 237"/>
                <a:gd name="T67" fmla="*/ 166 h 221"/>
                <a:gd name="T68" fmla="*/ 25 w 237"/>
                <a:gd name="T69" fmla="*/ 178 h 221"/>
                <a:gd name="T70" fmla="*/ 17 w 237"/>
                <a:gd name="T71" fmla="*/ 184 h 221"/>
                <a:gd name="T72" fmla="*/ 43 w 237"/>
                <a:gd name="T73" fmla="*/ 218 h 221"/>
                <a:gd name="T74" fmla="*/ 61 w 237"/>
                <a:gd name="T75" fmla="*/ 220 h 221"/>
                <a:gd name="T76" fmla="*/ 70 w 237"/>
                <a:gd name="T77" fmla="*/ 214 h 221"/>
                <a:gd name="T78" fmla="*/ 78 w 237"/>
                <a:gd name="T79" fmla="*/ 203 h 221"/>
                <a:gd name="T80" fmla="*/ 108 w 237"/>
                <a:gd name="T81" fmla="*/ 204 h 221"/>
                <a:gd name="T82" fmla="*/ 111 w 237"/>
                <a:gd name="T83" fmla="*/ 209 h 221"/>
                <a:gd name="T84" fmla="*/ 128 w 237"/>
                <a:gd name="T85" fmla="*/ 202 h 221"/>
                <a:gd name="T86" fmla="*/ 135 w 237"/>
                <a:gd name="T87" fmla="*/ 196 h 221"/>
                <a:gd name="T88" fmla="*/ 156 w 237"/>
                <a:gd name="T89" fmla="*/ 193 h 221"/>
                <a:gd name="T90" fmla="*/ 167 w 237"/>
                <a:gd name="T91" fmla="*/ 186 h 221"/>
                <a:gd name="T92" fmla="*/ 178 w 237"/>
                <a:gd name="T93" fmla="*/ 167 h 221"/>
                <a:gd name="T94" fmla="*/ 190 w 237"/>
                <a:gd name="T95" fmla="*/ 158 h 221"/>
                <a:gd name="T96" fmla="*/ 209 w 237"/>
                <a:gd name="T97" fmla="*/ 142 h 221"/>
                <a:gd name="T98" fmla="*/ 212 w 237"/>
                <a:gd name="T99" fmla="*/ 125 h 221"/>
                <a:gd name="T100" fmla="*/ 217 w 237"/>
                <a:gd name="T101" fmla="*/ 110 h 221"/>
                <a:gd name="T102" fmla="*/ 228 w 237"/>
                <a:gd name="T103" fmla="*/ 109 h 221"/>
                <a:gd name="T104" fmla="*/ 236 w 237"/>
                <a:gd name="T105" fmla="*/ 93 h 221"/>
                <a:gd name="T106" fmla="*/ 224 w 237"/>
                <a:gd name="T107" fmla="*/ 88 h 221"/>
                <a:gd name="T108" fmla="*/ 222 w 237"/>
                <a:gd name="T109" fmla="*/ 76 h 221"/>
                <a:gd name="T110" fmla="*/ 216 w 237"/>
                <a:gd name="T111" fmla="*/ 66 h 221"/>
                <a:gd name="T112" fmla="*/ 217 w 237"/>
                <a:gd name="T113" fmla="*/ 52 h 221"/>
                <a:gd name="T114" fmla="*/ 217 w 237"/>
                <a:gd name="T115" fmla="*/ 34 h 221"/>
                <a:gd name="T116" fmla="*/ 217 w 237"/>
                <a:gd name="T117" fmla="*/ 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7" h="221">
                  <a:moveTo>
                    <a:pt x="217" y="9"/>
                  </a:moveTo>
                  <a:lnTo>
                    <a:pt x="201" y="9"/>
                  </a:lnTo>
                  <a:lnTo>
                    <a:pt x="197" y="4"/>
                  </a:lnTo>
                  <a:lnTo>
                    <a:pt x="187" y="0"/>
                  </a:lnTo>
                  <a:lnTo>
                    <a:pt x="184" y="8"/>
                  </a:lnTo>
                  <a:lnTo>
                    <a:pt x="175" y="15"/>
                  </a:lnTo>
                  <a:lnTo>
                    <a:pt x="167" y="25"/>
                  </a:lnTo>
                  <a:lnTo>
                    <a:pt x="156" y="30"/>
                  </a:lnTo>
                  <a:lnTo>
                    <a:pt x="151" y="44"/>
                  </a:lnTo>
                  <a:lnTo>
                    <a:pt x="143" y="47"/>
                  </a:lnTo>
                  <a:lnTo>
                    <a:pt x="137" y="55"/>
                  </a:lnTo>
                  <a:lnTo>
                    <a:pt x="128" y="65"/>
                  </a:lnTo>
                  <a:lnTo>
                    <a:pt x="114" y="65"/>
                  </a:lnTo>
                  <a:lnTo>
                    <a:pt x="105" y="59"/>
                  </a:lnTo>
                  <a:lnTo>
                    <a:pt x="96" y="59"/>
                  </a:lnTo>
                  <a:lnTo>
                    <a:pt x="91" y="66"/>
                  </a:lnTo>
                  <a:lnTo>
                    <a:pt x="88" y="76"/>
                  </a:lnTo>
                  <a:lnTo>
                    <a:pt x="80" y="81"/>
                  </a:lnTo>
                  <a:lnTo>
                    <a:pt x="61" y="76"/>
                  </a:lnTo>
                  <a:lnTo>
                    <a:pt x="57" y="61"/>
                  </a:lnTo>
                  <a:lnTo>
                    <a:pt x="52" y="54"/>
                  </a:lnTo>
                  <a:lnTo>
                    <a:pt x="47" y="110"/>
                  </a:lnTo>
                  <a:lnTo>
                    <a:pt x="40" y="120"/>
                  </a:lnTo>
                  <a:lnTo>
                    <a:pt x="20" y="117"/>
                  </a:lnTo>
                  <a:lnTo>
                    <a:pt x="14" y="105"/>
                  </a:lnTo>
                  <a:lnTo>
                    <a:pt x="10" y="110"/>
                  </a:lnTo>
                  <a:lnTo>
                    <a:pt x="0" y="111"/>
                  </a:lnTo>
                  <a:lnTo>
                    <a:pt x="3" y="118"/>
                  </a:lnTo>
                  <a:lnTo>
                    <a:pt x="3" y="134"/>
                  </a:lnTo>
                  <a:lnTo>
                    <a:pt x="13" y="138"/>
                  </a:lnTo>
                  <a:lnTo>
                    <a:pt x="14" y="157"/>
                  </a:lnTo>
                  <a:lnTo>
                    <a:pt x="20" y="160"/>
                  </a:lnTo>
                  <a:lnTo>
                    <a:pt x="20" y="166"/>
                  </a:lnTo>
                  <a:lnTo>
                    <a:pt x="27" y="166"/>
                  </a:lnTo>
                  <a:lnTo>
                    <a:pt x="25" y="178"/>
                  </a:lnTo>
                  <a:lnTo>
                    <a:pt x="17" y="184"/>
                  </a:lnTo>
                  <a:lnTo>
                    <a:pt x="43" y="218"/>
                  </a:lnTo>
                  <a:lnTo>
                    <a:pt x="61" y="220"/>
                  </a:lnTo>
                  <a:lnTo>
                    <a:pt x="70" y="214"/>
                  </a:lnTo>
                  <a:lnTo>
                    <a:pt x="78" y="203"/>
                  </a:lnTo>
                  <a:lnTo>
                    <a:pt x="108" y="204"/>
                  </a:lnTo>
                  <a:lnTo>
                    <a:pt x="111" y="209"/>
                  </a:lnTo>
                  <a:lnTo>
                    <a:pt x="128" y="202"/>
                  </a:lnTo>
                  <a:lnTo>
                    <a:pt x="135" y="196"/>
                  </a:lnTo>
                  <a:lnTo>
                    <a:pt x="156" y="193"/>
                  </a:lnTo>
                  <a:lnTo>
                    <a:pt x="167" y="186"/>
                  </a:lnTo>
                  <a:lnTo>
                    <a:pt x="178" y="167"/>
                  </a:lnTo>
                  <a:lnTo>
                    <a:pt x="190" y="158"/>
                  </a:lnTo>
                  <a:lnTo>
                    <a:pt x="209" y="142"/>
                  </a:lnTo>
                  <a:lnTo>
                    <a:pt x="212" y="125"/>
                  </a:lnTo>
                  <a:lnTo>
                    <a:pt x="217" y="110"/>
                  </a:lnTo>
                  <a:lnTo>
                    <a:pt x="228" y="109"/>
                  </a:lnTo>
                  <a:lnTo>
                    <a:pt x="236" y="93"/>
                  </a:lnTo>
                  <a:lnTo>
                    <a:pt x="224" y="88"/>
                  </a:lnTo>
                  <a:lnTo>
                    <a:pt x="222" y="76"/>
                  </a:lnTo>
                  <a:lnTo>
                    <a:pt x="216" y="66"/>
                  </a:lnTo>
                  <a:lnTo>
                    <a:pt x="217" y="52"/>
                  </a:lnTo>
                  <a:lnTo>
                    <a:pt x="217" y="34"/>
                  </a:lnTo>
                  <a:lnTo>
                    <a:pt x="217" y="9"/>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33" name="Freeform 153"/>
            <p:cNvSpPr/>
            <p:nvPr/>
          </p:nvSpPr>
          <p:spPr>
            <a:xfrm>
              <a:off x="6589760" y="4570821"/>
              <a:ext cx="264177" cy="509637"/>
            </a:xfrm>
            <a:custGeom>
              <a:avLst/>
              <a:gdLst>
                <a:gd name="T0" fmla="*/ 24 w 150"/>
                <a:gd name="T1" fmla="*/ 284 h 289"/>
                <a:gd name="T2" fmla="*/ 15 w 150"/>
                <a:gd name="T3" fmla="*/ 262 h 289"/>
                <a:gd name="T4" fmla="*/ 16 w 150"/>
                <a:gd name="T5" fmla="*/ 229 h 289"/>
                <a:gd name="T6" fmla="*/ 19 w 150"/>
                <a:gd name="T7" fmla="*/ 194 h 289"/>
                <a:gd name="T8" fmla="*/ 26 w 150"/>
                <a:gd name="T9" fmla="*/ 168 h 289"/>
                <a:gd name="T10" fmla="*/ 41 w 150"/>
                <a:gd name="T11" fmla="*/ 155 h 289"/>
                <a:gd name="T12" fmla="*/ 35 w 150"/>
                <a:gd name="T13" fmla="*/ 132 h 289"/>
                <a:gd name="T14" fmla="*/ 32 w 150"/>
                <a:gd name="T15" fmla="*/ 97 h 289"/>
                <a:gd name="T16" fmla="*/ 5 w 150"/>
                <a:gd name="T17" fmla="*/ 82 h 289"/>
                <a:gd name="T18" fmla="*/ 23 w 150"/>
                <a:gd name="T19" fmla="*/ 75 h 289"/>
                <a:gd name="T20" fmla="*/ 38 w 150"/>
                <a:gd name="T21" fmla="*/ 60 h 289"/>
                <a:gd name="T22" fmla="*/ 60 w 150"/>
                <a:gd name="T23" fmla="*/ 68 h 289"/>
                <a:gd name="T24" fmla="*/ 55 w 150"/>
                <a:gd name="T25" fmla="*/ 94 h 289"/>
                <a:gd name="T26" fmla="*/ 71 w 150"/>
                <a:gd name="T27" fmla="*/ 99 h 289"/>
                <a:gd name="T28" fmla="*/ 85 w 150"/>
                <a:gd name="T29" fmla="*/ 81 h 289"/>
                <a:gd name="T30" fmla="*/ 78 w 150"/>
                <a:gd name="T31" fmla="*/ 59 h 289"/>
                <a:gd name="T32" fmla="*/ 69 w 150"/>
                <a:gd name="T33" fmla="*/ 44 h 289"/>
                <a:gd name="T34" fmla="*/ 64 w 150"/>
                <a:gd name="T35" fmla="*/ 26 h 289"/>
                <a:gd name="T36" fmla="*/ 64 w 150"/>
                <a:gd name="T37" fmla="*/ 0 h 289"/>
                <a:gd name="T38" fmla="*/ 80 w 150"/>
                <a:gd name="T39" fmla="*/ 18 h 289"/>
                <a:gd name="T40" fmla="*/ 112 w 150"/>
                <a:gd name="T41" fmla="*/ 11 h 289"/>
                <a:gd name="T42" fmla="*/ 132 w 150"/>
                <a:gd name="T43" fmla="*/ 4 h 289"/>
                <a:gd name="T44" fmla="*/ 149 w 150"/>
                <a:gd name="T45" fmla="*/ 30 h 289"/>
                <a:gd name="T46" fmla="*/ 140 w 150"/>
                <a:gd name="T47" fmla="*/ 93 h 289"/>
                <a:gd name="T48" fmla="*/ 113 w 150"/>
                <a:gd name="T49" fmla="*/ 106 h 289"/>
                <a:gd name="T50" fmla="*/ 101 w 150"/>
                <a:gd name="T51" fmla="*/ 117 h 289"/>
                <a:gd name="T52" fmla="*/ 93 w 150"/>
                <a:gd name="T53" fmla="*/ 139 h 289"/>
                <a:gd name="T54" fmla="*/ 73 w 150"/>
                <a:gd name="T55" fmla="*/ 149 h 289"/>
                <a:gd name="T56" fmla="*/ 68 w 150"/>
                <a:gd name="T57" fmla="*/ 189 h 289"/>
                <a:gd name="T58" fmla="*/ 71 w 150"/>
                <a:gd name="T59" fmla="*/ 220 h 289"/>
                <a:gd name="T60" fmla="*/ 68 w 150"/>
                <a:gd name="T61" fmla="*/ 234 h 289"/>
                <a:gd name="T62" fmla="*/ 56 w 150"/>
                <a:gd name="T63" fmla="*/ 242 h 289"/>
                <a:gd name="T64" fmla="*/ 39 w 150"/>
                <a:gd name="T65" fmla="*/ 248 h 289"/>
                <a:gd name="T66" fmla="*/ 37 w 150"/>
                <a:gd name="T67" fmla="*/ 269 h 289"/>
                <a:gd name="T68" fmla="*/ 36 w 150"/>
                <a:gd name="T69" fmla="*/ 28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0" h="289">
                  <a:moveTo>
                    <a:pt x="36" y="288"/>
                  </a:moveTo>
                  <a:lnTo>
                    <a:pt x="24" y="284"/>
                  </a:lnTo>
                  <a:lnTo>
                    <a:pt x="21" y="272"/>
                  </a:lnTo>
                  <a:lnTo>
                    <a:pt x="15" y="262"/>
                  </a:lnTo>
                  <a:lnTo>
                    <a:pt x="16" y="247"/>
                  </a:lnTo>
                  <a:lnTo>
                    <a:pt x="16" y="229"/>
                  </a:lnTo>
                  <a:lnTo>
                    <a:pt x="16" y="205"/>
                  </a:lnTo>
                  <a:lnTo>
                    <a:pt x="19" y="194"/>
                  </a:lnTo>
                  <a:lnTo>
                    <a:pt x="27" y="189"/>
                  </a:lnTo>
                  <a:lnTo>
                    <a:pt x="26" y="168"/>
                  </a:lnTo>
                  <a:lnTo>
                    <a:pt x="36" y="162"/>
                  </a:lnTo>
                  <a:lnTo>
                    <a:pt x="41" y="155"/>
                  </a:lnTo>
                  <a:lnTo>
                    <a:pt x="36" y="142"/>
                  </a:lnTo>
                  <a:lnTo>
                    <a:pt x="35" y="132"/>
                  </a:lnTo>
                  <a:lnTo>
                    <a:pt x="40" y="111"/>
                  </a:lnTo>
                  <a:lnTo>
                    <a:pt x="32" y="97"/>
                  </a:lnTo>
                  <a:lnTo>
                    <a:pt x="12" y="93"/>
                  </a:lnTo>
                  <a:lnTo>
                    <a:pt x="5" y="82"/>
                  </a:lnTo>
                  <a:lnTo>
                    <a:pt x="0" y="81"/>
                  </a:lnTo>
                  <a:lnTo>
                    <a:pt x="23" y="75"/>
                  </a:lnTo>
                  <a:lnTo>
                    <a:pt x="26" y="66"/>
                  </a:lnTo>
                  <a:lnTo>
                    <a:pt x="38" y="60"/>
                  </a:lnTo>
                  <a:lnTo>
                    <a:pt x="49" y="65"/>
                  </a:lnTo>
                  <a:lnTo>
                    <a:pt x="60" y="68"/>
                  </a:lnTo>
                  <a:lnTo>
                    <a:pt x="59" y="80"/>
                  </a:lnTo>
                  <a:lnTo>
                    <a:pt x="55" y="94"/>
                  </a:lnTo>
                  <a:lnTo>
                    <a:pt x="61" y="101"/>
                  </a:lnTo>
                  <a:lnTo>
                    <a:pt x="71" y="99"/>
                  </a:lnTo>
                  <a:lnTo>
                    <a:pt x="75" y="88"/>
                  </a:lnTo>
                  <a:lnTo>
                    <a:pt x="85" y="81"/>
                  </a:lnTo>
                  <a:lnTo>
                    <a:pt x="82" y="68"/>
                  </a:lnTo>
                  <a:lnTo>
                    <a:pt x="78" y="59"/>
                  </a:lnTo>
                  <a:lnTo>
                    <a:pt x="72" y="49"/>
                  </a:lnTo>
                  <a:lnTo>
                    <a:pt x="69" y="44"/>
                  </a:lnTo>
                  <a:lnTo>
                    <a:pt x="63" y="37"/>
                  </a:lnTo>
                  <a:lnTo>
                    <a:pt x="64" y="26"/>
                  </a:lnTo>
                  <a:lnTo>
                    <a:pt x="67" y="14"/>
                  </a:lnTo>
                  <a:lnTo>
                    <a:pt x="64" y="0"/>
                  </a:lnTo>
                  <a:lnTo>
                    <a:pt x="77" y="9"/>
                  </a:lnTo>
                  <a:lnTo>
                    <a:pt x="80" y="18"/>
                  </a:lnTo>
                  <a:lnTo>
                    <a:pt x="109" y="20"/>
                  </a:lnTo>
                  <a:lnTo>
                    <a:pt x="112" y="11"/>
                  </a:lnTo>
                  <a:lnTo>
                    <a:pt x="129" y="11"/>
                  </a:lnTo>
                  <a:lnTo>
                    <a:pt x="132" y="4"/>
                  </a:lnTo>
                  <a:lnTo>
                    <a:pt x="149" y="0"/>
                  </a:lnTo>
                  <a:lnTo>
                    <a:pt x="149" y="30"/>
                  </a:lnTo>
                  <a:lnTo>
                    <a:pt x="149" y="83"/>
                  </a:lnTo>
                  <a:lnTo>
                    <a:pt x="140" y="93"/>
                  </a:lnTo>
                  <a:lnTo>
                    <a:pt x="136" y="103"/>
                  </a:lnTo>
                  <a:lnTo>
                    <a:pt x="113" y="106"/>
                  </a:lnTo>
                  <a:lnTo>
                    <a:pt x="111" y="114"/>
                  </a:lnTo>
                  <a:lnTo>
                    <a:pt x="101" y="117"/>
                  </a:lnTo>
                  <a:lnTo>
                    <a:pt x="97" y="121"/>
                  </a:lnTo>
                  <a:lnTo>
                    <a:pt x="93" y="139"/>
                  </a:lnTo>
                  <a:lnTo>
                    <a:pt x="81" y="143"/>
                  </a:lnTo>
                  <a:lnTo>
                    <a:pt x="73" y="149"/>
                  </a:lnTo>
                  <a:lnTo>
                    <a:pt x="69" y="157"/>
                  </a:lnTo>
                  <a:lnTo>
                    <a:pt x="68" y="189"/>
                  </a:lnTo>
                  <a:lnTo>
                    <a:pt x="71" y="190"/>
                  </a:lnTo>
                  <a:lnTo>
                    <a:pt x="71" y="220"/>
                  </a:lnTo>
                  <a:lnTo>
                    <a:pt x="73" y="233"/>
                  </a:lnTo>
                  <a:lnTo>
                    <a:pt x="68" y="234"/>
                  </a:lnTo>
                  <a:lnTo>
                    <a:pt x="67" y="242"/>
                  </a:lnTo>
                  <a:lnTo>
                    <a:pt x="56" y="242"/>
                  </a:lnTo>
                  <a:lnTo>
                    <a:pt x="52" y="246"/>
                  </a:lnTo>
                  <a:lnTo>
                    <a:pt x="39" y="248"/>
                  </a:lnTo>
                  <a:lnTo>
                    <a:pt x="37" y="259"/>
                  </a:lnTo>
                  <a:lnTo>
                    <a:pt x="37" y="269"/>
                  </a:lnTo>
                  <a:lnTo>
                    <a:pt x="37" y="280"/>
                  </a:lnTo>
                  <a:lnTo>
                    <a:pt x="36" y="28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41" name="Freeform 154"/>
            <p:cNvSpPr/>
            <p:nvPr/>
          </p:nvSpPr>
          <p:spPr>
            <a:xfrm>
              <a:off x="6492266" y="5111917"/>
              <a:ext cx="66044" cy="67637"/>
            </a:xfrm>
            <a:custGeom>
              <a:avLst/>
              <a:gdLst>
                <a:gd name="T0" fmla="*/ 12 w 38"/>
                <a:gd name="T1" fmla="*/ 2 h 38"/>
                <a:gd name="T2" fmla="*/ 9 w 38"/>
                <a:gd name="T3" fmla="*/ 9 h 38"/>
                <a:gd name="T4" fmla="*/ 0 w 38"/>
                <a:gd name="T5" fmla="*/ 11 h 38"/>
                <a:gd name="T6" fmla="*/ 1 w 38"/>
                <a:gd name="T7" fmla="*/ 34 h 38"/>
                <a:gd name="T8" fmla="*/ 13 w 38"/>
                <a:gd name="T9" fmla="*/ 33 h 38"/>
                <a:gd name="T10" fmla="*/ 16 w 38"/>
                <a:gd name="T11" fmla="*/ 37 h 38"/>
                <a:gd name="T12" fmla="*/ 23 w 38"/>
                <a:gd name="T13" fmla="*/ 36 h 38"/>
                <a:gd name="T14" fmla="*/ 28 w 38"/>
                <a:gd name="T15" fmla="*/ 30 h 38"/>
                <a:gd name="T16" fmla="*/ 31 w 38"/>
                <a:gd name="T17" fmla="*/ 22 h 38"/>
                <a:gd name="T18" fmla="*/ 37 w 38"/>
                <a:gd name="T19" fmla="*/ 22 h 38"/>
                <a:gd name="T20" fmla="*/ 37 w 38"/>
                <a:gd name="T21" fmla="*/ 1 h 38"/>
                <a:gd name="T22" fmla="*/ 23 w 38"/>
                <a:gd name="T23" fmla="*/ 0 h 38"/>
                <a:gd name="T24" fmla="*/ 12 w 38"/>
                <a:gd name="T25"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8">
                  <a:moveTo>
                    <a:pt x="12" y="2"/>
                  </a:moveTo>
                  <a:lnTo>
                    <a:pt x="9" y="9"/>
                  </a:lnTo>
                  <a:lnTo>
                    <a:pt x="0" y="11"/>
                  </a:lnTo>
                  <a:lnTo>
                    <a:pt x="1" y="34"/>
                  </a:lnTo>
                  <a:lnTo>
                    <a:pt x="13" y="33"/>
                  </a:lnTo>
                  <a:lnTo>
                    <a:pt x="16" y="37"/>
                  </a:lnTo>
                  <a:lnTo>
                    <a:pt x="23" y="36"/>
                  </a:lnTo>
                  <a:lnTo>
                    <a:pt x="28" y="30"/>
                  </a:lnTo>
                  <a:lnTo>
                    <a:pt x="31" y="22"/>
                  </a:lnTo>
                  <a:lnTo>
                    <a:pt x="37" y="22"/>
                  </a:lnTo>
                  <a:lnTo>
                    <a:pt x="37" y="1"/>
                  </a:lnTo>
                  <a:lnTo>
                    <a:pt x="23" y="0"/>
                  </a:lnTo>
                  <a:lnTo>
                    <a:pt x="12" y="2"/>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42" name="Freeform 155"/>
            <p:cNvSpPr/>
            <p:nvPr/>
          </p:nvSpPr>
          <p:spPr>
            <a:xfrm>
              <a:off x="6369612" y="4481163"/>
              <a:ext cx="306634" cy="305153"/>
            </a:xfrm>
            <a:custGeom>
              <a:avLst/>
              <a:gdLst>
                <a:gd name="T0" fmla="*/ 59 w 174"/>
                <a:gd name="T1" fmla="*/ 172 h 173"/>
                <a:gd name="T2" fmla="*/ 68 w 174"/>
                <a:gd name="T3" fmla="*/ 169 h 173"/>
                <a:gd name="T4" fmla="*/ 81 w 174"/>
                <a:gd name="T5" fmla="*/ 169 h 173"/>
                <a:gd name="T6" fmla="*/ 89 w 174"/>
                <a:gd name="T7" fmla="*/ 166 h 173"/>
                <a:gd name="T8" fmla="*/ 92 w 174"/>
                <a:gd name="T9" fmla="*/ 156 h 173"/>
                <a:gd name="T10" fmla="*/ 99 w 174"/>
                <a:gd name="T11" fmla="*/ 153 h 173"/>
                <a:gd name="T12" fmla="*/ 104 w 174"/>
                <a:gd name="T13" fmla="*/ 150 h 173"/>
                <a:gd name="T14" fmla="*/ 106 w 174"/>
                <a:gd name="T15" fmla="*/ 140 h 173"/>
                <a:gd name="T16" fmla="*/ 119 w 174"/>
                <a:gd name="T17" fmla="*/ 137 h 173"/>
                <a:gd name="T18" fmla="*/ 125 w 174"/>
                <a:gd name="T19" fmla="*/ 130 h 173"/>
                <a:gd name="T20" fmla="*/ 148 w 174"/>
                <a:gd name="T21" fmla="*/ 125 h 173"/>
                <a:gd name="T22" fmla="*/ 151 w 174"/>
                <a:gd name="T23" fmla="*/ 116 h 173"/>
                <a:gd name="T24" fmla="*/ 163 w 174"/>
                <a:gd name="T25" fmla="*/ 110 h 173"/>
                <a:gd name="T26" fmla="*/ 165 w 174"/>
                <a:gd name="T27" fmla="*/ 83 h 173"/>
                <a:gd name="T28" fmla="*/ 173 w 174"/>
                <a:gd name="T29" fmla="*/ 76 h 173"/>
                <a:gd name="T30" fmla="*/ 170 w 174"/>
                <a:gd name="T31" fmla="*/ 59 h 173"/>
                <a:gd name="T32" fmla="*/ 170 w 174"/>
                <a:gd name="T33" fmla="*/ 39 h 173"/>
                <a:gd name="T34" fmla="*/ 162 w 174"/>
                <a:gd name="T35" fmla="*/ 25 h 173"/>
                <a:gd name="T36" fmla="*/ 148 w 174"/>
                <a:gd name="T37" fmla="*/ 19 h 173"/>
                <a:gd name="T38" fmla="*/ 139 w 174"/>
                <a:gd name="T39" fmla="*/ 8 h 173"/>
                <a:gd name="T40" fmla="*/ 137 w 174"/>
                <a:gd name="T41" fmla="*/ 0 h 173"/>
                <a:gd name="T42" fmla="*/ 126 w 174"/>
                <a:gd name="T43" fmla="*/ 1 h 173"/>
                <a:gd name="T44" fmla="*/ 123 w 174"/>
                <a:gd name="T45" fmla="*/ 10 h 173"/>
                <a:gd name="T46" fmla="*/ 112 w 174"/>
                <a:gd name="T47" fmla="*/ 14 h 173"/>
                <a:gd name="T48" fmla="*/ 107 w 174"/>
                <a:gd name="T49" fmla="*/ 25 h 173"/>
                <a:gd name="T50" fmla="*/ 103 w 174"/>
                <a:gd name="T51" fmla="*/ 69 h 173"/>
                <a:gd name="T52" fmla="*/ 109 w 174"/>
                <a:gd name="T53" fmla="*/ 75 h 173"/>
                <a:gd name="T54" fmla="*/ 119 w 174"/>
                <a:gd name="T55" fmla="*/ 75 h 173"/>
                <a:gd name="T56" fmla="*/ 122 w 174"/>
                <a:gd name="T57" fmla="*/ 93 h 173"/>
                <a:gd name="T58" fmla="*/ 118 w 174"/>
                <a:gd name="T59" fmla="*/ 103 h 173"/>
                <a:gd name="T60" fmla="*/ 102 w 174"/>
                <a:gd name="T61" fmla="*/ 103 h 173"/>
                <a:gd name="T62" fmla="*/ 96 w 174"/>
                <a:gd name="T63" fmla="*/ 96 h 173"/>
                <a:gd name="T64" fmla="*/ 92 w 174"/>
                <a:gd name="T65" fmla="*/ 80 h 173"/>
                <a:gd name="T66" fmla="*/ 81 w 174"/>
                <a:gd name="T67" fmla="*/ 74 h 173"/>
                <a:gd name="T68" fmla="*/ 80 w 174"/>
                <a:gd name="T69" fmla="*/ 69 h 173"/>
                <a:gd name="T70" fmla="*/ 68 w 174"/>
                <a:gd name="T71" fmla="*/ 70 h 173"/>
                <a:gd name="T72" fmla="*/ 64 w 174"/>
                <a:gd name="T73" fmla="*/ 80 h 173"/>
                <a:gd name="T74" fmla="*/ 57 w 174"/>
                <a:gd name="T75" fmla="*/ 77 h 173"/>
                <a:gd name="T76" fmla="*/ 53 w 174"/>
                <a:gd name="T77" fmla="*/ 62 h 173"/>
                <a:gd name="T78" fmla="*/ 37 w 174"/>
                <a:gd name="T79" fmla="*/ 60 h 173"/>
                <a:gd name="T80" fmla="*/ 35 w 174"/>
                <a:gd name="T81" fmla="*/ 94 h 173"/>
                <a:gd name="T82" fmla="*/ 22 w 174"/>
                <a:gd name="T83" fmla="*/ 94 h 173"/>
                <a:gd name="T84" fmla="*/ 17 w 174"/>
                <a:gd name="T85" fmla="*/ 85 h 173"/>
                <a:gd name="T86" fmla="*/ 11 w 174"/>
                <a:gd name="T87" fmla="*/ 86 h 173"/>
                <a:gd name="T88" fmla="*/ 11 w 174"/>
                <a:gd name="T89" fmla="*/ 94 h 173"/>
                <a:gd name="T90" fmla="*/ 1 w 174"/>
                <a:gd name="T91" fmla="*/ 95 h 173"/>
                <a:gd name="T92" fmla="*/ 0 w 174"/>
                <a:gd name="T93" fmla="*/ 134 h 173"/>
                <a:gd name="T94" fmla="*/ 2 w 174"/>
                <a:gd name="T95" fmla="*/ 146 h 173"/>
                <a:gd name="T96" fmla="*/ 14 w 174"/>
                <a:gd name="T97" fmla="*/ 160 h 173"/>
                <a:gd name="T98" fmla="*/ 14 w 174"/>
                <a:gd name="T99" fmla="*/ 168 h 173"/>
                <a:gd name="T100" fmla="*/ 21 w 174"/>
                <a:gd name="T101" fmla="*/ 170 h 173"/>
                <a:gd name="T102" fmla="*/ 59 w 174"/>
                <a:gd name="T103" fmla="*/ 17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4" h="173">
                  <a:moveTo>
                    <a:pt x="59" y="172"/>
                  </a:moveTo>
                  <a:lnTo>
                    <a:pt x="68" y="169"/>
                  </a:lnTo>
                  <a:lnTo>
                    <a:pt x="81" y="169"/>
                  </a:lnTo>
                  <a:lnTo>
                    <a:pt x="89" y="166"/>
                  </a:lnTo>
                  <a:lnTo>
                    <a:pt x="92" y="156"/>
                  </a:lnTo>
                  <a:lnTo>
                    <a:pt x="99" y="153"/>
                  </a:lnTo>
                  <a:lnTo>
                    <a:pt x="104" y="150"/>
                  </a:lnTo>
                  <a:lnTo>
                    <a:pt x="106" y="140"/>
                  </a:lnTo>
                  <a:lnTo>
                    <a:pt x="119" y="137"/>
                  </a:lnTo>
                  <a:lnTo>
                    <a:pt x="125" y="130"/>
                  </a:lnTo>
                  <a:lnTo>
                    <a:pt x="148" y="125"/>
                  </a:lnTo>
                  <a:lnTo>
                    <a:pt x="151" y="116"/>
                  </a:lnTo>
                  <a:lnTo>
                    <a:pt x="163" y="110"/>
                  </a:lnTo>
                  <a:lnTo>
                    <a:pt x="165" y="83"/>
                  </a:lnTo>
                  <a:lnTo>
                    <a:pt x="173" y="76"/>
                  </a:lnTo>
                  <a:lnTo>
                    <a:pt x="170" y="59"/>
                  </a:lnTo>
                  <a:lnTo>
                    <a:pt x="170" y="39"/>
                  </a:lnTo>
                  <a:lnTo>
                    <a:pt x="162" y="25"/>
                  </a:lnTo>
                  <a:lnTo>
                    <a:pt x="148" y="19"/>
                  </a:lnTo>
                  <a:lnTo>
                    <a:pt x="139" y="8"/>
                  </a:lnTo>
                  <a:lnTo>
                    <a:pt x="137" y="0"/>
                  </a:lnTo>
                  <a:lnTo>
                    <a:pt x="126" y="1"/>
                  </a:lnTo>
                  <a:lnTo>
                    <a:pt x="123" y="10"/>
                  </a:lnTo>
                  <a:lnTo>
                    <a:pt x="112" y="14"/>
                  </a:lnTo>
                  <a:lnTo>
                    <a:pt x="107" y="25"/>
                  </a:lnTo>
                  <a:lnTo>
                    <a:pt x="103" y="69"/>
                  </a:lnTo>
                  <a:lnTo>
                    <a:pt x="109" y="75"/>
                  </a:lnTo>
                  <a:lnTo>
                    <a:pt x="119" y="75"/>
                  </a:lnTo>
                  <a:lnTo>
                    <a:pt x="122" y="93"/>
                  </a:lnTo>
                  <a:lnTo>
                    <a:pt x="118" y="103"/>
                  </a:lnTo>
                  <a:lnTo>
                    <a:pt x="102" y="103"/>
                  </a:lnTo>
                  <a:lnTo>
                    <a:pt x="96" y="96"/>
                  </a:lnTo>
                  <a:lnTo>
                    <a:pt x="92" y="80"/>
                  </a:lnTo>
                  <a:lnTo>
                    <a:pt x="81" y="74"/>
                  </a:lnTo>
                  <a:lnTo>
                    <a:pt x="80" y="69"/>
                  </a:lnTo>
                  <a:lnTo>
                    <a:pt x="68" y="70"/>
                  </a:lnTo>
                  <a:lnTo>
                    <a:pt x="64" y="80"/>
                  </a:lnTo>
                  <a:lnTo>
                    <a:pt x="57" y="77"/>
                  </a:lnTo>
                  <a:lnTo>
                    <a:pt x="53" y="62"/>
                  </a:lnTo>
                  <a:lnTo>
                    <a:pt x="37" y="60"/>
                  </a:lnTo>
                  <a:lnTo>
                    <a:pt x="35" y="94"/>
                  </a:lnTo>
                  <a:lnTo>
                    <a:pt x="22" y="94"/>
                  </a:lnTo>
                  <a:lnTo>
                    <a:pt x="17" y="85"/>
                  </a:lnTo>
                  <a:lnTo>
                    <a:pt x="11" y="86"/>
                  </a:lnTo>
                  <a:lnTo>
                    <a:pt x="11" y="94"/>
                  </a:lnTo>
                  <a:lnTo>
                    <a:pt x="1" y="95"/>
                  </a:lnTo>
                  <a:lnTo>
                    <a:pt x="0" y="134"/>
                  </a:lnTo>
                  <a:lnTo>
                    <a:pt x="2" y="146"/>
                  </a:lnTo>
                  <a:lnTo>
                    <a:pt x="14" y="160"/>
                  </a:lnTo>
                  <a:lnTo>
                    <a:pt x="14" y="168"/>
                  </a:lnTo>
                  <a:lnTo>
                    <a:pt x="21" y="170"/>
                  </a:lnTo>
                  <a:lnTo>
                    <a:pt x="59" y="17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49" name="Freeform 159"/>
            <p:cNvSpPr/>
            <p:nvPr/>
          </p:nvSpPr>
          <p:spPr>
            <a:xfrm>
              <a:off x="6871235" y="3910181"/>
              <a:ext cx="56609" cy="56626"/>
            </a:xfrm>
            <a:custGeom>
              <a:avLst/>
              <a:gdLst>
                <a:gd name="T0" fmla="*/ 16 w 32"/>
                <a:gd name="T1" fmla="*/ 30 h 31"/>
                <a:gd name="T2" fmla="*/ 0 w 32"/>
                <a:gd name="T3" fmla="*/ 27 h 31"/>
                <a:gd name="T4" fmla="*/ 3 w 32"/>
                <a:gd name="T5" fmla="*/ 0 h 31"/>
                <a:gd name="T6" fmla="*/ 31 w 32"/>
                <a:gd name="T7" fmla="*/ 17 h 31"/>
                <a:gd name="T8" fmla="*/ 16 w 32"/>
                <a:gd name="T9" fmla="*/ 30 h 31"/>
              </a:gdLst>
              <a:ahLst/>
              <a:cxnLst>
                <a:cxn ang="0">
                  <a:pos x="T0" y="T1"/>
                </a:cxn>
                <a:cxn ang="0">
                  <a:pos x="T2" y="T3"/>
                </a:cxn>
                <a:cxn ang="0">
                  <a:pos x="T4" y="T5"/>
                </a:cxn>
                <a:cxn ang="0">
                  <a:pos x="T6" y="T7"/>
                </a:cxn>
                <a:cxn ang="0">
                  <a:pos x="T8" y="T9"/>
                </a:cxn>
              </a:cxnLst>
              <a:rect l="0" t="0" r="r" b="b"/>
              <a:pathLst>
                <a:path w="32" h="31">
                  <a:moveTo>
                    <a:pt x="16" y="30"/>
                  </a:moveTo>
                  <a:lnTo>
                    <a:pt x="0" y="27"/>
                  </a:lnTo>
                  <a:lnTo>
                    <a:pt x="3" y="0"/>
                  </a:lnTo>
                  <a:lnTo>
                    <a:pt x="31" y="17"/>
                  </a:lnTo>
                  <a:lnTo>
                    <a:pt x="16" y="3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50" name="Freeform 160"/>
            <p:cNvSpPr/>
            <p:nvPr/>
          </p:nvSpPr>
          <p:spPr>
            <a:xfrm>
              <a:off x="5833395" y="3903889"/>
              <a:ext cx="84914" cy="184036"/>
            </a:xfrm>
            <a:custGeom>
              <a:avLst/>
              <a:gdLst>
                <a:gd name="T0" fmla="*/ 0 w 48"/>
                <a:gd name="T1" fmla="*/ 36 h 104"/>
                <a:gd name="T2" fmla="*/ 7 w 48"/>
                <a:gd name="T3" fmla="*/ 46 h 104"/>
                <a:gd name="T4" fmla="*/ 10 w 48"/>
                <a:gd name="T5" fmla="*/ 66 h 104"/>
                <a:gd name="T6" fmla="*/ 11 w 48"/>
                <a:gd name="T7" fmla="*/ 84 h 104"/>
                <a:gd name="T8" fmla="*/ 16 w 48"/>
                <a:gd name="T9" fmla="*/ 103 h 104"/>
                <a:gd name="T10" fmla="*/ 34 w 48"/>
                <a:gd name="T11" fmla="*/ 95 h 104"/>
                <a:gd name="T12" fmla="*/ 31 w 48"/>
                <a:gd name="T13" fmla="*/ 62 h 104"/>
                <a:gd name="T14" fmla="*/ 39 w 48"/>
                <a:gd name="T15" fmla="*/ 51 h 104"/>
                <a:gd name="T16" fmla="*/ 47 w 48"/>
                <a:gd name="T17" fmla="*/ 19 h 104"/>
                <a:gd name="T18" fmla="*/ 44 w 48"/>
                <a:gd name="T19" fmla="*/ 0 h 104"/>
                <a:gd name="T20" fmla="*/ 31 w 48"/>
                <a:gd name="T21" fmla="*/ 1 h 104"/>
                <a:gd name="T22" fmla="*/ 27 w 48"/>
                <a:gd name="T23" fmla="*/ 16 h 104"/>
                <a:gd name="T24" fmla="*/ 11 w 48"/>
                <a:gd name="T25" fmla="*/ 21 h 104"/>
                <a:gd name="T26" fmla="*/ 0 w 48"/>
                <a:gd name="T27" fmla="*/ 3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4">
                  <a:moveTo>
                    <a:pt x="0" y="36"/>
                  </a:moveTo>
                  <a:lnTo>
                    <a:pt x="7" y="46"/>
                  </a:lnTo>
                  <a:lnTo>
                    <a:pt x="10" y="66"/>
                  </a:lnTo>
                  <a:lnTo>
                    <a:pt x="11" y="84"/>
                  </a:lnTo>
                  <a:lnTo>
                    <a:pt x="16" y="103"/>
                  </a:lnTo>
                  <a:lnTo>
                    <a:pt x="34" y="95"/>
                  </a:lnTo>
                  <a:lnTo>
                    <a:pt x="31" y="62"/>
                  </a:lnTo>
                  <a:lnTo>
                    <a:pt x="39" y="51"/>
                  </a:lnTo>
                  <a:lnTo>
                    <a:pt x="47" y="19"/>
                  </a:lnTo>
                  <a:lnTo>
                    <a:pt x="44" y="0"/>
                  </a:lnTo>
                  <a:lnTo>
                    <a:pt x="31" y="1"/>
                  </a:lnTo>
                  <a:lnTo>
                    <a:pt x="27" y="16"/>
                  </a:lnTo>
                  <a:lnTo>
                    <a:pt x="11" y="21"/>
                  </a:lnTo>
                  <a:lnTo>
                    <a:pt x="0" y="3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51" name="Freeform 161"/>
            <p:cNvSpPr/>
            <p:nvPr/>
          </p:nvSpPr>
          <p:spPr>
            <a:xfrm>
              <a:off x="5489021" y="3977818"/>
              <a:ext cx="88059" cy="94377"/>
            </a:xfrm>
            <a:custGeom>
              <a:avLst/>
              <a:gdLst>
                <a:gd name="T0" fmla="*/ 48 w 49"/>
                <a:gd name="T1" fmla="*/ 26 h 53"/>
                <a:gd name="T2" fmla="*/ 44 w 49"/>
                <a:gd name="T3" fmla="*/ 9 h 53"/>
                <a:gd name="T4" fmla="*/ 27 w 49"/>
                <a:gd name="T5" fmla="*/ 0 h 53"/>
                <a:gd name="T6" fmla="*/ 15 w 49"/>
                <a:gd name="T7" fmla="*/ 6 h 53"/>
                <a:gd name="T8" fmla="*/ 0 w 49"/>
                <a:gd name="T9" fmla="*/ 10 h 53"/>
                <a:gd name="T10" fmla="*/ 3 w 49"/>
                <a:gd name="T11" fmla="*/ 25 h 53"/>
                <a:gd name="T12" fmla="*/ 14 w 49"/>
                <a:gd name="T13" fmla="*/ 28 h 53"/>
                <a:gd name="T14" fmla="*/ 16 w 49"/>
                <a:gd name="T15" fmla="*/ 40 h 53"/>
                <a:gd name="T16" fmla="*/ 29 w 49"/>
                <a:gd name="T17" fmla="*/ 44 h 53"/>
                <a:gd name="T18" fmla="*/ 33 w 49"/>
                <a:gd name="T19" fmla="*/ 52 h 53"/>
                <a:gd name="T20" fmla="*/ 48 w 49"/>
                <a:gd name="T2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53">
                  <a:moveTo>
                    <a:pt x="48" y="26"/>
                  </a:moveTo>
                  <a:lnTo>
                    <a:pt x="44" y="9"/>
                  </a:lnTo>
                  <a:lnTo>
                    <a:pt x="27" y="0"/>
                  </a:lnTo>
                  <a:lnTo>
                    <a:pt x="15" y="6"/>
                  </a:lnTo>
                  <a:lnTo>
                    <a:pt x="0" y="10"/>
                  </a:lnTo>
                  <a:lnTo>
                    <a:pt x="3" y="25"/>
                  </a:lnTo>
                  <a:lnTo>
                    <a:pt x="14" y="28"/>
                  </a:lnTo>
                  <a:lnTo>
                    <a:pt x="16" y="40"/>
                  </a:lnTo>
                  <a:lnTo>
                    <a:pt x="29" y="44"/>
                  </a:lnTo>
                  <a:lnTo>
                    <a:pt x="33" y="52"/>
                  </a:lnTo>
                  <a:lnTo>
                    <a:pt x="48" y="2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52" name="Freeform 163"/>
            <p:cNvSpPr/>
            <p:nvPr/>
          </p:nvSpPr>
          <p:spPr>
            <a:xfrm>
              <a:off x="6555165" y="4298700"/>
              <a:ext cx="48747" cy="48762"/>
            </a:xfrm>
            <a:custGeom>
              <a:avLst/>
              <a:gdLst>
                <a:gd name="T0" fmla="*/ 13 w 28"/>
                <a:gd name="T1" fmla="*/ 0 h 28"/>
                <a:gd name="T2" fmla="*/ 3 w 28"/>
                <a:gd name="T3" fmla="*/ 4 h 28"/>
                <a:gd name="T4" fmla="*/ 6 w 28"/>
                <a:gd name="T5" fmla="*/ 14 h 28"/>
                <a:gd name="T6" fmla="*/ 0 w 28"/>
                <a:gd name="T7" fmla="*/ 19 h 28"/>
                <a:gd name="T8" fmla="*/ 1 w 28"/>
                <a:gd name="T9" fmla="*/ 27 h 28"/>
                <a:gd name="T10" fmla="*/ 10 w 28"/>
                <a:gd name="T11" fmla="*/ 26 h 28"/>
                <a:gd name="T12" fmla="*/ 22 w 28"/>
                <a:gd name="T13" fmla="*/ 26 h 28"/>
                <a:gd name="T14" fmla="*/ 27 w 28"/>
                <a:gd name="T15" fmla="*/ 19 h 28"/>
                <a:gd name="T16" fmla="*/ 24 w 28"/>
                <a:gd name="T17" fmla="*/ 4 h 28"/>
                <a:gd name="T18" fmla="*/ 13 w 28"/>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3" y="0"/>
                  </a:moveTo>
                  <a:lnTo>
                    <a:pt x="3" y="4"/>
                  </a:lnTo>
                  <a:lnTo>
                    <a:pt x="6" y="14"/>
                  </a:lnTo>
                  <a:lnTo>
                    <a:pt x="0" y="19"/>
                  </a:lnTo>
                  <a:lnTo>
                    <a:pt x="1" y="27"/>
                  </a:lnTo>
                  <a:lnTo>
                    <a:pt x="10" y="26"/>
                  </a:lnTo>
                  <a:lnTo>
                    <a:pt x="22" y="26"/>
                  </a:lnTo>
                  <a:lnTo>
                    <a:pt x="27" y="19"/>
                  </a:lnTo>
                  <a:lnTo>
                    <a:pt x="24" y="4"/>
                  </a:lnTo>
                  <a:lnTo>
                    <a:pt x="13"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53" name="Freeform 164"/>
            <p:cNvSpPr/>
            <p:nvPr/>
          </p:nvSpPr>
          <p:spPr>
            <a:xfrm>
              <a:off x="6567745" y="4331732"/>
              <a:ext cx="42457" cy="51907"/>
            </a:xfrm>
            <a:custGeom>
              <a:avLst/>
              <a:gdLst>
                <a:gd name="T0" fmla="*/ 13 w 25"/>
                <a:gd name="T1" fmla="*/ 26 h 29"/>
                <a:gd name="T2" fmla="*/ 24 w 25"/>
                <a:gd name="T3" fmla="*/ 25 h 29"/>
                <a:gd name="T4" fmla="*/ 23 w 25"/>
                <a:gd name="T5" fmla="*/ 7 h 29"/>
                <a:gd name="T6" fmla="*/ 19 w 25"/>
                <a:gd name="T7" fmla="*/ 0 h 29"/>
                <a:gd name="T8" fmla="*/ 14 w 25"/>
                <a:gd name="T9" fmla="*/ 7 h 29"/>
                <a:gd name="T10" fmla="*/ 2 w 25"/>
                <a:gd name="T11" fmla="*/ 7 h 29"/>
                <a:gd name="T12" fmla="*/ 0 w 25"/>
                <a:gd name="T13" fmla="*/ 23 h 29"/>
                <a:gd name="T14" fmla="*/ 6 w 25"/>
                <a:gd name="T15" fmla="*/ 28 h 29"/>
                <a:gd name="T16" fmla="*/ 13 w 25"/>
                <a:gd name="T17"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9">
                  <a:moveTo>
                    <a:pt x="13" y="26"/>
                  </a:moveTo>
                  <a:lnTo>
                    <a:pt x="24" y="25"/>
                  </a:lnTo>
                  <a:lnTo>
                    <a:pt x="23" y="7"/>
                  </a:lnTo>
                  <a:lnTo>
                    <a:pt x="19" y="0"/>
                  </a:lnTo>
                  <a:lnTo>
                    <a:pt x="14" y="7"/>
                  </a:lnTo>
                  <a:lnTo>
                    <a:pt x="2" y="7"/>
                  </a:lnTo>
                  <a:lnTo>
                    <a:pt x="0" y="23"/>
                  </a:lnTo>
                  <a:lnTo>
                    <a:pt x="6" y="28"/>
                  </a:lnTo>
                  <a:lnTo>
                    <a:pt x="13" y="2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54" name="Freeform 167"/>
            <p:cNvSpPr/>
            <p:nvPr/>
          </p:nvSpPr>
          <p:spPr>
            <a:xfrm>
              <a:off x="6042536" y="4199604"/>
              <a:ext cx="163538" cy="191900"/>
            </a:xfrm>
            <a:custGeom>
              <a:avLst/>
              <a:gdLst>
                <a:gd name="T0" fmla="*/ 68 w 93"/>
                <a:gd name="T1" fmla="*/ 0 h 109"/>
                <a:gd name="T2" fmla="*/ 45 w 93"/>
                <a:gd name="T3" fmla="*/ 2 h 109"/>
                <a:gd name="T4" fmla="*/ 37 w 93"/>
                <a:gd name="T5" fmla="*/ 8 h 109"/>
                <a:gd name="T6" fmla="*/ 37 w 93"/>
                <a:gd name="T7" fmla="*/ 16 h 109"/>
                <a:gd name="T8" fmla="*/ 33 w 93"/>
                <a:gd name="T9" fmla="*/ 27 h 109"/>
                <a:gd name="T10" fmla="*/ 18 w 93"/>
                <a:gd name="T11" fmla="*/ 28 h 109"/>
                <a:gd name="T12" fmla="*/ 14 w 93"/>
                <a:gd name="T13" fmla="*/ 23 h 109"/>
                <a:gd name="T14" fmla="*/ 14 w 93"/>
                <a:gd name="T15" fmla="*/ 42 h 109"/>
                <a:gd name="T16" fmla="*/ 2 w 93"/>
                <a:gd name="T17" fmla="*/ 48 h 109"/>
                <a:gd name="T18" fmla="*/ 0 w 93"/>
                <a:gd name="T19" fmla="*/ 52 h 109"/>
                <a:gd name="T20" fmla="*/ 7 w 93"/>
                <a:gd name="T21" fmla="*/ 56 h 109"/>
                <a:gd name="T22" fmla="*/ 6 w 93"/>
                <a:gd name="T23" fmla="*/ 69 h 109"/>
                <a:gd name="T24" fmla="*/ 24 w 93"/>
                <a:gd name="T25" fmla="*/ 85 h 109"/>
                <a:gd name="T26" fmla="*/ 38 w 93"/>
                <a:gd name="T27" fmla="*/ 102 h 109"/>
                <a:gd name="T28" fmla="*/ 43 w 93"/>
                <a:gd name="T29" fmla="*/ 108 h 109"/>
                <a:gd name="T30" fmla="*/ 49 w 93"/>
                <a:gd name="T31" fmla="*/ 100 h 109"/>
                <a:gd name="T32" fmla="*/ 54 w 93"/>
                <a:gd name="T33" fmla="*/ 89 h 109"/>
                <a:gd name="T34" fmla="*/ 47 w 93"/>
                <a:gd name="T35" fmla="*/ 84 h 109"/>
                <a:gd name="T36" fmla="*/ 45 w 93"/>
                <a:gd name="T37" fmla="*/ 76 h 109"/>
                <a:gd name="T38" fmla="*/ 55 w 93"/>
                <a:gd name="T39" fmla="*/ 71 h 109"/>
                <a:gd name="T40" fmla="*/ 63 w 93"/>
                <a:gd name="T41" fmla="*/ 69 h 109"/>
                <a:gd name="T42" fmla="*/ 71 w 93"/>
                <a:gd name="T43" fmla="*/ 79 h 109"/>
                <a:gd name="T44" fmla="*/ 83 w 93"/>
                <a:gd name="T45" fmla="*/ 74 h 109"/>
                <a:gd name="T46" fmla="*/ 92 w 93"/>
                <a:gd name="T47" fmla="*/ 61 h 109"/>
                <a:gd name="T48" fmla="*/ 89 w 93"/>
                <a:gd name="T49" fmla="*/ 47 h 109"/>
                <a:gd name="T50" fmla="*/ 83 w 93"/>
                <a:gd name="T51" fmla="*/ 41 h 109"/>
                <a:gd name="T52" fmla="*/ 78 w 93"/>
                <a:gd name="T53" fmla="*/ 30 h 109"/>
                <a:gd name="T54" fmla="*/ 82 w 93"/>
                <a:gd name="T55" fmla="*/ 23 h 109"/>
                <a:gd name="T56" fmla="*/ 78 w 93"/>
                <a:gd name="T57" fmla="*/ 14 h 109"/>
                <a:gd name="T58" fmla="*/ 68 w 93"/>
                <a:gd name="T59" fmla="*/ 13 h 109"/>
                <a:gd name="T60" fmla="*/ 68 w 93"/>
                <a:gd name="T6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 h="109">
                  <a:moveTo>
                    <a:pt x="68" y="0"/>
                  </a:moveTo>
                  <a:lnTo>
                    <a:pt x="45" y="2"/>
                  </a:lnTo>
                  <a:lnTo>
                    <a:pt x="37" y="8"/>
                  </a:lnTo>
                  <a:lnTo>
                    <a:pt x="37" y="16"/>
                  </a:lnTo>
                  <a:lnTo>
                    <a:pt x="33" y="27"/>
                  </a:lnTo>
                  <a:lnTo>
                    <a:pt x="18" y="28"/>
                  </a:lnTo>
                  <a:lnTo>
                    <a:pt x="14" y="23"/>
                  </a:lnTo>
                  <a:lnTo>
                    <a:pt x="14" y="42"/>
                  </a:lnTo>
                  <a:lnTo>
                    <a:pt x="2" y="48"/>
                  </a:lnTo>
                  <a:lnTo>
                    <a:pt x="0" y="52"/>
                  </a:lnTo>
                  <a:lnTo>
                    <a:pt x="7" y="56"/>
                  </a:lnTo>
                  <a:lnTo>
                    <a:pt x="6" y="69"/>
                  </a:lnTo>
                  <a:lnTo>
                    <a:pt x="24" y="85"/>
                  </a:lnTo>
                  <a:lnTo>
                    <a:pt x="38" y="102"/>
                  </a:lnTo>
                  <a:lnTo>
                    <a:pt x="43" y="108"/>
                  </a:lnTo>
                  <a:lnTo>
                    <a:pt x="49" y="100"/>
                  </a:lnTo>
                  <a:lnTo>
                    <a:pt x="54" y="89"/>
                  </a:lnTo>
                  <a:lnTo>
                    <a:pt x="47" y="84"/>
                  </a:lnTo>
                  <a:lnTo>
                    <a:pt x="45" y="76"/>
                  </a:lnTo>
                  <a:lnTo>
                    <a:pt x="55" y="71"/>
                  </a:lnTo>
                  <a:lnTo>
                    <a:pt x="63" y="69"/>
                  </a:lnTo>
                  <a:lnTo>
                    <a:pt x="71" y="79"/>
                  </a:lnTo>
                  <a:lnTo>
                    <a:pt x="83" y="74"/>
                  </a:lnTo>
                  <a:lnTo>
                    <a:pt x="92" y="61"/>
                  </a:lnTo>
                  <a:lnTo>
                    <a:pt x="89" y="47"/>
                  </a:lnTo>
                  <a:lnTo>
                    <a:pt x="83" y="41"/>
                  </a:lnTo>
                  <a:lnTo>
                    <a:pt x="78" y="30"/>
                  </a:lnTo>
                  <a:lnTo>
                    <a:pt x="82" y="23"/>
                  </a:lnTo>
                  <a:lnTo>
                    <a:pt x="78" y="14"/>
                  </a:lnTo>
                  <a:lnTo>
                    <a:pt x="68" y="13"/>
                  </a:lnTo>
                  <a:lnTo>
                    <a:pt x="68"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55" name="Freeform 168"/>
            <p:cNvSpPr/>
            <p:nvPr/>
          </p:nvSpPr>
          <p:spPr>
            <a:xfrm>
              <a:off x="5421404" y="3427284"/>
              <a:ext cx="202850" cy="224932"/>
            </a:xfrm>
            <a:custGeom>
              <a:avLst/>
              <a:gdLst>
                <a:gd name="T0" fmla="*/ 112 w 115"/>
                <a:gd name="T1" fmla="*/ 7 h 127"/>
                <a:gd name="T2" fmla="*/ 114 w 115"/>
                <a:gd name="T3" fmla="*/ 0 h 127"/>
                <a:gd name="T4" fmla="*/ 104 w 115"/>
                <a:gd name="T5" fmla="*/ 0 h 127"/>
                <a:gd name="T6" fmla="*/ 67 w 115"/>
                <a:gd name="T7" fmla="*/ 0 h 127"/>
                <a:gd name="T8" fmla="*/ 61 w 115"/>
                <a:gd name="T9" fmla="*/ 9 h 127"/>
                <a:gd name="T10" fmla="*/ 44 w 115"/>
                <a:gd name="T11" fmla="*/ 6 h 127"/>
                <a:gd name="T12" fmla="*/ 41 w 115"/>
                <a:gd name="T13" fmla="*/ 25 h 127"/>
                <a:gd name="T14" fmla="*/ 35 w 115"/>
                <a:gd name="T15" fmla="*/ 35 h 127"/>
                <a:gd name="T16" fmla="*/ 23 w 115"/>
                <a:gd name="T17" fmla="*/ 40 h 127"/>
                <a:gd name="T18" fmla="*/ 16 w 115"/>
                <a:gd name="T19" fmla="*/ 46 h 127"/>
                <a:gd name="T20" fmla="*/ 18 w 115"/>
                <a:gd name="T21" fmla="*/ 68 h 127"/>
                <a:gd name="T22" fmla="*/ 8 w 115"/>
                <a:gd name="T23" fmla="*/ 70 h 127"/>
                <a:gd name="T24" fmla="*/ 12 w 115"/>
                <a:gd name="T25" fmla="*/ 81 h 127"/>
                <a:gd name="T26" fmla="*/ 5 w 115"/>
                <a:gd name="T27" fmla="*/ 86 h 127"/>
                <a:gd name="T28" fmla="*/ 0 w 115"/>
                <a:gd name="T29" fmla="*/ 100 h 127"/>
                <a:gd name="T30" fmla="*/ 1 w 115"/>
                <a:gd name="T31" fmla="*/ 121 h 127"/>
                <a:gd name="T32" fmla="*/ 7 w 115"/>
                <a:gd name="T33" fmla="*/ 123 h 127"/>
                <a:gd name="T34" fmla="*/ 27 w 115"/>
                <a:gd name="T35" fmla="*/ 126 h 127"/>
                <a:gd name="T36" fmla="*/ 41 w 115"/>
                <a:gd name="T37" fmla="*/ 126 h 127"/>
                <a:gd name="T38" fmla="*/ 41 w 115"/>
                <a:gd name="T39" fmla="*/ 105 h 127"/>
                <a:gd name="T40" fmla="*/ 45 w 115"/>
                <a:gd name="T41" fmla="*/ 92 h 127"/>
                <a:gd name="T42" fmla="*/ 53 w 115"/>
                <a:gd name="T43" fmla="*/ 84 h 127"/>
                <a:gd name="T44" fmla="*/ 67 w 115"/>
                <a:gd name="T45" fmla="*/ 88 h 127"/>
                <a:gd name="T46" fmla="*/ 67 w 115"/>
                <a:gd name="T47" fmla="*/ 39 h 127"/>
                <a:gd name="T48" fmla="*/ 100 w 115"/>
                <a:gd name="T49" fmla="*/ 36 h 127"/>
                <a:gd name="T50" fmla="*/ 107 w 115"/>
                <a:gd name="T51" fmla="*/ 27 h 127"/>
                <a:gd name="T52" fmla="*/ 112 w 115"/>
                <a:gd name="T53" fmla="*/ 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5" h="127">
                  <a:moveTo>
                    <a:pt x="112" y="7"/>
                  </a:moveTo>
                  <a:lnTo>
                    <a:pt x="114" y="0"/>
                  </a:lnTo>
                  <a:lnTo>
                    <a:pt x="104" y="0"/>
                  </a:lnTo>
                  <a:lnTo>
                    <a:pt x="67" y="0"/>
                  </a:lnTo>
                  <a:lnTo>
                    <a:pt x="61" y="9"/>
                  </a:lnTo>
                  <a:lnTo>
                    <a:pt x="44" y="6"/>
                  </a:lnTo>
                  <a:lnTo>
                    <a:pt x="41" y="25"/>
                  </a:lnTo>
                  <a:lnTo>
                    <a:pt x="35" y="35"/>
                  </a:lnTo>
                  <a:lnTo>
                    <a:pt x="23" y="40"/>
                  </a:lnTo>
                  <a:lnTo>
                    <a:pt x="16" y="46"/>
                  </a:lnTo>
                  <a:lnTo>
                    <a:pt x="18" y="68"/>
                  </a:lnTo>
                  <a:lnTo>
                    <a:pt x="8" y="70"/>
                  </a:lnTo>
                  <a:lnTo>
                    <a:pt x="12" y="81"/>
                  </a:lnTo>
                  <a:lnTo>
                    <a:pt x="5" y="86"/>
                  </a:lnTo>
                  <a:lnTo>
                    <a:pt x="0" y="100"/>
                  </a:lnTo>
                  <a:lnTo>
                    <a:pt x="1" y="121"/>
                  </a:lnTo>
                  <a:lnTo>
                    <a:pt x="7" y="123"/>
                  </a:lnTo>
                  <a:lnTo>
                    <a:pt x="27" y="126"/>
                  </a:lnTo>
                  <a:lnTo>
                    <a:pt x="41" y="126"/>
                  </a:lnTo>
                  <a:lnTo>
                    <a:pt x="41" y="105"/>
                  </a:lnTo>
                  <a:lnTo>
                    <a:pt x="45" y="92"/>
                  </a:lnTo>
                  <a:lnTo>
                    <a:pt x="53" y="84"/>
                  </a:lnTo>
                  <a:lnTo>
                    <a:pt x="67" y="88"/>
                  </a:lnTo>
                  <a:lnTo>
                    <a:pt x="67" y="39"/>
                  </a:lnTo>
                  <a:lnTo>
                    <a:pt x="100" y="36"/>
                  </a:lnTo>
                  <a:lnTo>
                    <a:pt x="107" y="27"/>
                  </a:lnTo>
                  <a:lnTo>
                    <a:pt x="112" y="7"/>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56" name="Freeform 169"/>
            <p:cNvSpPr/>
            <p:nvPr/>
          </p:nvSpPr>
          <p:spPr>
            <a:xfrm>
              <a:off x="5380520" y="3779625"/>
              <a:ext cx="174546" cy="147858"/>
            </a:xfrm>
            <a:custGeom>
              <a:avLst/>
              <a:gdLst>
                <a:gd name="T0" fmla="*/ 17 w 99"/>
                <a:gd name="T1" fmla="*/ 66 h 84"/>
                <a:gd name="T2" fmla="*/ 18 w 99"/>
                <a:gd name="T3" fmla="*/ 77 h 84"/>
                <a:gd name="T4" fmla="*/ 31 w 99"/>
                <a:gd name="T5" fmla="*/ 77 h 84"/>
                <a:gd name="T6" fmla="*/ 36 w 99"/>
                <a:gd name="T7" fmla="*/ 83 h 84"/>
                <a:gd name="T8" fmla="*/ 43 w 99"/>
                <a:gd name="T9" fmla="*/ 74 h 84"/>
                <a:gd name="T10" fmla="*/ 61 w 99"/>
                <a:gd name="T11" fmla="*/ 68 h 84"/>
                <a:gd name="T12" fmla="*/ 81 w 99"/>
                <a:gd name="T13" fmla="*/ 71 h 84"/>
                <a:gd name="T14" fmla="*/ 98 w 99"/>
                <a:gd name="T15" fmla="*/ 71 h 84"/>
                <a:gd name="T16" fmla="*/ 90 w 99"/>
                <a:gd name="T17" fmla="*/ 54 h 84"/>
                <a:gd name="T18" fmla="*/ 82 w 99"/>
                <a:gd name="T19" fmla="*/ 48 h 84"/>
                <a:gd name="T20" fmla="*/ 79 w 99"/>
                <a:gd name="T21" fmla="*/ 36 h 84"/>
                <a:gd name="T22" fmla="*/ 68 w 99"/>
                <a:gd name="T23" fmla="*/ 28 h 84"/>
                <a:gd name="T24" fmla="*/ 57 w 99"/>
                <a:gd name="T25" fmla="*/ 13 h 84"/>
                <a:gd name="T26" fmla="*/ 47 w 99"/>
                <a:gd name="T27" fmla="*/ 8 h 84"/>
                <a:gd name="T28" fmla="*/ 41 w 99"/>
                <a:gd name="T29" fmla="*/ 0 h 84"/>
                <a:gd name="T30" fmla="*/ 28 w 99"/>
                <a:gd name="T31" fmla="*/ 3 h 84"/>
                <a:gd name="T32" fmla="*/ 10 w 99"/>
                <a:gd name="T33" fmla="*/ 24 h 84"/>
                <a:gd name="T34" fmla="*/ 0 w 99"/>
                <a:gd name="T35" fmla="*/ 28 h 84"/>
                <a:gd name="T36" fmla="*/ 11 w 99"/>
                <a:gd name="T37" fmla="*/ 32 h 84"/>
                <a:gd name="T38" fmla="*/ 21 w 99"/>
                <a:gd name="T39" fmla="*/ 44 h 84"/>
                <a:gd name="T40" fmla="*/ 28 w 99"/>
                <a:gd name="T41" fmla="*/ 50 h 84"/>
                <a:gd name="T42" fmla="*/ 19 w 99"/>
                <a:gd name="T43" fmla="*/ 56 h 84"/>
                <a:gd name="T44" fmla="*/ 17 w 99"/>
                <a:gd name="T45" fmla="*/ 6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9" h="84">
                  <a:moveTo>
                    <a:pt x="17" y="66"/>
                  </a:moveTo>
                  <a:lnTo>
                    <a:pt x="18" y="77"/>
                  </a:lnTo>
                  <a:lnTo>
                    <a:pt x="31" y="77"/>
                  </a:lnTo>
                  <a:lnTo>
                    <a:pt x="36" y="83"/>
                  </a:lnTo>
                  <a:lnTo>
                    <a:pt x="43" y="74"/>
                  </a:lnTo>
                  <a:lnTo>
                    <a:pt x="61" y="68"/>
                  </a:lnTo>
                  <a:lnTo>
                    <a:pt x="81" y="71"/>
                  </a:lnTo>
                  <a:lnTo>
                    <a:pt x="98" y="71"/>
                  </a:lnTo>
                  <a:lnTo>
                    <a:pt x="90" y="54"/>
                  </a:lnTo>
                  <a:lnTo>
                    <a:pt x="82" y="48"/>
                  </a:lnTo>
                  <a:lnTo>
                    <a:pt x="79" y="36"/>
                  </a:lnTo>
                  <a:lnTo>
                    <a:pt x="68" y="28"/>
                  </a:lnTo>
                  <a:lnTo>
                    <a:pt x="57" y="13"/>
                  </a:lnTo>
                  <a:lnTo>
                    <a:pt x="47" y="8"/>
                  </a:lnTo>
                  <a:lnTo>
                    <a:pt x="41" y="0"/>
                  </a:lnTo>
                  <a:lnTo>
                    <a:pt x="28" y="3"/>
                  </a:lnTo>
                  <a:lnTo>
                    <a:pt x="10" y="24"/>
                  </a:lnTo>
                  <a:lnTo>
                    <a:pt x="0" y="28"/>
                  </a:lnTo>
                  <a:lnTo>
                    <a:pt x="11" y="32"/>
                  </a:lnTo>
                  <a:lnTo>
                    <a:pt x="21" y="44"/>
                  </a:lnTo>
                  <a:lnTo>
                    <a:pt x="28" y="50"/>
                  </a:lnTo>
                  <a:lnTo>
                    <a:pt x="19" y="56"/>
                  </a:lnTo>
                  <a:lnTo>
                    <a:pt x="17" y="6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57" name="Freeform 170"/>
            <p:cNvSpPr/>
            <p:nvPr/>
          </p:nvSpPr>
          <p:spPr>
            <a:xfrm>
              <a:off x="6015803" y="3142579"/>
              <a:ext cx="95922" cy="188754"/>
            </a:xfrm>
            <a:custGeom>
              <a:avLst/>
              <a:gdLst>
                <a:gd name="T0" fmla="*/ 29 w 55"/>
                <a:gd name="T1" fmla="*/ 106 h 107"/>
                <a:gd name="T2" fmla="*/ 22 w 55"/>
                <a:gd name="T3" fmla="*/ 105 h 107"/>
                <a:gd name="T4" fmla="*/ 18 w 55"/>
                <a:gd name="T5" fmla="*/ 89 h 107"/>
                <a:gd name="T6" fmla="*/ 5 w 55"/>
                <a:gd name="T7" fmla="*/ 85 h 107"/>
                <a:gd name="T8" fmla="*/ 0 w 55"/>
                <a:gd name="T9" fmla="*/ 68 h 107"/>
                <a:gd name="T10" fmla="*/ 3 w 55"/>
                <a:gd name="T11" fmla="*/ 53 h 107"/>
                <a:gd name="T12" fmla="*/ 17 w 55"/>
                <a:gd name="T13" fmla="*/ 48 h 107"/>
                <a:gd name="T14" fmla="*/ 9 w 55"/>
                <a:gd name="T15" fmla="*/ 37 h 107"/>
                <a:gd name="T16" fmla="*/ 11 w 55"/>
                <a:gd name="T17" fmla="*/ 25 h 107"/>
                <a:gd name="T18" fmla="*/ 18 w 55"/>
                <a:gd name="T19" fmla="*/ 25 h 107"/>
                <a:gd name="T20" fmla="*/ 15 w 55"/>
                <a:gd name="T21" fmla="*/ 7 h 107"/>
                <a:gd name="T22" fmla="*/ 25 w 55"/>
                <a:gd name="T23" fmla="*/ 1 h 107"/>
                <a:gd name="T24" fmla="*/ 32 w 55"/>
                <a:gd name="T25" fmla="*/ 0 h 107"/>
                <a:gd name="T26" fmla="*/ 39 w 55"/>
                <a:gd name="T27" fmla="*/ 5 h 107"/>
                <a:gd name="T28" fmla="*/ 51 w 55"/>
                <a:gd name="T29" fmla="*/ 9 h 107"/>
                <a:gd name="T30" fmla="*/ 47 w 55"/>
                <a:gd name="T31" fmla="*/ 21 h 107"/>
                <a:gd name="T32" fmla="*/ 52 w 55"/>
                <a:gd name="T33" fmla="*/ 30 h 107"/>
                <a:gd name="T34" fmla="*/ 51 w 55"/>
                <a:gd name="T35" fmla="*/ 47 h 107"/>
                <a:gd name="T36" fmla="*/ 40 w 55"/>
                <a:gd name="T37" fmla="*/ 50 h 107"/>
                <a:gd name="T38" fmla="*/ 40 w 55"/>
                <a:gd name="T39" fmla="*/ 64 h 107"/>
                <a:gd name="T40" fmla="*/ 47 w 55"/>
                <a:gd name="T41" fmla="*/ 67 h 107"/>
                <a:gd name="T42" fmla="*/ 54 w 55"/>
                <a:gd name="T43" fmla="*/ 75 h 107"/>
                <a:gd name="T44" fmla="*/ 51 w 55"/>
                <a:gd name="T45" fmla="*/ 97 h 107"/>
                <a:gd name="T46" fmla="*/ 43 w 55"/>
                <a:gd name="T47" fmla="*/ 99 h 107"/>
                <a:gd name="T48" fmla="*/ 29 w 55"/>
                <a:gd name="T49" fmla="*/ 10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 h="107">
                  <a:moveTo>
                    <a:pt x="29" y="106"/>
                  </a:moveTo>
                  <a:lnTo>
                    <a:pt x="22" y="105"/>
                  </a:lnTo>
                  <a:lnTo>
                    <a:pt x="18" y="89"/>
                  </a:lnTo>
                  <a:lnTo>
                    <a:pt x="5" y="85"/>
                  </a:lnTo>
                  <a:lnTo>
                    <a:pt x="0" y="68"/>
                  </a:lnTo>
                  <a:lnTo>
                    <a:pt x="3" y="53"/>
                  </a:lnTo>
                  <a:lnTo>
                    <a:pt x="17" y="48"/>
                  </a:lnTo>
                  <a:lnTo>
                    <a:pt x="9" y="37"/>
                  </a:lnTo>
                  <a:lnTo>
                    <a:pt x="11" y="25"/>
                  </a:lnTo>
                  <a:lnTo>
                    <a:pt x="18" y="25"/>
                  </a:lnTo>
                  <a:lnTo>
                    <a:pt x="15" y="7"/>
                  </a:lnTo>
                  <a:lnTo>
                    <a:pt x="25" y="1"/>
                  </a:lnTo>
                  <a:lnTo>
                    <a:pt x="32" y="0"/>
                  </a:lnTo>
                  <a:lnTo>
                    <a:pt x="39" y="5"/>
                  </a:lnTo>
                  <a:lnTo>
                    <a:pt x="51" y="9"/>
                  </a:lnTo>
                  <a:lnTo>
                    <a:pt x="47" y="21"/>
                  </a:lnTo>
                  <a:lnTo>
                    <a:pt x="52" y="30"/>
                  </a:lnTo>
                  <a:lnTo>
                    <a:pt x="51" y="47"/>
                  </a:lnTo>
                  <a:lnTo>
                    <a:pt x="40" y="50"/>
                  </a:lnTo>
                  <a:lnTo>
                    <a:pt x="40" y="64"/>
                  </a:lnTo>
                  <a:lnTo>
                    <a:pt x="47" y="67"/>
                  </a:lnTo>
                  <a:lnTo>
                    <a:pt x="54" y="75"/>
                  </a:lnTo>
                  <a:lnTo>
                    <a:pt x="51" y="97"/>
                  </a:lnTo>
                  <a:lnTo>
                    <a:pt x="43" y="99"/>
                  </a:lnTo>
                  <a:lnTo>
                    <a:pt x="29" y="10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58" name="Freeform 180"/>
            <p:cNvSpPr/>
            <p:nvPr/>
          </p:nvSpPr>
          <p:spPr>
            <a:xfrm>
              <a:off x="5518898" y="3502786"/>
              <a:ext cx="418281" cy="470313"/>
            </a:xfrm>
            <a:custGeom>
              <a:avLst/>
              <a:gdLst>
                <a:gd name="T0" fmla="*/ 0 w 237"/>
                <a:gd name="T1" fmla="*/ 191 h 266"/>
                <a:gd name="T2" fmla="*/ 14 w 237"/>
                <a:gd name="T3" fmla="*/ 173 h 266"/>
                <a:gd name="T4" fmla="*/ 26 w 237"/>
                <a:gd name="T5" fmla="*/ 179 h 266"/>
                <a:gd name="T6" fmla="*/ 78 w 237"/>
                <a:gd name="T7" fmla="*/ 182 h 266"/>
                <a:gd name="T8" fmla="*/ 96 w 237"/>
                <a:gd name="T9" fmla="*/ 180 h 266"/>
                <a:gd name="T10" fmla="*/ 95 w 237"/>
                <a:gd name="T11" fmla="*/ 162 h 266"/>
                <a:gd name="T12" fmla="*/ 83 w 237"/>
                <a:gd name="T13" fmla="*/ 158 h 266"/>
                <a:gd name="T14" fmla="*/ 85 w 237"/>
                <a:gd name="T15" fmla="*/ 47 h 266"/>
                <a:gd name="T16" fmla="*/ 78 w 237"/>
                <a:gd name="T17" fmla="*/ 38 h 266"/>
                <a:gd name="T18" fmla="*/ 78 w 237"/>
                <a:gd name="T19" fmla="*/ 16 h 266"/>
                <a:gd name="T20" fmla="*/ 87 w 237"/>
                <a:gd name="T21" fmla="*/ 14 h 266"/>
                <a:gd name="T22" fmla="*/ 88 w 237"/>
                <a:gd name="T23" fmla="*/ 0 h 266"/>
                <a:gd name="T24" fmla="*/ 103 w 237"/>
                <a:gd name="T25" fmla="*/ 9 h 266"/>
                <a:gd name="T26" fmla="*/ 204 w 237"/>
                <a:gd name="T27" fmla="*/ 89 h 266"/>
                <a:gd name="T28" fmla="*/ 217 w 237"/>
                <a:gd name="T29" fmla="*/ 96 h 266"/>
                <a:gd name="T30" fmla="*/ 221 w 237"/>
                <a:gd name="T31" fmla="*/ 119 h 266"/>
                <a:gd name="T32" fmla="*/ 233 w 237"/>
                <a:gd name="T33" fmla="*/ 117 h 266"/>
                <a:gd name="T34" fmla="*/ 236 w 237"/>
                <a:gd name="T35" fmla="*/ 164 h 266"/>
                <a:gd name="T36" fmla="*/ 226 w 237"/>
                <a:gd name="T37" fmla="*/ 166 h 266"/>
                <a:gd name="T38" fmla="*/ 226 w 237"/>
                <a:gd name="T39" fmla="*/ 174 h 266"/>
                <a:gd name="T40" fmla="*/ 188 w 237"/>
                <a:gd name="T41" fmla="*/ 179 h 266"/>
                <a:gd name="T42" fmla="*/ 177 w 237"/>
                <a:gd name="T43" fmla="*/ 187 h 266"/>
                <a:gd name="T44" fmla="*/ 153 w 237"/>
                <a:gd name="T45" fmla="*/ 186 h 266"/>
                <a:gd name="T46" fmla="*/ 145 w 237"/>
                <a:gd name="T47" fmla="*/ 196 h 266"/>
                <a:gd name="T48" fmla="*/ 137 w 237"/>
                <a:gd name="T49" fmla="*/ 203 h 266"/>
                <a:gd name="T50" fmla="*/ 118 w 237"/>
                <a:gd name="T51" fmla="*/ 209 h 266"/>
                <a:gd name="T52" fmla="*/ 115 w 237"/>
                <a:gd name="T53" fmla="*/ 217 h 266"/>
                <a:gd name="T54" fmla="*/ 110 w 237"/>
                <a:gd name="T55" fmla="*/ 228 h 266"/>
                <a:gd name="T56" fmla="*/ 100 w 237"/>
                <a:gd name="T57" fmla="*/ 242 h 266"/>
                <a:gd name="T58" fmla="*/ 95 w 237"/>
                <a:gd name="T59" fmla="*/ 262 h 266"/>
                <a:gd name="T60" fmla="*/ 78 w 237"/>
                <a:gd name="T61" fmla="*/ 264 h 266"/>
                <a:gd name="T62" fmla="*/ 65 w 237"/>
                <a:gd name="T63" fmla="*/ 265 h 266"/>
                <a:gd name="T64" fmla="*/ 60 w 237"/>
                <a:gd name="T65" fmla="*/ 246 h 266"/>
                <a:gd name="T66" fmla="*/ 49 w 237"/>
                <a:gd name="T67" fmla="*/ 235 h 266"/>
                <a:gd name="T68" fmla="*/ 33 w 237"/>
                <a:gd name="T69" fmla="*/ 231 h 266"/>
                <a:gd name="T70" fmla="*/ 19 w 237"/>
                <a:gd name="T71" fmla="*/ 227 h 266"/>
                <a:gd name="T72" fmla="*/ 11 w 237"/>
                <a:gd name="T73" fmla="*/ 210 h 266"/>
                <a:gd name="T74" fmla="*/ 3 w 237"/>
                <a:gd name="T75" fmla="*/ 204 h 266"/>
                <a:gd name="T76" fmla="*/ 0 w 237"/>
                <a:gd name="T77" fmla="*/ 19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7" h="266">
                  <a:moveTo>
                    <a:pt x="0" y="191"/>
                  </a:moveTo>
                  <a:lnTo>
                    <a:pt x="14" y="173"/>
                  </a:lnTo>
                  <a:lnTo>
                    <a:pt x="26" y="179"/>
                  </a:lnTo>
                  <a:lnTo>
                    <a:pt x="78" y="182"/>
                  </a:lnTo>
                  <a:lnTo>
                    <a:pt x="96" y="180"/>
                  </a:lnTo>
                  <a:lnTo>
                    <a:pt x="95" y="162"/>
                  </a:lnTo>
                  <a:lnTo>
                    <a:pt x="83" y="158"/>
                  </a:lnTo>
                  <a:lnTo>
                    <a:pt x="85" y="47"/>
                  </a:lnTo>
                  <a:lnTo>
                    <a:pt x="78" y="38"/>
                  </a:lnTo>
                  <a:lnTo>
                    <a:pt x="78" y="16"/>
                  </a:lnTo>
                  <a:lnTo>
                    <a:pt x="87" y="14"/>
                  </a:lnTo>
                  <a:lnTo>
                    <a:pt x="88" y="0"/>
                  </a:lnTo>
                  <a:lnTo>
                    <a:pt x="103" y="9"/>
                  </a:lnTo>
                  <a:lnTo>
                    <a:pt x="204" y="89"/>
                  </a:lnTo>
                  <a:lnTo>
                    <a:pt x="217" y="96"/>
                  </a:lnTo>
                  <a:lnTo>
                    <a:pt x="221" y="119"/>
                  </a:lnTo>
                  <a:lnTo>
                    <a:pt x="233" y="117"/>
                  </a:lnTo>
                  <a:lnTo>
                    <a:pt x="236" y="164"/>
                  </a:lnTo>
                  <a:lnTo>
                    <a:pt x="226" y="166"/>
                  </a:lnTo>
                  <a:lnTo>
                    <a:pt x="226" y="174"/>
                  </a:lnTo>
                  <a:lnTo>
                    <a:pt x="188" y="179"/>
                  </a:lnTo>
                  <a:lnTo>
                    <a:pt x="177" y="187"/>
                  </a:lnTo>
                  <a:lnTo>
                    <a:pt x="153" y="186"/>
                  </a:lnTo>
                  <a:lnTo>
                    <a:pt x="145" y="196"/>
                  </a:lnTo>
                  <a:lnTo>
                    <a:pt x="137" y="203"/>
                  </a:lnTo>
                  <a:lnTo>
                    <a:pt x="118" y="209"/>
                  </a:lnTo>
                  <a:lnTo>
                    <a:pt x="115" y="217"/>
                  </a:lnTo>
                  <a:lnTo>
                    <a:pt x="110" y="228"/>
                  </a:lnTo>
                  <a:lnTo>
                    <a:pt x="100" y="242"/>
                  </a:lnTo>
                  <a:lnTo>
                    <a:pt x="95" y="262"/>
                  </a:lnTo>
                  <a:lnTo>
                    <a:pt x="78" y="264"/>
                  </a:lnTo>
                  <a:lnTo>
                    <a:pt x="65" y="265"/>
                  </a:lnTo>
                  <a:lnTo>
                    <a:pt x="60" y="246"/>
                  </a:lnTo>
                  <a:lnTo>
                    <a:pt x="49" y="235"/>
                  </a:lnTo>
                  <a:lnTo>
                    <a:pt x="33" y="231"/>
                  </a:lnTo>
                  <a:lnTo>
                    <a:pt x="19" y="227"/>
                  </a:lnTo>
                  <a:lnTo>
                    <a:pt x="11" y="210"/>
                  </a:lnTo>
                  <a:lnTo>
                    <a:pt x="3" y="204"/>
                  </a:lnTo>
                  <a:lnTo>
                    <a:pt x="0" y="19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59" name="Freeform 181"/>
            <p:cNvSpPr/>
            <p:nvPr/>
          </p:nvSpPr>
          <p:spPr>
            <a:xfrm>
              <a:off x="5888432" y="3862992"/>
              <a:ext cx="278330" cy="276840"/>
            </a:xfrm>
            <a:custGeom>
              <a:avLst/>
              <a:gdLst>
                <a:gd name="T0" fmla="*/ 126 w 158"/>
                <a:gd name="T1" fmla="*/ 101 h 156"/>
                <a:gd name="T2" fmla="*/ 135 w 158"/>
                <a:gd name="T3" fmla="*/ 84 h 156"/>
                <a:gd name="T4" fmla="*/ 142 w 158"/>
                <a:gd name="T5" fmla="*/ 57 h 156"/>
                <a:gd name="T6" fmla="*/ 146 w 158"/>
                <a:gd name="T7" fmla="*/ 49 h 156"/>
                <a:gd name="T8" fmla="*/ 154 w 158"/>
                <a:gd name="T9" fmla="*/ 44 h 156"/>
                <a:gd name="T10" fmla="*/ 157 w 158"/>
                <a:gd name="T11" fmla="*/ 24 h 156"/>
                <a:gd name="T12" fmla="*/ 154 w 158"/>
                <a:gd name="T13" fmla="*/ 0 h 156"/>
                <a:gd name="T14" fmla="*/ 143 w 158"/>
                <a:gd name="T15" fmla="*/ 6 h 156"/>
                <a:gd name="T16" fmla="*/ 137 w 158"/>
                <a:gd name="T17" fmla="*/ 13 h 156"/>
                <a:gd name="T18" fmla="*/ 129 w 158"/>
                <a:gd name="T19" fmla="*/ 6 h 156"/>
                <a:gd name="T20" fmla="*/ 111 w 158"/>
                <a:gd name="T21" fmla="*/ 6 h 156"/>
                <a:gd name="T22" fmla="*/ 109 w 158"/>
                <a:gd name="T23" fmla="*/ 13 h 156"/>
                <a:gd name="T24" fmla="*/ 96 w 158"/>
                <a:gd name="T25" fmla="*/ 13 h 156"/>
                <a:gd name="T26" fmla="*/ 89 w 158"/>
                <a:gd name="T27" fmla="*/ 4 h 156"/>
                <a:gd name="T28" fmla="*/ 78 w 158"/>
                <a:gd name="T29" fmla="*/ 6 h 156"/>
                <a:gd name="T30" fmla="*/ 60 w 158"/>
                <a:gd name="T31" fmla="*/ 7 h 156"/>
                <a:gd name="T32" fmla="*/ 59 w 158"/>
                <a:gd name="T33" fmla="*/ 13 h 156"/>
                <a:gd name="T34" fmla="*/ 52 w 158"/>
                <a:gd name="T35" fmla="*/ 3 h 156"/>
                <a:gd name="T36" fmla="*/ 41 w 158"/>
                <a:gd name="T37" fmla="*/ 2 h 156"/>
                <a:gd name="T38" fmla="*/ 28 w 158"/>
                <a:gd name="T39" fmla="*/ 6 h 156"/>
                <a:gd name="T40" fmla="*/ 23 w 158"/>
                <a:gd name="T41" fmla="*/ 16 h 156"/>
                <a:gd name="T42" fmla="*/ 18 w 158"/>
                <a:gd name="T43" fmla="*/ 23 h 156"/>
                <a:gd name="T44" fmla="*/ 14 w 158"/>
                <a:gd name="T45" fmla="*/ 23 h 156"/>
                <a:gd name="T46" fmla="*/ 16 w 158"/>
                <a:gd name="T47" fmla="*/ 42 h 156"/>
                <a:gd name="T48" fmla="*/ 8 w 158"/>
                <a:gd name="T49" fmla="*/ 74 h 156"/>
                <a:gd name="T50" fmla="*/ 0 w 158"/>
                <a:gd name="T51" fmla="*/ 85 h 156"/>
                <a:gd name="T52" fmla="*/ 3 w 158"/>
                <a:gd name="T53" fmla="*/ 117 h 156"/>
                <a:gd name="T54" fmla="*/ 15 w 158"/>
                <a:gd name="T55" fmla="*/ 119 h 156"/>
                <a:gd name="T56" fmla="*/ 28 w 158"/>
                <a:gd name="T57" fmla="*/ 117 h 156"/>
                <a:gd name="T58" fmla="*/ 34 w 158"/>
                <a:gd name="T59" fmla="*/ 124 h 156"/>
                <a:gd name="T60" fmla="*/ 40 w 158"/>
                <a:gd name="T61" fmla="*/ 132 h 156"/>
                <a:gd name="T62" fmla="*/ 39 w 158"/>
                <a:gd name="T63" fmla="*/ 147 h 156"/>
                <a:gd name="T64" fmla="*/ 50 w 158"/>
                <a:gd name="T65" fmla="*/ 154 h 156"/>
                <a:gd name="T66" fmla="*/ 63 w 158"/>
                <a:gd name="T67" fmla="*/ 155 h 156"/>
                <a:gd name="T68" fmla="*/ 89 w 158"/>
                <a:gd name="T69" fmla="*/ 133 h 156"/>
                <a:gd name="T70" fmla="*/ 98 w 158"/>
                <a:gd name="T71" fmla="*/ 122 h 156"/>
                <a:gd name="T72" fmla="*/ 110 w 158"/>
                <a:gd name="T73" fmla="*/ 111 h 156"/>
                <a:gd name="T74" fmla="*/ 126 w 158"/>
                <a:gd name="T75" fmla="*/ 10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56">
                  <a:moveTo>
                    <a:pt x="126" y="101"/>
                  </a:moveTo>
                  <a:lnTo>
                    <a:pt x="135" y="84"/>
                  </a:lnTo>
                  <a:lnTo>
                    <a:pt x="142" y="57"/>
                  </a:lnTo>
                  <a:lnTo>
                    <a:pt x="146" y="49"/>
                  </a:lnTo>
                  <a:lnTo>
                    <a:pt x="154" y="44"/>
                  </a:lnTo>
                  <a:lnTo>
                    <a:pt x="157" y="24"/>
                  </a:lnTo>
                  <a:lnTo>
                    <a:pt x="154" y="0"/>
                  </a:lnTo>
                  <a:lnTo>
                    <a:pt x="143" y="6"/>
                  </a:lnTo>
                  <a:lnTo>
                    <a:pt x="137" y="13"/>
                  </a:lnTo>
                  <a:lnTo>
                    <a:pt x="129" y="6"/>
                  </a:lnTo>
                  <a:lnTo>
                    <a:pt x="111" y="6"/>
                  </a:lnTo>
                  <a:lnTo>
                    <a:pt x="109" y="13"/>
                  </a:lnTo>
                  <a:lnTo>
                    <a:pt x="96" y="13"/>
                  </a:lnTo>
                  <a:lnTo>
                    <a:pt x="89" y="4"/>
                  </a:lnTo>
                  <a:lnTo>
                    <a:pt x="78" y="6"/>
                  </a:lnTo>
                  <a:lnTo>
                    <a:pt x="60" y="7"/>
                  </a:lnTo>
                  <a:lnTo>
                    <a:pt x="59" y="13"/>
                  </a:lnTo>
                  <a:lnTo>
                    <a:pt x="52" y="3"/>
                  </a:lnTo>
                  <a:lnTo>
                    <a:pt x="41" y="2"/>
                  </a:lnTo>
                  <a:lnTo>
                    <a:pt x="28" y="6"/>
                  </a:lnTo>
                  <a:lnTo>
                    <a:pt x="23" y="16"/>
                  </a:lnTo>
                  <a:lnTo>
                    <a:pt x="18" y="23"/>
                  </a:lnTo>
                  <a:lnTo>
                    <a:pt x="14" y="23"/>
                  </a:lnTo>
                  <a:lnTo>
                    <a:pt x="16" y="42"/>
                  </a:lnTo>
                  <a:lnTo>
                    <a:pt x="8" y="74"/>
                  </a:lnTo>
                  <a:lnTo>
                    <a:pt x="0" y="85"/>
                  </a:lnTo>
                  <a:lnTo>
                    <a:pt x="3" y="117"/>
                  </a:lnTo>
                  <a:lnTo>
                    <a:pt x="15" y="119"/>
                  </a:lnTo>
                  <a:lnTo>
                    <a:pt x="28" y="117"/>
                  </a:lnTo>
                  <a:lnTo>
                    <a:pt x="34" y="124"/>
                  </a:lnTo>
                  <a:lnTo>
                    <a:pt x="40" y="132"/>
                  </a:lnTo>
                  <a:lnTo>
                    <a:pt x="39" y="147"/>
                  </a:lnTo>
                  <a:lnTo>
                    <a:pt x="50" y="154"/>
                  </a:lnTo>
                  <a:lnTo>
                    <a:pt x="63" y="155"/>
                  </a:lnTo>
                  <a:lnTo>
                    <a:pt x="89" y="133"/>
                  </a:lnTo>
                  <a:lnTo>
                    <a:pt x="98" y="122"/>
                  </a:lnTo>
                  <a:lnTo>
                    <a:pt x="110" y="111"/>
                  </a:lnTo>
                  <a:lnTo>
                    <a:pt x="126" y="10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60" name="Freeform 182"/>
            <p:cNvSpPr/>
            <p:nvPr/>
          </p:nvSpPr>
          <p:spPr>
            <a:xfrm>
              <a:off x="6202929" y="3941640"/>
              <a:ext cx="311352" cy="251673"/>
            </a:xfrm>
            <a:custGeom>
              <a:avLst/>
              <a:gdLst>
                <a:gd name="T0" fmla="*/ 174 w 177"/>
                <a:gd name="T1" fmla="*/ 101 h 142"/>
                <a:gd name="T2" fmla="*/ 166 w 177"/>
                <a:gd name="T3" fmla="*/ 100 h 142"/>
                <a:gd name="T4" fmla="*/ 150 w 177"/>
                <a:gd name="T5" fmla="*/ 103 h 142"/>
                <a:gd name="T6" fmla="*/ 136 w 177"/>
                <a:gd name="T7" fmla="*/ 101 h 142"/>
                <a:gd name="T8" fmla="*/ 135 w 177"/>
                <a:gd name="T9" fmla="*/ 108 h 142"/>
                <a:gd name="T10" fmla="*/ 106 w 177"/>
                <a:gd name="T11" fmla="*/ 110 h 142"/>
                <a:gd name="T12" fmla="*/ 103 w 177"/>
                <a:gd name="T13" fmla="*/ 116 h 142"/>
                <a:gd name="T14" fmla="*/ 79 w 177"/>
                <a:gd name="T15" fmla="*/ 120 h 142"/>
                <a:gd name="T16" fmla="*/ 74 w 177"/>
                <a:gd name="T17" fmla="*/ 109 h 142"/>
                <a:gd name="T18" fmla="*/ 64 w 177"/>
                <a:gd name="T19" fmla="*/ 105 h 142"/>
                <a:gd name="T20" fmla="*/ 58 w 177"/>
                <a:gd name="T21" fmla="*/ 114 h 142"/>
                <a:gd name="T22" fmla="*/ 51 w 177"/>
                <a:gd name="T23" fmla="*/ 117 h 142"/>
                <a:gd name="T24" fmla="*/ 46 w 177"/>
                <a:gd name="T25" fmla="*/ 121 h 142"/>
                <a:gd name="T26" fmla="*/ 35 w 177"/>
                <a:gd name="T27" fmla="*/ 123 h 142"/>
                <a:gd name="T28" fmla="*/ 28 w 177"/>
                <a:gd name="T29" fmla="*/ 132 h 142"/>
                <a:gd name="T30" fmla="*/ 22 w 177"/>
                <a:gd name="T31" fmla="*/ 141 h 142"/>
                <a:gd name="T32" fmla="*/ 17 w 177"/>
                <a:gd name="T33" fmla="*/ 132 h 142"/>
                <a:gd name="T34" fmla="*/ 10 w 177"/>
                <a:gd name="T35" fmla="*/ 111 h 142"/>
                <a:gd name="T36" fmla="*/ 0 w 177"/>
                <a:gd name="T37" fmla="*/ 94 h 142"/>
                <a:gd name="T38" fmla="*/ 6 w 177"/>
                <a:gd name="T39" fmla="*/ 75 h 142"/>
                <a:gd name="T40" fmla="*/ 13 w 177"/>
                <a:gd name="T41" fmla="*/ 66 h 142"/>
                <a:gd name="T42" fmla="*/ 21 w 177"/>
                <a:gd name="T43" fmla="*/ 61 h 142"/>
                <a:gd name="T44" fmla="*/ 35 w 177"/>
                <a:gd name="T45" fmla="*/ 62 h 142"/>
                <a:gd name="T46" fmla="*/ 39 w 177"/>
                <a:gd name="T47" fmla="*/ 53 h 142"/>
                <a:gd name="T48" fmla="*/ 55 w 177"/>
                <a:gd name="T49" fmla="*/ 52 h 142"/>
                <a:gd name="T50" fmla="*/ 62 w 177"/>
                <a:gd name="T51" fmla="*/ 42 h 142"/>
                <a:gd name="T52" fmla="*/ 75 w 177"/>
                <a:gd name="T53" fmla="*/ 38 h 142"/>
                <a:gd name="T54" fmla="*/ 80 w 177"/>
                <a:gd name="T55" fmla="*/ 27 h 142"/>
                <a:gd name="T56" fmla="*/ 90 w 177"/>
                <a:gd name="T57" fmla="*/ 24 h 142"/>
                <a:gd name="T58" fmla="*/ 96 w 177"/>
                <a:gd name="T59" fmla="*/ 12 h 142"/>
                <a:gd name="T60" fmla="*/ 106 w 177"/>
                <a:gd name="T61" fmla="*/ 3 h 142"/>
                <a:gd name="T62" fmla="*/ 113 w 177"/>
                <a:gd name="T63" fmla="*/ 0 h 142"/>
                <a:gd name="T64" fmla="*/ 119 w 177"/>
                <a:gd name="T65" fmla="*/ 11 h 142"/>
                <a:gd name="T66" fmla="*/ 126 w 177"/>
                <a:gd name="T67" fmla="*/ 26 h 142"/>
                <a:gd name="T68" fmla="*/ 124 w 177"/>
                <a:gd name="T69" fmla="*/ 38 h 142"/>
                <a:gd name="T70" fmla="*/ 131 w 177"/>
                <a:gd name="T71" fmla="*/ 41 h 142"/>
                <a:gd name="T72" fmla="*/ 132 w 177"/>
                <a:gd name="T73" fmla="*/ 50 h 142"/>
                <a:gd name="T74" fmla="*/ 143 w 177"/>
                <a:gd name="T75" fmla="*/ 47 h 142"/>
                <a:gd name="T76" fmla="*/ 146 w 177"/>
                <a:gd name="T77" fmla="*/ 61 h 142"/>
                <a:gd name="T78" fmla="*/ 159 w 177"/>
                <a:gd name="T79" fmla="*/ 64 h 142"/>
                <a:gd name="T80" fmla="*/ 162 w 177"/>
                <a:gd name="T81" fmla="*/ 80 h 142"/>
                <a:gd name="T82" fmla="*/ 169 w 177"/>
                <a:gd name="T83" fmla="*/ 83 h 142"/>
                <a:gd name="T84" fmla="*/ 173 w 177"/>
                <a:gd name="T85" fmla="*/ 89 h 142"/>
                <a:gd name="T86" fmla="*/ 176 w 177"/>
                <a:gd name="T87" fmla="*/ 94 h 142"/>
                <a:gd name="T88" fmla="*/ 174 w 177"/>
                <a:gd name="T89" fmla="*/ 10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7" h="142">
                  <a:moveTo>
                    <a:pt x="174" y="101"/>
                  </a:moveTo>
                  <a:lnTo>
                    <a:pt x="166" y="100"/>
                  </a:lnTo>
                  <a:lnTo>
                    <a:pt x="150" y="103"/>
                  </a:lnTo>
                  <a:lnTo>
                    <a:pt x="136" y="101"/>
                  </a:lnTo>
                  <a:lnTo>
                    <a:pt x="135" y="108"/>
                  </a:lnTo>
                  <a:lnTo>
                    <a:pt x="106" y="110"/>
                  </a:lnTo>
                  <a:lnTo>
                    <a:pt x="103" y="116"/>
                  </a:lnTo>
                  <a:lnTo>
                    <a:pt x="79" y="120"/>
                  </a:lnTo>
                  <a:lnTo>
                    <a:pt x="74" y="109"/>
                  </a:lnTo>
                  <a:lnTo>
                    <a:pt x="64" y="105"/>
                  </a:lnTo>
                  <a:lnTo>
                    <a:pt x="58" y="114"/>
                  </a:lnTo>
                  <a:lnTo>
                    <a:pt x="51" y="117"/>
                  </a:lnTo>
                  <a:lnTo>
                    <a:pt x="46" y="121"/>
                  </a:lnTo>
                  <a:lnTo>
                    <a:pt x="35" y="123"/>
                  </a:lnTo>
                  <a:lnTo>
                    <a:pt x="28" y="132"/>
                  </a:lnTo>
                  <a:lnTo>
                    <a:pt x="22" y="141"/>
                  </a:lnTo>
                  <a:lnTo>
                    <a:pt x="17" y="132"/>
                  </a:lnTo>
                  <a:lnTo>
                    <a:pt x="10" y="111"/>
                  </a:lnTo>
                  <a:lnTo>
                    <a:pt x="0" y="94"/>
                  </a:lnTo>
                  <a:lnTo>
                    <a:pt x="6" y="75"/>
                  </a:lnTo>
                  <a:lnTo>
                    <a:pt x="13" y="66"/>
                  </a:lnTo>
                  <a:lnTo>
                    <a:pt x="21" y="61"/>
                  </a:lnTo>
                  <a:lnTo>
                    <a:pt x="35" y="62"/>
                  </a:lnTo>
                  <a:lnTo>
                    <a:pt x="39" y="53"/>
                  </a:lnTo>
                  <a:lnTo>
                    <a:pt x="55" y="52"/>
                  </a:lnTo>
                  <a:lnTo>
                    <a:pt x="62" y="42"/>
                  </a:lnTo>
                  <a:lnTo>
                    <a:pt x="75" y="38"/>
                  </a:lnTo>
                  <a:lnTo>
                    <a:pt x="80" y="27"/>
                  </a:lnTo>
                  <a:lnTo>
                    <a:pt x="90" y="24"/>
                  </a:lnTo>
                  <a:lnTo>
                    <a:pt x="96" y="12"/>
                  </a:lnTo>
                  <a:lnTo>
                    <a:pt x="106" y="3"/>
                  </a:lnTo>
                  <a:lnTo>
                    <a:pt x="113" y="0"/>
                  </a:lnTo>
                  <a:lnTo>
                    <a:pt x="119" y="11"/>
                  </a:lnTo>
                  <a:lnTo>
                    <a:pt x="126" y="26"/>
                  </a:lnTo>
                  <a:lnTo>
                    <a:pt x="124" y="38"/>
                  </a:lnTo>
                  <a:lnTo>
                    <a:pt x="131" y="41"/>
                  </a:lnTo>
                  <a:lnTo>
                    <a:pt x="132" y="50"/>
                  </a:lnTo>
                  <a:lnTo>
                    <a:pt x="143" y="47"/>
                  </a:lnTo>
                  <a:lnTo>
                    <a:pt x="146" y="61"/>
                  </a:lnTo>
                  <a:lnTo>
                    <a:pt x="159" y="64"/>
                  </a:lnTo>
                  <a:lnTo>
                    <a:pt x="162" y="80"/>
                  </a:lnTo>
                  <a:lnTo>
                    <a:pt x="169" y="83"/>
                  </a:lnTo>
                  <a:lnTo>
                    <a:pt x="173" y="89"/>
                  </a:lnTo>
                  <a:lnTo>
                    <a:pt x="176" y="94"/>
                  </a:lnTo>
                  <a:lnTo>
                    <a:pt x="174" y="10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61" name="Freeform 183"/>
            <p:cNvSpPr/>
            <p:nvPr/>
          </p:nvSpPr>
          <p:spPr>
            <a:xfrm>
              <a:off x="6446664" y="3325042"/>
              <a:ext cx="270467" cy="316164"/>
            </a:xfrm>
            <a:custGeom>
              <a:avLst/>
              <a:gdLst>
                <a:gd name="T0" fmla="*/ 0 w 172"/>
                <a:gd name="T1" fmla="*/ 2 h 201"/>
                <a:gd name="T2" fmla="*/ 0 w 172"/>
                <a:gd name="T3" fmla="*/ 201 h 201"/>
                <a:gd name="T4" fmla="*/ 10 w 172"/>
                <a:gd name="T5" fmla="*/ 195 h 201"/>
                <a:gd name="T6" fmla="*/ 22 w 172"/>
                <a:gd name="T7" fmla="*/ 186 h 201"/>
                <a:gd name="T8" fmla="*/ 129 w 172"/>
                <a:gd name="T9" fmla="*/ 186 h 201"/>
                <a:gd name="T10" fmla="*/ 138 w 172"/>
                <a:gd name="T11" fmla="*/ 195 h 201"/>
                <a:gd name="T12" fmla="*/ 166 w 172"/>
                <a:gd name="T13" fmla="*/ 172 h 201"/>
                <a:gd name="T14" fmla="*/ 166 w 172"/>
                <a:gd name="T15" fmla="*/ 149 h 201"/>
                <a:gd name="T16" fmla="*/ 172 w 172"/>
                <a:gd name="T17" fmla="*/ 146 h 201"/>
                <a:gd name="T18" fmla="*/ 134 w 172"/>
                <a:gd name="T19" fmla="*/ 85 h 201"/>
                <a:gd name="T20" fmla="*/ 112 w 172"/>
                <a:gd name="T21" fmla="*/ 48 h 201"/>
                <a:gd name="T22" fmla="*/ 112 w 172"/>
                <a:gd name="T23" fmla="*/ 32 h 201"/>
                <a:gd name="T24" fmla="*/ 125 w 172"/>
                <a:gd name="T25" fmla="*/ 45 h 201"/>
                <a:gd name="T26" fmla="*/ 143 w 172"/>
                <a:gd name="T27" fmla="*/ 65 h 201"/>
                <a:gd name="T28" fmla="*/ 151 w 172"/>
                <a:gd name="T29" fmla="*/ 48 h 201"/>
                <a:gd name="T30" fmla="*/ 151 w 172"/>
                <a:gd name="T31" fmla="*/ 28 h 201"/>
                <a:gd name="T32" fmla="*/ 136 w 172"/>
                <a:gd name="T33" fmla="*/ 5 h 201"/>
                <a:gd name="T34" fmla="*/ 112 w 172"/>
                <a:gd name="T35" fmla="*/ 2 h 201"/>
                <a:gd name="T36" fmla="*/ 91 w 172"/>
                <a:gd name="T37" fmla="*/ 3 h 201"/>
                <a:gd name="T38" fmla="*/ 67 w 172"/>
                <a:gd name="T39" fmla="*/ 19 h 201"/>
                <a:gd name="T40" fmla="*/ 55 w 172"/>
                <a:gd name="T41" fmla="*/ 12 h 201"/>
                <a:gd name="T42" fmla="*/ 44 w 172"/>
                <a:gd name="T43" fmla="*/ 0 h 201"/>
                <a:gd name="T44" fmla="*/ 0 w 172"/>
                <a:gd name="T45" fmla="*/ 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201">
                  <a:moveTo>
                    <a:pt x="0" y="2"/>
                  </a:moveTo>
                  <a:lnTo>
                    <a:pt x="0" y="201"/>
                  </a:lnTo>
                  <a:lnTo>
                    <a:pt x="10" y="195"/>
                  </a:lnTo>
                  <a:lnTo>
                    <a:pt x="22" y="186"/>
                  </a:lnTo>
                  <a:lnTo>
                    <a:pt x="129" y="186"/>
                  </a:lnTo>
                  <a:lnTo>
                    <a:pt x="138" y="195"/>
                  </a:lnTo>
                  <a:lnTo>
                    <a:pt x="166" y="172"/>
                  </a:lnTo>
                  <a:lnTo>
                    <a:pt x="166" y="149"/>
                  </a:lnTo>
                  <a:lnTo>
                    <a:pt x="172" y="146"/>
                  </a:lnTo>
                  <a:lnTo>
                    <a:pt x="134" y="85"/>
                  </a:lnTo>
                  <a:lnTo>
                    <a:pt x="112" y="48"/>
                  </a:lnTo>
                  <a:lnTo>
                    <a:pt x="112" y="32"/>
                  </a:lnTo>
                  <a:lnTo>
                    <a:pt x="125" y="45"/>
                  </a:lnTo>
                  <a:lnTo>
                    <a:pt x="143" y="65"/>
                  </a:lnTo>
                  <a:lnTo>
                    <a:pt x="151" y="48"/>
                  </a:lnTo>
                  <a:lnTo>
                    <a:pt x="151" y="28"/>
                  </a:lnTo>
                  <a:lnTo>
                    <a:pt x="136" y="5"/>
                  </a:lnTo>
                  <a:lnTo>
                    <a:pt x="112" y="2"/>
                  </a:lnTo>
                  <a:lnTo>
                    <a:pt x="91" y="3"/>
                  </a:lnTo>
                  <a:lnTo>
                    <a:pt x="67" y="19"/>
                  </a:lnTo>
                  <a:lnTo>
                    <a:pt x="55" y="12"/>
                  </a:lnTo>
                  <a:lnTo>
                    <a:pt x="44" y="0"/>
                  </a:lnTo>
                  <a:lnTo>
                    <a:pt x="0"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62" name="Freeform 189"/>
            <p:cNvSpPr/>
            <p:nvPr/>
          </p:nvSpPr>
          <p:spPr>
            <a:xfrm>
              <a:off x="5537768" y="3192914"/>
              <a:ext cx="264177" cy="246954"/>
            </a:xfrm>
            <a:custGeom>
              <a:avLst/>
              <a:gdLst>
                <a:gd name="T0" fmla="*/ 118 w 149"/>
                <a:gd name="T1" fmla="*/ 19 h 140"/>
                <a:gd name="T2" fmla="*/ 135 w 149"/>
                <a:gd name="T3" fmla="*/ 16 h 140"/>
                <a:gd name="T4" fmla="*/ 146 w 149"/>
                <a:gd name="T5" fmla="*/ 27 h 140"/>
                <a:gd name="T6" fmla="*/ 139 w 149"/>
                <a:gd name="T7" fmla="*/ 41 h 140"/>
                <a:gd name="T8" fmla="*/ 148 w 149"/>
                <a:gd name="T9" fmla="*/ 46 h 140"/>
                <a:gd name="T10" fmla="*/ 141 w 149"/>
                <a:gd name="T11" fmla="*/ 70 h 140"/>
                <a:gd name="T12" fmla="*/ 126 w 149"/>
                <a:gd name="T13" fmla="*/ 71 h 140"/>
                <a:gd name="T14" fmla="*/ 122 w 149"/>
                <a:gd name="T15" fmla="*/ 82 h 140"/>
                <a:gd name="T16" fmla="*/ 130 w 149"/>
                <a:gd name="T17" fmla="*/ 89 h 140"/>
                <a:gd name="T18" fmla="*/ 111 w 149"/>
                <a:gd name="T19" fmla="*/ 105 h 140"/>
                <a:gd name="T20" fmla="*/ 100 w 149"/>
                <a:gd name="T21" fmla="*/ 118 h 140"/>
                <a:gd name="T22" fmla="*/ 88 w 149"/>
                <a:gd name="T23" fmla="*/ 124 h 140"/>
                <a:gd name="T24" fmla="*/ 77 w 149"/>
                <a:gd name="T25" fmla="*/ 124 h 140"/>
                <a:gd name="T26" fmla="*/ 74 w 149"/>
                <a:gd name="T27" fmla="*/ 131 h 140"/>
                <a:gd name="T28" fmla="*/ 63 w 149"/>
                <a:gd name="T29" fmla="*/ 130 h 140"/>
                <a:gd name="T30" fmla="*/ 61 w 149"/>
                <a:gd name="T31" fmla="*/ 139 h 140"/>
                <a:gd name="T32" fmla="*/ 46 w 149"/>
                <a:gd name="T33" fmla="*/ 139 h 140"/>
                <a:gd name="T34" fmla="*/ 48 w 149"/>
                <a:gd name="T35" fmla="*/ 132 h 140"/>
                <a:gd name="T36" fmla="*/ 37 w 149"/>
                <a:gd name="T37" fmla="*/ 132 h 140"/>
                <a:gd name="T38" fmla="*/ 0 w 149"/>
                <a:gd name="T39" fmla="*/ 132 h 140"/>
                <a:gd name="T40" fmla="*/ 9 w 149"/>
                <a:gd name="T41" fmla="*/ 120 h 140"/>
                <a:gd name="T42" fmla="*/ 17 w 149"/>
                <a:gd name="T43" fmla="*/ 115 h 140"/>
                <a:gd name="T44" fmla="*/ 25 w 149"/>
                <a:gd name="T45" fmla="*/ 108 h 140"/>
                <a:gd name="T46" fmla="*/ 31 w 149"/>
                <a:gd name="T47" fmla="*/ 64 h 140"/>
                <a:gd name="T48" fmla="*/ 36 w 149"/>
                <a:gd name="T49" fmla="*/ 49 h 140"/>
                <a:gd name="T50" fmla="*/ 42 w 149"/>
                <a:gd name="T51" fmla="*/ 51 h 140"/>
                <a:gd name="T52" fmla="*/ 43 w 149"/>
                <a:gd name="T53" fmla="*/ 41 h 140"/>
                <a:gd name="T54" fmla="*/ 67 w 149"/>
                <a:gd name="T55" fmla="*/ 40 h 140"/>
                <a:gd name="T56" fmla="*/ 67 w 149"/>
                <a:gd name="T57" fmla="*/ 28 h 140"/>
                <a:gd name="T58" fmla="*/ 76 w 149"/>
                <a:gd name="T59" fmla="*/ 19 h 140"/>
                <a:gd name="T60" fmla="*/ 82 w 149"/>
                <a:gd name="T61" fmla="*/ 9 h 140"/>
                <a:gd name="T62" fmla="*/ 85 w 149"/>
                <a:gd name="T63" fmla="*/ 0 h 140"/>
                <a:gd name="T64" fmla="*/ 96 w 149"/>
                <a:gd name="T65" fmla="*/ 7 h 140"/>
                <a:gd name="T66" fmla="*/ 108 w 149"/>
                <a:gd name="T67" fmla="*/ 8 h 140"/>
                <a:gd name="T68" fmla="*/ 118 w 149"/>
                <a:gd name="T69" fmla="*/ 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9" h="140">
                  <a:moveTo>
                    <a:pt x="118" y="19"/>
                  </a:moveTo>
                  <a:lnTo>
                    <a:pt x="135" y="16"/>
                  </a:lnTo>
                  <a:lnTo>
                    <a:pt x="146" y="27"/>
                  </a:lnTo>
                  <a:lnTo>
                    <a:pt x="139" y="41"/>
                  </a:lnTo>
                  <a:lnTo>
                    <a:pt x="148" y="46"/>
                  </a:lnTo>
                  <a:lnTo>
                    <a:pt x="141" y="70"/>
                  </a:lnTo>
                  <a:lnTo>
                    <a:pt x="126" y="71"/>
                  </a:lnTo>
                  <a:lnTo>
                    <a:pt x="122" y="82"/>
                  </a:lnTo>
                  <a:lnTo>
                    <a:pt x="130" y="89"/>
                  </a:lnTo>
                  <a:lnTo>
                    <a:pt x="111" y="105"/>
                  </a:lnTo>
                  <a:lnTo>
                    <a:pt x="100" y="118"/>
                  </a:lnTo>
                  <a:lnTo>
                    <a:pt x="88" y="124"/>
                  </a:lnTo>
                  <a:lnTo>
                    <a:pt x="77" y="124"/>
                  </a:lnTo>
                  <a:lnTo>
                    <a:pt x="74" y="131"/>
                  </a:lnTo>
                  <a:lnTo>
                    <a:pt x="63" y="130"/>
                  </a:lnTo>
                  <a:lnTo>
                    <a:pt x="61" y="139"/>
                  </a:lnTo>
                  <a:lnTo>
                    <a:pt x="46" y="139"/>
                  </a:lnTo>
                  <a:lnTo>
                    <a:pt x="48" y="132"/>
                  </a:lnTo>
                  <a:lnTo>
                    <a:pt x="37" y="132"/>
                  </a:lnTo>
                  <a:lnTo>
                    <a:pt x="0" y="132"/>
                  </a:lnTo>
                  <a:lnTo>
                    <a:pt x="9" y="120"/>
                  </a:lnTo>
                  <a:lnTo>
                    <a:pt x="17" y="115"/>
                  </a:lnTo>
                  <a:lnTo>
                    <a:pt x="25" y="108"/>
                  </a:lnTo>
                  <a:lnTo>
                    <a:pt x="31" y="64"/>
                  </a:lnTo>
                  <a:lnTo>
                    <a:pt x="36" y="49"/>
                  </a:lnTo>
                  <a:lnTo>
                    <a:pt x="42" y="51"/>
                  </a:lnTo>
                  <a:lnTo>
                    <a:pt x="43" y="41"/>
                  </a:lnTo>
                  <a:lnTo>
                    <a:pt x="67" y="40"/>
                  </a:lnTo>
                  <a:lnTo>
                    <a:pt x="67" y="28"/>
                  </a:lnTo>
                  <a:lnTo>
                    <a:pt x="76" y="19"/>
                  </a:lnTo>
                  <a:lnTo>
                    <a:pt x="82" y="9"/>
                  </a:lnTo>
                  <a:lnTo>
                    <a:pt x="85" y="0"/>
                  </a:lnTo>
                  <a:lnTo>
                    <a:pt x="96" y="7"/>
                  </a:lnTo>
                  <a:lnTo>
                    <a:pt x="108" y="8"/>
                  </a:lnTo>
                  <a:lnTo>
                    <a:pt x="118" y="1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63" name="Freeform 190"/>
            <p:cNvSpPr/>
            <p:nvPr/>
          </p:nvSpPr>
          <p:spPr>
            <a:xfrm>
              <a:off x="5619537" y="3152017"/>
              <a:ext cx="503195" cy="564690"/>
            </a:xfrm>
            <a:custGeom>
              <a:avLst/>
              <a:gdLst>
                <a:gd name="T0" fmla="*/ 89 w 285"/>
                <a:gd name="T1" fmla="*/ 41 h 320"/>
                <a:gd name="T2" fmla="*/ 100 w 285"/>
                <a:gd name="T3" fmla="*/ 52 h 320"/>
                <a:gd name="T4" fmla="*/ 94 w 285"/>
                <a:gd name="T5" fmla="*/ 65 h 320"/>
                <a:gd name="T6" fmla="*/ 102 w 285"/>
                <a:gd name="T7" fmla="*/ 70 h 320"/>
                <a:gd name="T8" fmla="*/ 95 w 285"/>
                <a:gd name="T9" fmla="*/ 95 h 320"/>
                <a:gd name="T10" fmla="*/ 80 w 285"/>
                <a:gd name="T11" fmla="*/ 96 h 320"/>
                <a:gd name="T12" fmla="*/ 77 w 285"/>
                <a:gd name="T13" fmla="*/ 107 h 320"/>
                <a:gd name="T14" fmla="*/ 84 w 285"/>
                <a:gd name="T15" fmla="*/ 113 h 320"/>
                <a:gd name="T16" fmla="*/ 65 w 285"/>
                <a:gd name="T17" fmla="*/ 129 h 320"/>
                <a:gd name="T18" fmla="*/ 54 w 285"/>
                <a:gd name="T19" fmla="*/ 142 h 320"/>
                <a:gd name="T20" fmla="*/ 42 w 285"/>
                <a:gd name="T21" fmla="*/ 148 h 320"/>
                <a:gd name="T22" fmla="*/ 31 w 285"/>
                <a:gd name="T23" fmla="*/ 148 h 320"/>
                <a:gd name="T24" fmla="*/ 28 w 285"/>
                <a:gd name="T25" fmla="*/ 156 h 320"/>
                <a:gd name="T26" fmla="*/ 17 w 285"/>
                <a:gd name="T27" fmla="*/ 154 h 320"/>
                <a:gd name="T28" fmla="*/ 15 w 285"/>
                <a:gd name="T29" fmla="*/ 163 h 320"/>
                <a:gd name="T30" fmla="*/ 0 w 285"/>
                <a:gd name="T31" fmla="*/ 163 h 320"/>
                <a:gd name="T32" fmla="*/ 31 w 285"/>
                <a:gd name="T33" fmla="*/ 200 h 320"/>
                <a:gd name="T34" fmla="*/ 46 w 285"/>
                <a:gd name="T35" fmla="*/ 209 h 320"/>
                <a:gd name="T36" fmla="*/ 146 w 285"/>
                <a:gd name="T37" fmla="*/ 289 h 320"/>
                <a:gd name="T38" fmla="*/ 160 w 285"/>
                <a:gd name="T39" fmla="*/ 295 h 320"/>
                <a:gd name="T40" fmla="*/ 163 w 285"/>
                <a:gd name="T41" fmla="*/ 319 h 320"/>
                <a:gd name="T42" fmla="*/ 176 w 285"/>
                <a:gd name="T43" fmla="*/ 316 h 320"/>
                <a:gd name="T44" fmla="*/ 178 w 285"/>
                <a:gd name="T45" fmla="*/ 309 h 320"/>
                <a:gd name="T46" fmla="*/ 202 w 285"/>
                <a:gd name="T47" fmla="*/ 307 h 320"/>
                <a:gd name="T48" fmla="*/ 212 w 285"/>
                <a:gd name="T49" fmla="*/ 296 h 320"/>
                <a:gd name="T50" fmla="*/ 220 w 285"/>
                <a:gd name="T51" fmla="*/ 291 h 320"/>
                <a:gd name="T52" fmla="*/ 223 w 285"/>
                <a:gd name="T53" fmla="*/ 282 h 320"/>
                <a:gd name="T54" fmla="*/ 246 w 285"/>
                <a:gd name="T55" fmla="*/ 274 h 320"/>
                <a:gd name="T56" fmla="*/ 253 w 285"/>
                <a:gd name="T57" fmla="*/ 264 h 320"/>
                <a:gd name="T58" fmla="*/ 264 w 285"/>
                <a:gd name="T59" fmla="*/ 254 h 320"/>
                <a:gd name="T60" fmla="*/ 279 w 285"/>
                <a:gd name="T61" fmla="*/ 248 h 320"/>
                <a:gd name="T62" fmla="*/ 284 w 285"/>
                <a:gd name="T63" fmla="*/ 241 h 320"/>
                <a:gd name="T64" fmla="*/ 282 w 285"/>
                <a:gd name="T65" fmla="*/ 227 h 320"/>
                <a:gd name="T66" fmla="*/ 259 w 285"/>
                <a:gd name="T67" fmla="*/ 223 h 320"/>
                <a:gd name="T68" fmla="*/ 252 w 285"/>
                <a:gd name="T69" fmla="*/ 216 h 320"/>
                <a:gd name="T70" fmla="*/ 250 w 285"/>
                <a:gd name="T71" fmla="*/ 198 h 320"/>
                <a:gd name="T72" fmla="*/ 253 w 285"/>
                <a:gd name="T73" fmla="*/ 102 h 320"/>
                <a:gd name="T74" fmla="*/ 246 w 285"/>
                <a:gd name="T75" fmla="*/ 101 h 320"/>
                <a:gd name="T76" fmla="*/ 242 w 285"/>
                <a:gd name="T77" fmla="*/ 85 h 320"/>
                <a:gd name="T78" fmla="*/ 229 w 285"/>
                <a:gd name="T79" fmla="*/ 80 h 320"/>
                <a:gd name="T80" fmla="*/ 224 w 285"/>
                <a:gd name="T81" fmla="*/ 63 h 320"/>
                <a:gd name="T82" fmla="*/ 227 w 285"/>
                <a:gd name="T83" fmla="*/ 48 h 320"/>
                <a:gd name="T84" fmla="*/ 241 w 285"/>
                <a:gd name="T85" fmla="*/ 44 h 320"/>
                <a:gd name="T86" fmla="*/ 233 w 285"/>
                <a:gd name="T87" fmla="*/ 33 h 320"/>
                <a:gd name="T88" fmla="*/ 235 w 285"/>
                <a:gd name="T89" fmla="*/ 21 h 320"/>
                <a:gd name="T90" fmla="*/ 242 w 285"/>
                <a:gd name="T91" fmla="*/ 21 h 320"/>
                <a:gd name="T92" fmla="*/ 239 w 285"/>
                <a:gd name="T93" fmla="*/ 3 h 320"/>
                <a:gd name="T94" fmla="*/ 196 w 285"/>
                <a:gd name="T95" fmla="*/ 0 h 320"/>
                <a:gd name="T96" fmla="*/ 176 w 285"/>
                <a:gd name="T97" fmla="*/ 3 h 320"/>
                <a:gd name="T98" fmla="*/ 160 w 285"/>
                <a:gd name="T99" fmla="*/ 8 h 320"/>
                <a:gd name="T100" fmla="*/ 128 w 285"/>
                <a:gd name="T101" fmla="*/ 11 h 320"/>
                <a:gd name="T102" fmla="*/ 117 w 285"/>
                <a:gd name="T103" fmla="*/ 21 h 320"/>
                <a:gd name="T104" fmla="*/ 96 w 285"/>
                <a:gd name="T105" fmla="*/ 25 h 320"/>
                <a:gd name="T106" fmla="*/ 89 w 285"/>
                <a:gd name="T107" fmla="*/ 4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5" h="320">
                  <a:moveTo>
                    <a:pt x="89" y="41"/>
                  </a:moveTo>
                  <a:lnTo>
                    <a:pt x="100" y="52"/>
                  </a:lnTo>
                  <a:lnTo>
                    <a:pt x="94" y="65"/>
                  </a:lnTo>
                  <a:lnTo>
                    <a:pt x="102" y="70"/>
                  </a:lnTo>
                  <a:lnTo>
                    <a:pt x="95" y="95"/>
                  </a:lnTo>
                  <a:lnTo>
                    <a:pt x="80" y="96"/>
                  </a:lnTo>
                  <a:lnTo>
                    <a:pt x="77" y="107"/>
                  </a:lnTo>
                  <a:lnTo>
                    <a:pt x="84" y="113"/>
                  </a:lnTo>
                  <a:lnTo>
                    <a:pt x="65" y="129"/>
                  </a:lnTo>
                  <a:lnTo>
                    <a:pt x="54" y="142"/>
                  </a:lnTo>
                  <a:lnTo>
                    <a:pt x="42" y="148"/>
                  </a:lnTo>
                  <a:lnTo>
                    <a:pt x="31" y="148"/>
                  </a:lnTo>
                  <a:lnTo>
                    <a:pt x="28" y="156"/>
                  </a:lnTo>
                  <a:lnTo>
                    <a:pt x="17" y="154"/>
                  </a:lnTo>
                  <a:lnTo>
                    <a:pt x="15" y="163"/>
                  </a:lnTo>
                  <a:lnTo>
                    <a:pt x="0" y="163"/>
                  </a:lnTo>
                  <a:lnTo>
                    <a:pt x="31" y="200"/>
                  </a:lnTo>
                  <a:lnTo>
                    <a:pt x="46" y="209"/>
                  </a:lnTo>
                  <a:lnTo>
                    <a:pt x="146" y="289"/>
                  </a:lnTo>
                  <a:lnTo>
                    <a:pt x="160" y="295"/>
                  </a:lnTo>
                  <a:lnTo>
                    <a:pt x="163" y="319"/>
                  </a:lnTo>
                  <a:lnTo>
                    <a:pt x="176" y="316"/>
                  </a:lnTo>
                  <a:lnTo>
                    <a:pt x="178" y="309"/>
                  </a:lnTo>
                  <a:lnTo>
                    <a:pt x="202" y="307"/>
                  </a:lnTo>
                  <a:lnTo>
                    <a:pt x="212" y="296"/>
                  </a:lnTo>
                  <a:lnTo>
                    <a:pt x="220" y="291"/>
                  </a:lnTo>
                  <a:lnTo>
                    <a:pt x="223" y="282"/>
                  </a:lnTo>
                  <a:lnTo>
                    <a:pt x="246" y="274"/>
                  </a:lnTo>
                  <a:lnTo>
                    <a:pt x="253" y="264"/>
                  </a:lnTo>
                  <a:lnTo>
                    <a:pt x="264" y="254"/>
                  </a:lnTo>
                  <a:lnTo>
                    <a:pt x="279" y="248"/>
                  </a:lnTo>
                  <a:lnTo>
                    <a:pt x="284" y="241"/>
                  </a:lnTo>
                  <a:lnTo>
                    <a:pt x="282" y="227"/>
                  </a:lnTo>
                  <a:lnTo>
                    <a:pt x="259" y="223"/>
                  </a:lnTo>
                  <a:lnTo>
                    <a:pt x="252" y="216"/>
                  </a:lnTo>
                  <a:lnTo>
                    <a:pt x="250" y="198"/>
                  </a:lnTo>
                  <a:lnTo>
                    <a:pt x="253" y="102"/>
                  </a:lnTo>
                  <a:lnTo>
                    <a:pt x="246" y="101"/>
                  </a:lnTo>
                  <a:lnTo>
                    <a:pt x="242" y="85"/>
                  </a:lnTo>
                  <a:lnTo>
                    <a:pt x="229" y="80"/>
                  </a:lnTo>
                  <a:lnTo>
                    <a:pt x="224" y="63"/>
                  </a:lnTo>
                  <a:lnTo>
                    <a:pt x="227" y="48"/>
                  </a:lnTo>
                  <a:lnTo>
                    <a:pt x="241" y="44"/>
                  </a:lnTo>
                  <a:lnTo>
                    <a:pt x="233" y="33"/>
                  </a:lnTo>
                  <a:lnTo>
                    <a:pt x="235" y="21"/>
                  </a:lnTo>
                  <a:lnTo>
                    <a:pt x="242" y="21"/>
                  </a:lnTo>
                  <a:lnTo>
                    <a:pt x="239" y="3"/>
                  </a:lnTo>
                  <a:lnTo>
                    <a:pt x="196" y="0"/>
                  </a:lnTo>
                  <a:lnTo>
                    <a:pt x="176" y="3"/>
                  </a:lnTo>
                  <a:lnTo>
                    <a:pt x="160" y="8"/>
                  </a:lnTo>
                  <a:lnTo>
                    <a:pt x="128" y="11"/>
                  </a:lnTo>
                  <a:lnTo>
                    <a:pt x="117" y="21"/>
                  </a:lnTo>
                  <a:lnTo>
                    <a:pt x="96" y="25"/>
                  </a:lnTo>
                  <a:lnTo>
                    <a:pt x="89" y="4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64" name="Freeform 191"/>
            <p:cNvSpPr/>
            <p:nvPr/>
          </p:nvSpPr>
          <p:spPr>
            <a:xfrm>
              <a:off x="6000078" y="3862992"/>
              <a:ext cx="242163" cy="369644"/>
            </a:xfrm>
            <a:custGeom>
              <a:avLst/>
              <a:gdLst>
                <a:gd name="T0" fmla="*/ 0 w 138"/>
                <a:gd name="T1" fmla="*/ 157 h 209"/>
                <a:gd name="T2" fmla="*/ 26 w 138"/>
                <a:gd name="T3" fmla="*/ 135 h 209"/>
                <a:gd name="T4" fmla="*/ 35 w 138"/>
                <a:gd name="T5" fmla="*/ 124 h 209"/>
                <a:gd name="T6" fmla="*/ 47 w 138"/>
                <a:gd name="T7" fmla="*/ 113 h 209"/>
                <a:gd name="T8" fmla="*/ 63 w 138"/>
                <a:gd name="T9" fmla="*/ 102 h 209"/>
                <a:gd name="T10" fmla="*/ 72 w 138"/>
                <a:gd name="T11" fmla="*/ 85 h 209"/>
                <a:gd name="T12" fmla="*/ 79 w 138"/>
                <a:gd name="T13" fmla="*/ 58 h 209"/>
                <a:gd name="T14" fmla="*/ 83 w 138"/>
                <a:gd name="T15" fmla="*/ 51 h 209"/>
                <a:gd name="T16" fmla="*/ 92 w 138"/>
                <a:gd name="T17" fmla="*/ 45 h 209"/>
                <a:gd name="T18" fmla="*/ 94 w 138"/>
                <a:gd name="T19" fmla="*/ 25 h 209"/>
                <a:gd name="T20" fmla="*/ 91 w 138"/>
                <a:gd name="T21" fmla="*/ 1 h 209"/>
                <a:gd name="T22" fmla="*/ 97 w 138"/>
                <a:gd name="T23" fmla="*/ 0 h 209"/>
                <a:gd name="T24" fmla="*/ 100 w 138"/>
                <a:gd name="T25" fmla="*/ 10 h 209"/>
                <a:gd name="T26" fmla="*/ 104 w 138"/>
                <a:gd name="T27" fmla="*/ 18 h 209"/>
                <a:gd name="T28" fmla="*/ 111 w 138"/>
                <a:gd name="T29" fmla="*/ 32 h 209"/>
                <a:gd name="T30" fmla="*/ 111 w 138"/>
                <a:gd name="T31" fmla="*/ 40 h 209"/>
                <a:gd name="T32" fmla="*/ 105 w 138"/>
                <a:gd name="T33" fmla="*/ 43 h 209"/>
                <a:gd name="T34" fmla="*/ 108 w 138"/>
                <a:gd name="T35" fmla="*/ 46 h 209"/>
                <a:gd name="T36" fmla="*/ 111 w 138"/>
                <a:gd name="T37" fmla="*/ 54 h 209"/>
                <a:gd name="T38" fmla="*/ 116 w 138"/>
                <a:gd name="T39" fmla="*/ 62 h 209"/>
                <a:gd name="T40" fmla="*/ 115 w 138"/>
                <a:gd name="T41" fmla="*/ 69 h 209"/>
                <a:gd name="T42" fmla="*/ 108 w 138"/>
                <a:gd name="T43" fmla="*/ 73 h 209"/>
                <a:gd name="T44" fmla="*/ 109 w 138"/>
                <a:gd name="T45" fmla="*/ 81 h 209"/>
                <a:gd name="T46" fmla="*/ 120 w 138"/>
                <a:gd name="T47" fmla="*/ 95 h 209"/>
                <a:gd name="T48" fmla="*/ 128 w 138"/>
                <a:gd name="T49" fmla="*/ 111 h 209"/>
                <a:gd name="T50" fmla="*/ 121 w 138"/>
                <a:gd name="T51" fmla="*/ 120 h 209"/>
                <a:gd name="T52" fmla="*/ 115 w 138"/>
                <a:gd name="T53" fmla="*/ 139 h 209"/>
                <a:gd name="T54" fmla="*/ 125 w 138"/>
                <a:gd name="T55" fmla="*/ 156 h 209"/>
                <a:gd name="T56" fmla="*/ 132 w 138"/>
                <a:gd name="T57" fmla="*/ 176 h 209"/>
                <a:gd name="T58" fmla="*/ 137 w 138"/>
                <a:gd name="T59" fmla="*/ 185 h 209"/>
                <a:gd name="T60" fmla="*/ 92 w 138"/>
                <a:gd name="T61" fmla="*/ 190 h 209"/>
                <a:gd name="T62" fmla="*/ 69 w 138"/>
                <a:gd name="T63" fmla="*/ 193 h 209"/>
                <a:gd name="T64" fmla="*/ 60 w 138"/>
                <a:gd name="T65" fmla="*/ 200 h 209"/>
                <a:gd name="T66" fmla="*/ 60 w 138"/>
                <a:gd name="T67" fmla="*/ 206 h 209"/>
                <a:gd name="T68" fmla="*/ 40 w 138"/>
                <a:gd name="T69" fmla="*/ 208 h 209"/>
                <a:gd name="T70" fmla="*/ 37 w 138"/>
                <a:gd name="T71" fmla="*/ 193 h 209"/>
                <a:gd name="T72" fmla="*/ 44 w 138"/>
                <a:gd name="T73" fmla="*/ 178 h 209"/>
                <a:gd name="T74" fmla="*/ 37 w 138"/>
                <a:gd name="T75" fmla="*/ 170 h 209"/>
                <a:gd name="T76" fmla="*/ 22 w 138"/>
                <a:gd name="T77" fmla="*/ 164 h 209"/>
                <a:gd name="T78" fmla="*/ 0 w 138"/>
                <a:gd name="T79" fmla="*/ 15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8" h="209">
                  <a:moveTo>
                    <a:pt x="0" y="157"/>
                  </a:moveTo>
                  <a:lnTo>
                    <a:pt x="26" y="135"/>
                  </a:lnTo>
                  <a:lnTo>
                    <a:pt x="35" y="124"/>
                  </a:lnTo>
                  <a:lnTo>
                    <a:pt x="47" y="113"/>
                  </a:lnTo>
                  <a:lnTo>
                    <a:pt x="63" y="102"/>
                  </a:lnTo>
                  <a:lnTo>
                    <a:pt x="72" y="85"/>
                  </a:lnTo>
                  <a:lnTo>
                    <a:pt x="79" y="58"/>
                  </a:lnTo>
                  <a:lnTo>
                    <a:pt x="83" y="51"/>
                  </a:lnTo>
                  <a:lnTo>
                    <a:pt x="92" y="45"/>
                  </a:lnTo>
                  <a:lnTo>
                    <a:pt x="94" y="25"/>
                  </a:lnTo>
                  <a:lnTo>
                    <a:pt x="91" y="1"/>
                  </a:lnTo>
                  <a:lnTo>
                    <a:pt x="97" y="0"/>
                  </a:lnTo>
                  <a:lnTo>
                    <a:pt x="100" y="10"/>
                  </a:lnTo>
                  <a:lnTo>
                    <a:pt x="104" y="18"/>
                  </a:lnTo>
                  <a:lnTo>
                    <a:pt x="111" y="32"/>
                  </a:lnTo>
                  <a:lnTo>
                    <a:pt x="111" y="40"/>
                  </a:lnTo>
                  <a:lnTo>
                    <a:pt x="105" y="43"/>
                  </a:lnTo>
                  <a:lnTo>
                    <a:pt x="108" y="46"/>
                  </a:lnTo>
                  <a:lnTo>
                    <a:pt x="111" y="54"/>
                  </a:lnTo>
                  <a:lnTo>
                    <a:pt x="116" y="62"/>
                  </a:lnTo>
                  <a:lnTo>
                    <a:pt x="115" y="69"/>
                  </a:lnTo>
                  <a:lnTo>
                    <a:pt x="108" y="73"/>
                  </a:lnTo>
                  <a:lnTo>
                    <a:pt x="109" y="81"/>
                  </a:lnTo>
                  <a:lnTo>
                    <a:pt x="120" y="95"/>
                  </a:lnTo>
                  <a:lnTo>
                    <a:pt x="128" y="111"/>
                  </a:lnTo>
                  <a:lnTo>
                    <a:pt x="121" y="120"/>
                  </a:lnTo>
                  <a:lnTo>
                    <a:pt x="115" y="139"/>
                  </a:lnTo>
                  <a:lnTo>
                    <a:pt x="125" y="156"/>
                  </a:lnTo>
                  <a:lnTo>
                    <a:pt x="132" y="176"/>
                  </a:lnTo>
                  <a:lnTo>
                    <a:pt x="137" y="185"/>
                  </a:lnTo>
                  <a:lnTo>
                    <a:pt x="92" y="190"/>
                  </a:lnTo>
                  <a:lnTo>
                    <a:pt x="69" y="193"/>
                  </a:lnTo>
                  <a:lnTo>
                    <a:pt x="60" y="200"/>
                  </a:lnTo>
                  <a:lnTo>
                    <a:pt x="60" y="206"/>
                  </a:lnTo>
                  <a:lnTo>
                    <a:pt x="40" y="208"/>
                  </a:lnTo>
                  <a:lnTo>
                    <a:pt x="37" y="193"/>
                  </a:lnTo>
                  <a:lnTo>
                    <a:pt x="44" y="178"/>
                  </a:lnTo>
                  <a:lnTo>
                    <a:pt x="37" y="170"/>
                  </a:lnTo>
                  <a:lnTo>
                    <a:pt x="22" y="164"/>
                  </a:lnTo>
                  <a:lnTo>
                    <a:pt x="0" y="157"/>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65" name="Freeform 210"/>
            <p:cNvSpPr/>
            <p:nvPr/>
          </p:nvSpPr>
          <p:spPr>
            <a:xfrm>
              <a:off x="5547203" y="4025006"/>
              <a:ext cx="117936" cy="128982"/>
            </a:xfrm>
            <a:custGeom>
              <a:avLst/>
              <a:gdLst>
                <a:gd name="T0" fmla="*/ 0 w 67"/>
                <a:gd name="T1" fmla="*/ 26 h 74"/>
                <a:gd name="T2" fmla="*/ 14 w 67"/>
                <a:gd name="T3" fmla="*/ 0 h 74"/>
                <a:gd name="T4" fmla="*/ 23 w 67"/>
                <a:gd name="T5" fmla="*/ 17 h 74"/>
                <a:gd name="T6" fmla="*/ 34 w 67"/>
                <a:gd name="T7" fmla="*/ 20 h 74"/>
                <a:gd name="T8" fmla="*/ 38 w 67"/>
                <a:gd name="T9" fmla="*/ 34 h 74"/>
                <a:gd name="T10" fmla="*/ 47 w 67"/>
                <a:gd name="T11" fmla="*/ 36 h 74"/>
                <a:gd name="T12" fmla="*/ 49 w 67"/>
                <a:gd name="T13" fmla="*/ 53 h 74"/>
                <a:gd name="T14" fmla="*/ 66 w 67"/>
                <a:gd name="T15" fmla="*/ 59 h 74"/>
                <a:gd name="T16" fmla="*/ 63 w 67"/>
                <a:gd name="T17" fmla="*/ 67 h 74"/>
                <a:gd name="T18" fmla="*/ 54 w 67"/>
                <a:gd name="T19" fmla="*/ 73 h 74"/>
                <a:gd name="T20" fmla="*/ 36 w 67"/>
                <a:gd name="T21" fmla="*/ 68 h 74"/>
                <a:gd name="T22" fmla="*/ 0 w 67"/>
                <a:gd name="T23" fmla="*/ 2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74">
                  <a:moveTo>
                    <a:pt x="0" y="26"/>
                  </a:moveTo>
                  <a:lnTo>
                    <a:pt x="14" y="0"/>
                  </a:lnTo>
                  <a:lnTo>
                    <a:pt x="23" y="17"/>
                  </a:lnTo>
                  <a:lnTo>
                    <a:pt x="34" y="20"/>
                  </a:lnTo>
                  <a:lnTo>
                    <a:pt x="38" y="34"/>
                  </a:lnTo>
                  <a:lnTo>
                    <a:pt x="47" y="36"/>
                  </a:lnTo>
                  <a:lnTo>
                    <a:pt x="49" y="53"/>
                  </a:lnTo>
                  <a:lnTo>
                    <a:pt x="66" y="59"/>
                  </a:lnTo>
                  <a:lnTo>
                    <a:pt x="63" y="67"/>
                  </a:lnTo>
                  <a:lnTo>
                    <a:pt x="54" y="73"/>
                  </a:lnTo>
                  <a:lnTo>
                    <a:pt x="36" y="68"/>
                  </a:lnTo>
                  <a:lnTo>
                    <a:pt x="0" y="2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66" name="Freeform 211"/>
            <p:cNvSpPr/>
            <p:nvPr/>
          </p:nvSpPr>
          <p:spPr>
            <a:xfrm>
              <a:off x="5422977" y="3438295"/>
              <a:ext cx="268895" cy="405822"/>
            </a:xfrm>
            <a:custGeom>
              <a:avLst/>
              <a:gdLst>
                <a:gd name="T0" fmla="*/ 112 w 152"/>
                <a:gd name="T1" fmla="*/ 0 h 229"/>
                <a:gd name="T2" fmla="*/ 107 w 152"/>
                <a:gd name="T3" fmla="*/ 20 h 229"/>
                <a:gd name="T4" fmla="*/ 100 w 152"/>
                <a:gd name="T5" fmla="*/ 29 h 229"/>
                <a:gd name="T6" fmla="*/ 66 w 152"/>
                <a:gd name="T7" fmla="*/ 31 h 229"/>
                <a:gd name="T8" fmla="*/ 66 w 152"/>
                <a:gd name="T9" fmla="*/ 81 h 229"/>
                <a:gd name="T10" fmla="*/ 53 w 152"/>
                <a:gd name="T11" fmla="*/ 76 h 229"/>
                <a:gd name="T12" fmla="*/ 44 w 152"/>
                <a:gd name="T13" fmla="*/ 84 h 229"/>
                <a:gd name="T14" fmla="*/ 41 w 152"/>
                <a:gd name="T15" fmla="*/ 97 h 229"/>
                <a:gd name="T16" fmla="*/ 40 w 152"/>
                <a:gd name="T17" fmla="*/ 118 h 229"/>
                <a:gd name="T18" fmla="*/ 26 w 152"/>
                <a:gd name="T19" fmla="*/ 118 h 229"/>
                <a:gd name="T20" fmla="*/ 6 w 152"/>
                <a:gd name="T21" fmla="*/ 115 h 229"/>
                <a:gd name="T22" fmla="*/ 0 w 152"/>
                <a:gd name="T23" fmla="*/ 113 h 229"/>
                <a:gd name="T24" fmla="*/ 0 w 152"/>
                <a:gd name="T25" fmla="*/ 156 h 229"/>
                <a:gd name="T26" fmla="*/ 4 w 152"/>
                <a:gd name="T27" fmla="*/ 162 h 229"/>
                <a:gd name="T28" fmla="*/ 4 w 152"/>
                <a:gd name="T29" fmla="*/ 195 h 229"/>
                <a:gd name="T30" fmla="*/ 17 w 152"/>
                <a:gd name="T31" fmla="*/ 192 h 229"/>
                <a:gd name="T32" fmla="*/ 23 w 152"/>
                <a:gd name="T33" fmla="*/ 201 h 229"/>
                <a:gd name="T34" fmla="*/ 33 w 152"/>
                <a:gd name="T35" fmla="*/ 205 h 229"/>
                <a:gd name="T36" fmla="*/ 44 w 152"/>
                <a:gd name="T37" fmla="*/ 220 h 229"/>
                <a:gd name="T38" fmla="*/ 55 w 152"/>
                <a:gd name="T39" fmla="*/ 228 h 229"/>
                <a:gd name="T40" fmla="*/ 70 w 152"/>
                <a:gd name="T41" fmla="*/ 209 h 229"/>
                <a:gd name="T42" fmla="*/ 81 w 152"/>
                <a:gd name="T43" fmla="*/ 215 h 229"/>
                <a:gd name="T44" fmla="*/ 132 w 152"/>
                <a:gd name="T45" fmla="*/ 219 h 229"/>
                <a:gd name="T46" fmla="*/ 151 w 152"/>
                <a:gd name="T47" fmla="*/ 217 h 229"/>
                <a:gd name="T48" fmla="*/ 149 w 152"/>
                <a:gd name="T49" fmla="*/ 198 h 229"/>
                <a:gd name="T50" fmla="*/ 138 w 152"/>
                <a:gd name="T51" fmla="*/ 195 h 229"/>
                <a:gd name="T52" fmla="*/ 140 w 152"/>
                <a:gd name="T53" fmla="*/ 84 h 229"/>
                <a:gd name="T54" fmla="*/ 132 w 152"/>
                <a:gd name="T55" fmla="*/ 75 h 229"/>
                <a:gd name="T56" fmla="*/ 132 w 152"/>
                <a:gd name="T57" fmla="*/ 53 h 229"/>
                <a:gd name="T58" fmla="*/ 142 w 152"/>
                <a:gd name="T59" fmla="*/ 50 h 229"/>
                <a:gd name="T60" fmla="*/ 143 w 152"/>
                <a:gd name="T61" fmla="*/ 36 h 229"/>
                <a:gd name="T62" fmla="*/ 112 w 152"/>
                <a:gd name="T63"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229">
                  <a:moveTo>
                    <a:pt x="112" y="0"/>
                  </a:moveTo>
                  <a:lnTo>
                    <a:pt x="107" y="20"/>
                  </a:lnTo>
                  <a:lnTo>
                    <a:pt x="100" y="29"/>
                  </a:lnTo>
                  <a:lnTo>
                    <a:pt x="66" y="31"/>
                  </a:lnTo>
                  <a:lnTo>
                    <a:pt x="66" y="81"/>
                  </a:lnTo>
                  <a:lnTo>
                    <a:pt x="53" y="76"/>
                  </a:lnTo>
                  <a:lnTo>
                    <a:pt x="44" y="84"/>
                  </a:lnTo>
                  <a:lnTo>
                    <a:pt x="41" y="97"/>
                  </a:lnTo>
                  <a:lnTo>
                    <a:pt x="40" y="118"/>
                  </a:lnTo>
                  <a:lnTo>
                    <a:pt x="26" y="118"/>
                  </a:lnTo>
                  <a:lnTo>
                    <a:pt x="6" y="115"/>
                  </a:lnTo>
                  <a:lnTo>
                    <a:pt x="0" y="113"/>
                  </a:lnTo>
                  <a:lnTo>
                    <a:pt x="0" y="156"/>
                  </a:lnTo>
                  <a:lnTo>
                    <a:pt x="4" y="162"/>
                  </a:lnTo>
                  <a:lnTo>
                    <a:pt x="4" y="195"/>
                  </a:lnTo>
                  <a:lnTo>
                    <a:pt x="17" y="192"/>
                  </a:lnTo>
                  <a:lnTo>
                    <a:pt x="23" y="201"/>
                  </a:lnTo>
                  <a:lnTo>
                    <a:pt x="33" y="205"/>
                  </a:lnTo>
                  <a:lnTo>
                    <a:pt x="44" y="220"/>
                  </a:lnTo>
                  <a:lnTo>
                    <a:pt x="55" y="228"/>
                  </a:lnTo>
                  <a:lnTo>
                    <a:pt x="70" y="209"/>
                  </a:lnTo>
                  <a:lnTo>
                    <a:pt x="81" y="215"/>
                  </a:lnTo>
                  <a:lnTo>
                    <a:pt x="132" y="219"/>
                  </a:lnTo>
                  <a:lnTo>
                    <a:pt x="151" y="217"/>
                  </a:lnTo>
                  <a:lnTo>
                    <a:pt x="149" y="198"/>
                  </a:lnTo>
                  <a:lnTo>
                    <a:pt x="138" y="195"/>
                  </a:lnTo>
                  <a:lnTo>
                    <a:pt x="140" y="84"/>
                  </a:lnTo>
                  <a:lnTo>
                    <a:pt x="132" y="75"/>
                  </a:lnTo>
                  <a:lnTo>
                    <a:pt x="132" y="53"/>
                  </a:lnTo>
                  <a:lnTo>
                    <a:pt x="142" y="50"/>
                  </a:lnTo>
                  <a:lnTo>
                    <a:pt x="143" y="36"/>
                  </a:lnTo>
                  <a:lnTo>
                    <a:pt x="112"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67" name="Freeform 212"/>
            <p:cNvSpPr/>
            <p:nvPr/>
          </p:nvSpPr>
          <p:spPr>
            <a:xfrm>
              <a:off x="6118015" y="4153988"/>
              <a:ext cx="182408" cy="254818"/>
            </a:xfrm>
            <a:custGeom>
              <a:avLst/>
              <a:gdLst>
                <a:gd name="T0" fmla="*/ 0 w 103"/>
                <a:gd name="T1" fmla="*/ 133 h 145"/>
                <a:gd name="T2" fmla="*/ 5 w 103"/>
                <a:gd name="T3" fmla="*/ 126 h 145"/>
                <a:gd name="T4" fmla="*/ 10 w 103"/>
                <a:gd name="T5" fmla="*/ 114 h 145"/>
                <a:gd name="T6" fmla="*/ 3 w 103"/>
                <a:gd name="T7" fmla="*/ 108 h 145"/>
                <a:gd name="T8" fmla="*/ 2 w 103"/>
                <a:gd name="T9" fmla="*/ 101 h 145"/>
                <a:gd name="T10" fmla="*/ 12 w 103"/>
                <a:gd name="T11" fmla="*/ 97 h 145"/>
                <a:gd name="T12" fmla="*/ 19 w 103"/>
                <a:gd name="T13" fmla="*/ 95 h 145"/>
                <a:gd name="T14" fmla="*/ 27 w 103"/>
                <a:gd name="T15" fmla="*/ 104 h 145"/>
                <a:gd name="T16" fmla="*/ 39 w 103"/>
                <a:gd name="T17" fmla="*/ 100 h 145"/>
                <a:gd name="T18" fmla="*/ 48 w 103"/>
                <a:gd name="T19" fmla="*/ 86 h 145"/>
                <a:gd name="T20" fmla="*/ 46 w 103"/>
                <a:gd name="T21" fmla="*/ 72 h 145"/>
                <a:gd name="T22" fmla="*/ 38 w 103"/>
                <a:gd name="T23" fmla="*/ 65 h 145"/>
                <a:gd name="T24" fmla="*/ 34 w 103"/>
                <a:gd name="T25" fmla="*/ 55 h 145"/>
                <a:gd name="T26" fmla="*/ 37 w 103"/>
                <a:gd name="T27" fmla="*/ 47 h 145"/>
                <a:gd name="T28" fmla="*/ 35 w 103"/>
                <a:gd name="T29" fmla="*/ 38 h 145"/>
                <a:gd name="T30" fmla="*/ 24 w 103"/>
                <a:gd name="T31" fmla="*/ 38 h 145"/>
                <a:gd name="T32" fmla="*/ 24 w 103"/>
                <a:gd name="T33" fmla="*/ 25 h 145"/>
                <a:gd name="T34" fmla="*/ 69 w 103"/>
                <a:gd name="T35" fmla="*/ 19 h 145"/>
                <a:gd name="T36" fmla="*/ 75 w 103"/>
                <a:gd name="T37" fmla="*/ 10 h 145"/>
                <a:gd name="T38" fmla="*/ 82 w 103"/>
                <a:gd name="T39" fmla="*/ 2 h 145"/>
                <a:gd name="T40" fmla="*/ 93 w 103"/>
                <a:gd name="T41" fmla="*/ 0 h 145"/>
                <a:gd name="T42" fmla="*/ 102 w 103"/>
                <a:gd name="T43" fmla="*/ 3 h 145"/>
                <a:gd name="T44" fmla="*/ 98 w 103"/>
                <a:gd name="T45" fmla="*/ 22 h 145"/>
                <a:gd name="T46" fmla="*/ 94 w 103"/>
                <a:gd name="T47" fmla="*/ 26 h 145"/>
                <a:gd name="T48" fmla="*/ 93 w 103"/>
                <a:gd name="T49" fmla="*/ 71 h 145"/>
                <a:gd name="T50" fmla="*/ 89 w 103"/>
                <a:gd name="T51" fmla="*/ 77 h 145"/>
                <a:gd name="T52" fmla="*/ 83 w 103"/>
                <a:gd name="T53" fmla="*/ 84 h 145"/>
                <a:gd name="T54" fmla="*/ 82 w 103"/>
                <a:gd name="T55" fmla="*/ 103 h 145"/>
                <a:gd name="T56" fmla="*/ 70 w 103"/>
                <a:gd name="T57" fmla="*/ 104 h 145"/>
                <a:gd name="T58" fmla="*/ 69 w 103"/>
                <a:gd name="T59" fmla="*/ 128 h 145"/>
                <a:gd name="T60" fmla="*/ 54 w 103"/>
                <a:gd name="T61" fmla="*/ 134 h 145"/>
                <a:gd name="T62" fmla="*/ 51 w 103"/>
                <a:gd name="T63" fmla="*/ 139 h 145"/>
                <a:gd name="T64" fmla="*/ 39 w 103"/>
                <a:gd name="T65" fmla="*/ 139 h 145"/>
                <a:gd name="T66" fmla="*/ 32 w 103"/>
                <a:gd name="T67" fmla="*/ 135 h 145"/>
                <a:gd name="T68" fmla="*/ 22 w 103"/>
                <a:gd name="T69" fmla="*/ 139 h 145"/>
                <a:gd name="T70" fmla="*/ 14 w 103"/>
                <a:gd name="T71" fmla="*/ 142 h 145"/>
                <a:gd name="T72" fmla="*/ 8 w 103"/>
                <a:gd name="T73" fmla="*/ 144 h 145"/>
                <a:gd name="T74" fmla="*/ 8 w 103"/>
                <a:gd name="T75" fmla="*/ 137 h 145"/>
                <a:gd name="T76" fmla="*/ 0 w 103"/>
                <a:gd name="T77" fmla="*/ 13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3" h="145">
                  <a:moveTo>
                    <a:pt x="0" y="133"/>
                  </a:moveTo>
                  <a:lnTo>
                    <a:pt x="5" y="126"/>
                  </a:lnTo>
                  <a:lnTo>
                    <a:pt x="10" y="114"/>
                  </a:lnTo>
                  <a:lnTo>
                    <a:pt x="3" y="108"/>
                  </a:lnTo>
                  <a:lnTo>
                    <a:pt x="2" y="101"/>
                  </a:lnTo>
                  <a:lnTo>
                    <a:pt x="12" y="97"/>
                  </a:lnTo>
                  <a:lnTo>
                    <a:pt x="19" y="95"/>
                  </a:lnTo>
                  <a:lnTo>
                    <a:pt x="27" y="104"/>
                  </a:lnTo>
                  <a:lnTo>
                    <a:pt x="39" y="100"/>
                  </a:lnTo>
                  <a:lnTo>
                    <a:pt x="48" y="86"/>
                  </a:lnTo>
                  <a:lnTo>
                    <a:pt x="46" y="72"/>
                  </a:lnTo>
                  <a:lnTo>
                    <a:pt x="38" y="65"/>
                  </a:lnTo>
                  <a:lnTo>
                    <a:pt x="34" y="55"/>
                  </a:lnTo>
                  <a:lnTo>
                    <a:pt x="37" y="47"/>
                  </a:lnTo>
                  <a:lnTo>
                    <a:pt x="35" y="38"/>
                  </a:lnTo>
                  <a:lnTo>
                    <a:pt x="24" y="38"/>
                  </a:lnTo>
                  <a:lnTo>
                    <a:pt x="24" y="25"/>
                  </a:lnTo>
                  <a:lnTo>
                    <a:pt x="69" y="19"/>
                  </a:lnTo>
                  <a:lnTo>
                    <a:pt x="75" y="10"/>
                  </a:lnTo>
                  <a:lnTo>
                    <a:pt x="82" y="2"/>
                  </a:lnTo>
                  <a:lnTo>
                    <a:pt x="93" y="0"/>
                  </a:lnTo>
                  <a:lnTo>
                    <a:pt x="102" y="3"/>
                  </a:lnTo>
                  <a:lnTo>
                    <a:pt x="98" y="22"/>
                  </a:lnTo>
                  <a:lnTo>
                    <a:pt x="94" y="26"/>
                  </a:lnTo>
                  <a:lnTo>
                    <a:pt x="93" y="71"/>
                  </a:lnTo>
                  <a:lnTo>
                    <a:pt x="89" y="77"/>
                  </a:lnTo>
                  <a:lnTo>
                    <a:pt x="83" y="84"/>
                  </a:lnTo>
                  <a:lnTo>
                    <a:pt x="82" y="103"/>
                  </a:lnTo>
                  <a:lnTo>
                    <a:pt x="70" y="104"/>
                  </a:lnTo>
                  <a:lnTo>
                    <a:pt x="69" y="128"/>
                  </a:lnTo>
                  <a:lnTo>
                    <a:pt x="54" y="134"/>
                  </a:lnTo>
                  <a:lnTo>
                    <a:pt x="51" y="139"/>
                  </a:lnTo>
                  <a:lnTo>
                    <a:pt x="39" y="139"/>
                  </a:lnTo>
                  <a:lnTo>
                    <a:pt x="32" y="135"/>
                  </a:lnTo>
                  <a:lnTo>
                    <a:pt x="22" y="139"/>
                  </a:lnTo>
                  <a:lnTo>
                    <a:pt x="14" y="142"/>
                  </a:lnTo>
                  <a:lnTo>
                    <a:pt x="8" y="144"/>
                  </a:lnTo>
                  <a:lnTo>
                    <a:pt x="8" y="137"/>
                  </a:lnTo>
                  <a:lnTo>
                    <a:pt x="0" y="13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68" name="Freeform 213"/>
            <p:cNvSpPr/>
            <p:nvPr/>
          </p:nvSpPr>
          <p:spPr>
            <a:xfrm>
              <a:off x="6132167" y="4116237"/>
              <a:ext cx="495332" cy="550534"/>
            </a:xfrm>
            <a:custGeom>
              <a:avLst/>
              <a:gdLst>
                <a:gd name="T0" fmla="*/ 1 w 282"/>
                <a:gd name="T1" fmla="*/ 174 h 311"/>
                <a:gd name="T2" fmla="*/ 7 w 282"/>
                <a:gd name="T3" fmla="*/ 183 h 311"/>
                <a:gd name="T4" fmla="*/ 42 w 282"/>
                <a:gd name="T5" fmla="*/ 178 h 311"/>
                <a:gd name="T6" fmla="*/ 75 w 282"/>
                <a:gd name="T7" fmla="*/ 206 h 311"/>
                <a:gd name="T8" fmla="*/ 82 w 282"/>
                <a:gd name="T9" fmla="*/ 217 h 311"/>
                <a:gd name="T10" fmla="*/ 110 w 282"/>
                <a:gd name="T11" fmla="*/ 201 h 311"/>
                <a:gd name="T12" fmla="*/ 124 w 282"/>
                <a:gd name="T13" fmla="*/ 213 h 311"/>
                <a:gd name="T14" fmla="*/ 139 w 282"/>
                <a:gd name="T15" fmla="*/ 206 h 311"/>
                <a:gd name="T16" fmla="*/ 146 w 282"/>
                <a:gd name="T17" fmla="*/ 247 h 311"/>
                <a:gd name="T18" fmla="*/ 155 w 282"/>
                <a:gd name="T19" fmla="*/ 267 h 311"/>
                <a:gd name="T20" fmla="*/ 188 w 282"/>
                <a:gd name="T21" fmla="*/ 268 h 311"/>
                <a:gd name="T22" fmla="*/ 199 w 282"/>
                <a:gd name="T23" fmla="*/ 286 h 311"/>
                <a:gd name="T24" fmla="*/ 215 w 282"/>
                <a:gd name="T25" fmla="*/ 275 h 311"/>
                <a:gd name="T26" fmla="*/ 228 w 282"/>
                <a:gd name="T27" fmla="*/ 286 h 311"/>
                <a:gd name="T28" fmla="*/ 237 w 282"/>
                <a:gd name="T29" fmla="*/ 310 h 311"/>
                <a:gd name="T30" fmla="*/ 257 w 282"/>
                <a:gd name="T31" fmla="*/ 300 h 311"/>
                <a:gd name="T32" fmla="*/ 244 w 282"/>
                <a:gd name="T33" fmla="*/ 281 h 311"/>
                <a:gd name="T34" fmla="*/ 242 w 282"/>
                <a:gd name="T35" fmla="*/ 231 h 311"/>
                <a:gd name="T36" fmla="*/ 258 w 282"/>
                <a:gd name="T37" fmla="*/ 217 h 311"/>
                <a:gd name="T38" fmla="*/ 262 w 282"/>
                <a:gd name="T39" fmla="*/ 200 h 311"/>
                <a:gd name="T40" fmla="*/ 257 w 282"/>
                <a:gd name="T41" fmla="*/ 180 h 311"/>
                <a:gd name="T42" fmla="*/ 257 w 282"/>
                <a:gd name="T43" fmla="*/ 159 h 311"/>
                <a:gd name="T44" fmla="*/ 247 w 282"/>
                <a:gd name="T45" fmla="*/ 144 h 311"/>
                <a:gd name="T46" fmla="*/ 241 w 282"/>
                <a:gd name="T47" fmla="*/ 130 h 311"/>
                <a:gd name="T48" fmla="*/ 246 w 282"/>
                <a:gd name="T49" fmla="*/ 116 h 311"/>
                <a:gd name="T50" fmla="*/ 253 w 282"/>
                <a:gd name="T51" fmla="*/ 102 h 311"/>
                <a:gd name="T52" fmla="*/ 272 w 282"/>
                <a:gd name="T53" fmla="*/ 62 h 311"/>
                <a:gd name="T54" fmla="*/ 281 w 282"/>
                <a:gd name="T55" fmla="*/ 48 h 311"/>
                <a:gd name="T56" fmla="*/ 272 w 282"/>
                <a:gd name="T57" fmla="*/ 42 h 311"/>
                <a:gd name="T58" fmla="*/ 268 w 282"/>
                <a:gd name="T59" fmla="*/ 21 h 311"/>
                <a:gd name="T60" fmla="*/ 253 w 282"/>
                <a:gd name="T61" fmla="*/ 11 h 311"/>
                <a:gd name="T62" fmla="*/ 215 w 282"/>
                <a:gd name="T63" fmla="*/ 1 h 311"/>
                <a:gd name="T64" fmla="*/ 190 w 282"/>
                <a:gd name="T65" fmla="*/ 3 h 311"/>
                <a:gd name="T66" fmla="*/ 176 w 282"/>
                <a:gd name="T67" fmla="*/ 8 h 311"/>
                <a:gd name="T68" fmla="*/ 143 w 282"/>
                <a:gd name="T69" fmla="*/ 16 h 311"/>
                <a:gd name="T70" fmla="*/ 114 w 282"/>
                <a:gd name="T71" fmla="*/ 8 h 311"/>
                <a:gd name="T72" fmla="*/ 98 w 282"/>
                <a:gd name="T73" fmla="*/ 14 h 311"/>
                <a:gd name="T74" fmla="*/ 86 w 282"/>
                <a:gd name="T75" fmla="*/ 21 h 311"/>
                <a:gd name="T76" fmla="*/ 91 w 282"/>
                <a:gd name="T77" fmla="*/ 43 h 311"/>
                <a:gd name="T78" fmla="*/ 86 w 282"/>
                <a:gd name="T79" fmla="*/ 92 h 311"/>
                <a:gd name="T80" fmla="*/ 76 w 282"/>
                <a:gd name="T81" fmla="*/ 105 h 311"/>
                <a:gd name="T82" fmla="*/ 63 w 282"/>
                <a:gd name="T83" fmla="*/ 125 h 311"/>
                <a:gd name="T84" fmla="*/ 47 w 282"/>
                <a:gd name="T85" fmla="*/ 155 h 311"/>
                <a:gd name="T86" fmla="*/ 31 w 282"/>
                <a:gd name="T87" fmla="*/ 160 h 311"/>
                <a:gd name="T88" fmla="*/ 14 w 282"/>
                <a:gd name="T89" fmla="*/ 160 h 311"/>
                <a:gd name="T90" fmla="*/ 1 w 282"/>
                <a:gd name="T91" fmla="*/ 165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2" h="311">
                  <a:moveTo>
                    <a:pt x="7" y="171"/>
                  </a:moveTo>
                  <a:lnTo>
                    <a:pt x="1" y="174"/>
                  </a:lnTo>
                  <a:lnTo>
                    <a:pt x="0" y="180"/>
                  </a:lnTo>
                  <a:lnTo>
                    <a:pt x="7" y="183"/>
                  </a:lnTo>
                  <a:lnTo>
                    <a:pt x="28" y="184"/>
                  </a:lnTo>
                  <a:lnTo>
                    <a:pt x="42" y="178"/>
                  </a:lnTo>
                  <a:lnTo>
                    <a:pt x="69" y="181"/>
                  </a:lnTo>
                  <a:lnTo>
                    <a:pt x="75" y="206"/>
                  </a:lnTo>
                  <a:lnTo>
                    <a:pt x="81" y="208"/>
                  </a:lnTo>
                  <a:lnTo>
                    <a:pt x="82" y="217"/>
                  </a:lnTo>
                  <a:lnTo>
                    <a:pt x="109" y="217"/>
                  </a:lnTo>
                  <a:lnTo>
                    <a:pt x="110" y="201"/>
                  </a:lnTo>
                  <a:lnTo>
                    <a:pt x="116" y="195"/>
                  </a:lnTo>
                  <a:lnTo>
                    <a:pt x="124" y="213"/>
                  </a:lnTo>
                  <a:lnTo>
                    <a:pt x="130" y="208"/>
                  </a:lnTo>
                  <a:lnTo>
                    <a:pt x="139" y="206"/>
                  </a:lnTo>
                  <a:lnTo>
                    <a:pt x="145" y="215"/>
                  </a:lnTo>
                  <a:lnTo>
                    <a:pt x="146" y="247"/>
                  </a:lnTo>
                  <a:lnTo>
                    <a:pt x="146" y="259"/>
                  </a:lnTo>
                  <a:lnTo>
                    <a:pt x="155" y="267"/>
                  </a:lnTo>
                  <a:lnTo>
                    <a:pt x="172" y="267"/>
                  </a:lnTo>
                  <a:lnTo>
                    <a:pt x="188" y="268"/>
                  </a:lnTo>
                  <a:lnTo>
                    <a:pt x="192" y="284"/>
                  </a:lnTo>
                  <a:lnTo>
                    <a:pt x="199" y="286"/>
                  </a:lnTo>
                  <a:lnTo>
                    <a:pt x="203" y="277"/>
                  </a:lnTo>
                  <a:lnTo>
                    <a:pt x="215" y="275"/>
                  </a:lnTo>
                  <a:lnTo>
                    <a:pt x="216" y="280"/>
                  </a:lnTo>
                  <a:lnTo>
                    <a:pt x="228" y="286"/>
                  </a:lnTo>
                  <a:lnTo>
                    <a:pt x="231" y="302"/>
                  </a:lnTo>
                  <a:lnTo>
                    <a:pt x="237" y="310"/>
                  </a:lnTo>
                  <a:lnTo>
                    <a:pt x="253" y="309"/>
                  </a:lnTo>
                  <a:lnTo>
                    <a:pt x="257" y="300"/>
                  </a:lnTo>
                  <a:lnTo>
                    <a:pt x="254" y="282"/>
                  </a:lnTo>
                  <a:lnTo>
                    <a:pt x="244" y="281"/>
                  </a:lnTo>
                  <a:lnTo>
                    <a:pt x="238" y="275"/>
                  </a:lnTo>
                  <a:lnTo>
                    <a:pt x="242" y="231"/>
                  </a:lnTo>
                  <a:lnTo>
                    <a:pt x="247" y="221"/>
                  </a:lnTo>
                  <a:lnTo>
                    <a:pt x="258" y="217"/>
                  </a:lnTo>
                  <a:lnTo>
                    <a:pt x="261" y="208"/>
                  </a:lnTo>
                  <a:lnTo>
                    <a:pt x="262" y="200"/>
                  </a:lnTo>
                  <a:lnTo>
                    <a:pt x="261" y="190"/>
                  </a:lnTo>
                  <a:lnTo>
                    <a:pt x="257" y="180"/>
                  </a:lnTo>
                  <a:lnTo>
                    <a:pt x="256" y="173"/>
                  </a:lnTo>
                  <a:lnTo>
                    <a:pt x="257" y="159"/>
                  </a:lnTo>
                  <a:lnTo>
                    <a:pt x="253" y="149"/>
                  </a:lnTo>
                  <a:lnTo>
                    <a:pt x="247" y="144"/>
                  </a:lnTo>
                  <a:lnTo>
                    <a:pt x="250" y="129"/>
                  </a:lnTo>
                  <a:lnTo>
                    <a:pt x="241" y="130"/>
                  </a:lnTo>
                  <a:lnTo>
                    <a:pt x="240" y="122"/>
                  </a:lnTo>
                  <a:lnTo>
                    <a:pt x="246" y="116"/>
                  </a:lnTo>
                  <a:lnTo>
                    <a:pt x="244" y="107"/>
                  </a:lnTo>
                  <a:lnTo>
                    <a:pt x="253" y="102"/>
                  </a:lnTo>
                  <a:lnTo>
                    <a:pt x="257" y="68"/>
                  </a:lnTo>
                  <a:lnTo>
                    <a:pt x="272" y="62"/>
                  </a:lnTo>
                  <a:lnTo>
                    <a:pt x="280" y="58"/>
                  </a:lnTo>
                  <a:lnTo>
                    <a:pt x="281" y="48"/>
                  </a:lnTo>
                  <a:lnTo>
                    <a:pt x="272" y="48"/>
                  </a:lnTo>
                  <a:lnTo>
                    <a:pt x="272" y="42"/>
                  </a:lnTo>
                  <a:lnTo>
                    <a:pt x="268" y="23"/>
                  </a:lnTo>
                  <a:lnTo>
                    <a:pt x="268" y="21"/>
                  </a:lnTo>
                  <a:lnTo>
                    <a:pt x="258" y="19"/>
                  </a:lnTo>
                  <a:lnTo>
                    <a:pt x="253" y="11"/>
                  </a:lnTo>
                  <a:lnTo>
                    <a:pt x="220" y="8"/>
                  </a:lnTo>
                  <a:lnTo>
                    <a:pt x="215" y="1"/>
                  </a:lnTo>
                  <a:lnTo>
                    <a:pt x="206" y="0"/>
                  </a:lnTo>
                  <a:lnTo>
                    <a:pt x="190" y="3"/>
                  </a:lnTo>
                  <a:lnTo>
                    <a:pt x="177" y="1"/>
                  </a:lnTo>
                  <a:lnTo>
                    <a:pt x="176" y="8"/>
                  </a:lnTo>
                  <a:lnTo>
                    <a:pt x="146" y="10"/>
                  </a:lnTo>
                  <a:lnTo>
                    <a:pt x="143" y="16"/>
                  </a:lnTo>
                  <a:lnTo>
                    <a:pt x="119" y="19"/>
                  </a:lnTo>
                  <a:lnTo>
                    <a:pt x="114" y="8"/>
                  </a:lnTo>
                  <a:lnTo>
                    <a:pt x="104" y="5"/>
                  </a:lnTo>
                  <a:lnTo>
                    <a:pt x="98" y="14"/>
                  </a:lnTo>
                  <a:lnTo>
                    <a:pt x="91" y="17"/>
                  </a:lnTo>
                  <a:lnTo>
                    <a:pt x="86" y="21"/>
                  </a:lnTo>
                  <a:lnTo>
                    <a:pt x="95" y="25"/>
                  </a:lnTo>
                  <a:lnTo>
                    <a:pt x="91" y="43"/>
                  </a:lnTo>
                  <a:lnTo>
                    <a:pt x="87" y="47"/>
                  </a:lnTo>
                  <a:lnTo>
                    <a:pt x="86" y="92"/>
                  </a:lnTo>
                  <a:lnTo>
                    <a:pt x="82" y="98"/>
                  </a:lnTo>
                  <a:lnTo>
                    <a:pt x="76" y="105"/>
                  </a:lnTo>
                  <a:lnTo>
                    <a:pt x="75" y="125"/>
                  </a:lnTo>
                  <a:lnTo>
                    <a:pt x="63" y="125"/>
                  </a:lnTo>
                  <a:lnTo>
                    <a:pt x="62" y="149"/>
                  </a:lnTo>
                  <a:lnTo>
                    <a:pt x="47" y="155"/>
                  </a:lnTo>
                  <a:lnTo>
                    <a:pt x="43" y="160"/>
                  </a:lnTo>
                  <a:lnTo>
                    <a:pt x="31" y="160"/>
                  </a:lnTo>
                  <a:lnTo>
                    <a:pt x="25" y="156"/>
                  </a:lnTo>
                  <a:lnTo>
                    <a:pt x="14" y="160"/>
                  </a:lnTo>
                  <a:lnTo>
                    <a:pt x="7" y="163"/>
                  </a:lnTo>
                  <a:lnTo>
                    <a:pt x="1" y="165"/>
                  </a:lnTo>
                  <a:lnTo>
                    <a:pt x="4" y="17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69" name="Freeform 214"/>
            <p:cNvSpPr/>
            <p:nvPr/>
          </p:nvSpPr>
          <p:spPr>
            <a:xfrm>
              <a:off x="6118015" y="4432401"/>
              <a:ext cx="317642" cy="358633"/>
            </a:xfrm>
            <a:custGeom>
              <a:avLst/>
              <a:gdLst>
                <a:gd name="T0" fmla="*/ 8 w 180"/>
                <a:gd name="T1" fmla="*/ 3 h 203"/>
                <a:gd name="T2" fmla="*/ 14 w 180"/>
                <a:gd name="T3" fmla="*/ 5 h 203"/>
                <a:gd name="T4" fmla="*/ 35 w 180"/>
                <a:gd name="T5" fmla="*/ 6 h 203"/>
                <a:gd name="T6" fmla="*/ 50 w 180"/>
                <a:gd name="T7" fmla="*/ 0 h 203"/>
                <a:gd name="T8" fmla="*/ 76 w 180"/>
                <a:gd name="T9" fmla="*/ 3 h 203"/>
                <a:gd name="T10" fmla="*/ 82 w 180"/>
                <a:gd name="T11" fmla="*/ 28 h 203"/>
                <a:gd name="T12" fmla="*/ 89 w 180"/>
                <a:gd name="T13" fmla="*/ 30 h 203"/>
                <a:gd name="T14" fmla="*/ 90 w 180"/>
                <a:gd name="T15" fmla="*/ 39 h 203"/>
                <a:gd name="T16" fmla="*/ 116 w 180"/>
                <a:gd name="T17" fmla="*/ 39 h 203"/>
                <a:gd name="T18" fmla="*/ 117 w 180"/>
                <a:gd name="T19" fmla="*/ 23 h 203"/>
                <a:gd name="T20" fmla="*/ 123 w 180"/>
                <a:gd name="T21" fmla="*/ 17 h 203"/>
                <a:gd name="T22" fmla="*/ 131 w 180"/>
                <a:gd name="T23" fmla="*/ 35 h 203"/>
                <a:gd name="T24" fmla="*/ 137 w 180"/>
                <a:gd name="T25" fmla="*/ 30 h 203"/>
                <a:gd name="T26" fmla="*/ 146 w 180"/>
                <a:gd name="T27" fmla="*/ 28 h 203"/>
                <a:gd name="T28" fmla="*/ 152 w 180"/>
                <a:gd name="T29" fmla="*/ 37 h 203"/>
                <a:gd name="T30" fmla="*/ 153 w 180"/>
                <a:gd name="T31" fmla="*/ 69 h 203"/>
                <a:gd name="T32" fmla="*/ 153 w 180"/>
                <a:gd name="T33" fmla="*/ 81 h 203"/>
                <a:gd name="T34" fmla="*/ 162 w 180"/>
                <a:gd name="T35" fmla="*/ 88 h 203"/>
                <a:gd name="T36" fmla="*/ 179 w 180"/>
                <a:gd name="T37" fmla="*/ 88 h 203"/>
                <a:gd name="T38" fmla="*/ 176 w 180"/>
                <a:gd name="T39" fmla="*/ 122 h 203"/>
                <a:gd name="T40" fmla="*/ 164 w 180"/>
                <a:gd name="T41" fmla="*/ 122 h 203"/>
                <a:gd name="T42" fmla="*/ 159 w 180"/>
                <a:gd name="T43" fmla="*/ 113 h 203"/>
                <a:gd name="T44" fmla="*/ 153 w 180"/>
                <a:gd name="T45" fmla="*/ 114 h 203"/>
                <a:gd name="T46" fmla="*/ 153 w 180"/>
                <a:gd name="T47" fmla="*/ 122 h 203"/>
                <a:gd name="T48" fmla="*/ 143 w 180"/>
                <a:gd name="T49" fmla="*/ 123 h 203"/>
                <a:gd name="T50" fmla="*/ 142 w 180"/>
                <a:gd name="T51" fmla="*/ 162 h 203"/>
                <a:gd name="T52" fmla="*/ 144 w 180"/>
                <a:gd name="T53" fmla="*/ 173 h 203"/>
                <a:gd name="T54" fmla="*/ 155 w 180"/>
                <a:gd name="T55" fmla="*/ 188 h 203"/>
                <a:gd name="T56" fmla="*/ 156 w 180"/>
                <a:gd name="T57" fmla="*/ 195 h 203"/>
                <a:gd name="T58" fmla="*/ 138 w 180"/>
                <a:gd name="T59" fmla="*/ 202 h 203"/>
                <a:gd name="T60" fmla="*/ 127 w 180"/>
                <a:gd name="T61" fmla="*/ 200 h 203"/>
                <a:gd name="T62" fmla="*/ 97 w 180"/>
                <a:gd name="T63" fmla="*/ 196 h 203"/>
                <a:gd name="T64" fmla="*/ 92 w 180"/>
                <a:gd name="T65" fmla="*/ 188 h 203"/>
                <a:gd name="T66" fmla="*/ 55 w 180"/>
                <a:gd name="T67" fmla="*/ 189 h 203"/>
                <a:gd name="T68" fmla="*/ 30 w 180"/>
                <a:gd name="T69" fmla="*/ 187 h 203"/>
                <a:gd name="T70" fmla="*/ 14 w 180"/>
                <a:gd name="T71" fmla="*/ 180 h 203"/>
                <a:gd name="T72" fmla="*/ 0 w 180"/>
                <a:gd name="T73" fmla="*/ 186 h 203"/>
                <a:gd name="T74" fmla="*/ 0 w 180"/>
                <a:gd name="T75" fmla="*/ 162 h 203"/>
                <a:gd name="T76" fmla="*/ 16 w 180"/>
                <a:gd name="T77" fmla="*/ 133 h 203"/>
                <a:gd name="T78" fmla="*/ 24 w 180"/>
                <a:gd name="T79" fmla="*/ 114 h 203"/>
                <a:gd name="T80" fmla="*/ 25 w 180"/>
                <a:gd name="T81" fmla="*/ 110 h 203"/>
                <a:gd name="T82" fmla="*/ 32 w 180"/>
                <a:gd name="T83" fmla="*/ 108 h 203"/>
                <a:gd name="T84" fmla="*/ 35 w 180"/>
                <a:gd name="T85" fmla="*/ 93 h 203"/>
                <a:gd name="T86" fmla="*/ 26 w 180"/>
                <a:gd name="T87" fmla="*/ 78 h 203"/>
                <a:gd name="T88" fmla="*/ 23 w 180"/>
                <a:gd name="T89" fmla="*/ 59 h 203"/>
                <a:gd name="T90" fmla="*/ 21 w 180"/>
                <a:gd name="T91" fmla="*/ 39 h 203"/>
                <a:gd name="T92" fmla="*/ 14 w 180"/>
                <a:gd name="T93" fmla="*/ 34 h 203"/>
                <a:gd name="T94" fmla="*/ 14 w 180"/>
                <a:gd name="T95" fmla="*/ 12 h 203"/>
                <a:gd name="T96" fmla="*/ 5 w 180"/>
                <a:gd name="T97" fmla="*/ 12 h 203"/>
                <a:gd name="T98" fmla="*/ 8 w 180"/>
                <a:gd name="T99" fmla="*/ 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 h="203">
                  <a:moveTo>
                    <a:pt x="8" y="3"/>
                  </a:moveTo>
                  <a:lnTo>
                    <a:pt x="14" y="5"/>
                  </a:lnTo>
                  <a:lnTo>
                    <a:pt x="35" y="6"/>
                  </a:lnTo>
                  <a:lnTo>
                    <a:pt x="50" y="0"/>
                  </a:lnTo>
                  <a:lnTo>
                    <a:pt x="76" y="3"/>
                  </a:lnTo>
                  <a:lnTo>
                    <a:pt x="82" y="28"/>
                  </a:lnTo>
                  <a:lnTo>
                    <a:pt x="89" y="30"/>
                  </a:lnTo>
                  <a:lnTo>
                    <a:pt x="90" y="39"/>
                  </a:lnTo>
                  <a:lnTo>
                    <a:pt x="116" y="39"/>
                  </a:lnTo>
                  <a:lnTo>
                    <a:pt x="117" y="23"/>
                  </a:lnTo>
                  <a:lnTo>
                    <a:pt x="123" y="17"/>
                  </a:lnTo>
                  <a:lnTo>
                    <a:pt x="131" y="35"/>
                  </a:lnTo>
                  <a:lnTo>
                    <a:pt x="137" y="30"/>
                  </a:lnTo>
                  <a:lnTo>
                    <a:pt x="146" y="28"/>
                  </a:lnTo>
                  <a:lnTo>
                    <a:pt x="152" y="37"/>
                  </a:lnTo>
                  <a:lnTo>
                    <a:pt x="153" y="69"/>
                  </a:lnTo>
                  <a:lnTo>
                    <a:pt x="153" y="81"/>
                  </a:lnTo>
                  <a:lnTo>
                    <a:pt x="162" y="88"/>
                  </a:lnTo>
                  <a:lnTo>
                    <a:pt x="179" y="88"/>
                  </a:lnTo>
                  <a:lnTo>
                    <a:pt x="176" y="122"/>
                  </a:lnTo>
                  <a:lnTo>
                    <a:pt x="164" y="122"/>
                  </a:lnTo>
                  <a:lnTo>
                    <a:pt x="159" y="113"/>
                  </a:lnTo>
                  <a:lnTo>
                    <a:pt x="153" y="114"/>
                  </a:lnTo>
                  <a:lnTo>
                    <a:pt x="153" y="122"/>
                  </a:lnTo>
                  <a:lnTo>
                    <a:pt x="143" y="123"/>
                  </a:lnTo>
                  <a:lnTo>
                    <a:pt x="142" y="162"/>
                  </a:lnTo>
                  <a:lnTo>
                    <a:pt x="144" y="173"/>
                  </a:lnTo>
                  <a:lnTo>
                    <a:pt x="155" y="188"/>
                  </a:lnTo>
                  <a:lnTo>
                    <a:pt x="156" y="195"/>
                  </a:lnTo>
                  <a:lnTo>
                    <a:pt x="138" y="202"/>
                  </a:lnTo>
                  <a:lnTo>
                    <a:pt x="127" y="200"/>
                  </a:lnTo>
                  <a:lnTo>
                    <a:pt x="97" y="196"/>
                  </a:lnTo>
                  <a:lnTo>
                    <a:pt x="92" y="188"/>
                  </a:lnTo>
                  <a:lnTo>
                    <a:pt x="55" y="189"/>
                  </a:lnTo>
                  <a:lnTo>
                    <a:pt x="30" y="187"/>
                  </a:lnTo>
                  <a:lnTo>
                    <a:pt x="14" y="180"/>
                  </a:lnTo>
                  <a:lnTo>
                    <a:pt x="0" y="186"/>
                  </a:lnTo>
                  <a:lnTo>
                    <a:pt x="0" y="162"/>
                  </a:lnTo>
                  <a:lnTo>
                    <a:pt x="16" y="133"/>
                  </a:lnTo>
                  <a:lnTo>
                    <a:pt x="24" y="114"/>
                  </a:lnTo>
                  <a:lnTo>
                    <a:pt x="25" y="110"/>
                  </a:lnTo>
                  <a:lnTo>
                    <a:pt x="32" y="108"/>
                  </a:lnTo>
                  <a:lnTo>
                    <a:pt x="35" y="93"/>
                  </a:lnTo>
                  <a:lnTo>
                    <a:pt x="26" y="78"/>
                  </a:lnTo>
                  <a:lnTo>
                    <a:pt x="23" y="59"/>
                  </a:lnTo>
                  <a:lnTo>
                    <a:pt x="21" y="39"/>
                  </a:lnTo>
                  <a:lnTo>
                    <a:pt x="14" y="34"/>
                  </a:lnTo>
                  <a:lnTo>
                    <a:pt x="14" y="12"/>
                  </a:lnTo>
                  <a:lnTo>
                    <a:pt x="5" y="12"/>
                  </a:lnTo>
                  <a:lnTo>
                    <a:pt x="8"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70" name="Freeform 215"/>
            <p:cNvSpPr/>
            <p:nvPr/>
          </p:nvSpPr>
          <p:spPr>
            <a:xfrm>
              <a:off x="6679391" y="4127248"/>
              <a:ext cx="205995" cy="264256"/>
            </a:xfrm>
            <a:custGeom>
              <a:avLst/>
              <a:gdLst>
                <a:gd name="T0" fmla="*/ 83 w 116"/>
                <a:gd name="T1" fmla="*/ 150 h 151"/>
                <a:gd name="T2" fmla="*/ 60 w 116"/>
                <a:gd name="T3" fmla="*/ 138 h 151"/>
                <a:gd name="T4" fmla="*/ 60 w 116"/>
                <a:gd name="T5" fmla="*/ 126 h 151"/>
                <a:gd name="T6" fmla="*/ 44 w 116"/>
                <a:gd name="T7" fmla="*/ 121 h 151"/>
                <a:gd name="T8" fmla="*/ 15 w 116"/>
                <a:gd name="T9" fmla="*/ 98 h 151"/>
                <a:gd name="T10" fmla="*/ 4 w 116"/>
                <a:gd name="T11" fmla="*/ 98 h 151"/>
                <a:gd name="T12" fmla="*/ 0 w 116"/>
                <a:gd name="T13" fmla="*/ 88 h 151"/>
                <a:gd name="T14" fmla="*/ 3 w 116"/>
                <a:gd name="T15" fmla="*/ 72 h 151"/>
                <a:gd name="T16" fmla="*/ 11 w 116"/>
                <a:gd name="T17" fmla="*/ 56 h 151"/>
                <a:gd name="T18" fmla="*/ 11 w 116"/>
                <a:gd name="T19" fmla="*/ 29 h 151"/>
                <a:gd name="T20" fmla="*/ 3 w 116"/>
                <a:gd name="T21" fmla="*/ 14 h 151"/>
                <a:gd name="T22" fmla="*/ 23 w 116"/>
                <a:gd name="T23" fmla="*/ 0 h 151"/>
                <a:gd name="T24" fmla="*/ 37 w 116"/>
                <a:gd name="T25" fmla="*/ 3 h 151"/>
                <a:gd name="T26" fmla="*/ 51 w 116"/>
                <a:gd name="T27" fmla="*/ 13 h 151"/>
                <a:gd name="T28" fmla="*/ 53 w 116"/>
                <a:gd name="T29" fmla="*/ 23 h 151"/>
                <a:gd name="T30" fmla="*/ 84 w 116"/>
                <a:gd name="T31" fmla="*/ 20 h 151"/>
                <a:gd name="T32" fmla="*/ 84 w 116"/>
                <a:gd name="T33" fmla="*/ 14 h 151"/>
                <a:gd name="T34" fmla="*/ 104 w 116"/>
                <a:gd name="T35" fmla="*/ 13 h 151"/>
                <a:gd name="T36" fmla="*/ 108 w 116"/>
                <a:gd name="T37" fmla="*/ 19 h 151"/>
                <a:gd name="T38" fmla="*/ 115 w 116"/>
                <a:gd name="T39" fmla="*/ 23 h 151"/>
                <a:gd name="T40" fmla="*/ 107 w 116"/>
                <a:gd name="T41" fmla="*/ 29 h 151"/>
                <a:gd name="T42" fmla="*/ 103 w 116"/>
                <a:gd name="T43" fmla="*/ 39 h 151"/>
                <a:gd name="T44" fmla="*/ 106 w 116"/>
                <a:gd name="T45" fmla="*/ 102 h 151"/>
                <a:gd name="T46" fmla="*/ 112 w 116"/>
                <a:gd name="T47" fmla="*/ 105 h 151"/>
                <a:gd name="T48" fmla="*/ 106 w 116"/>
                <a:gd name="T49" fmla="*/ 111 h 151"/>
                <a:gd name="T50" fmla="*/ 101 w 116"/>
                <a:gd name="T51" fmla="*/ 121 h 151"/>
                <a:gd name="T52" fmla="*/ 90 w 116"/>
                <a:gd name="T53" fmla="*/ 131 h 151"/>
                <a:gd name="T54" fmla="*/ 88 w 116"/>
                <a:gd name="T55" fmla="*/ 140 h 151"/>
                <a:gd name="T56" fmla="*/ 83 w 116"/>
                <a:gd name="T57" fmla="*/ 15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 h="151">
                  <a:moveTo>
                    <a:pt x="83" y="150"/>
                  </a:moveTo>
                  <a:lnTo>
                    <a:pt x="60" y="138"/>
                  </a:lnTo>
                  <a:lnTo>
                    <a:pt x="60" y="126"/>
                  </a:lnTo>
                  <a:lnTo>
                    <a:pt x="44" y="121"/>
                  </a:lnTo>
                  <a:lnTo>
                    <a:pt x="15" y="98"/>
                  </a:lnTo>
                  <a:lnTo>
                    <a:pt x="4" y="98"/>
                  </a:lnTo>
                  <a:lnTo>
                    <a:pt x="0" y="88"/>
                  </a:lnTo>
                  <a:lnTo>
                    <a:pt x="3" y="72"/>
                  </a:lnTo>
                  <a:lnTo>
                    <a:pt x="11" y="56"/>
                  </a:lnTo>
                  <a:lnTo>
                    <a:pt x="11" y="29"/>
                  </a:lnTo>
                  <a:lnTo>
                    <a:pt x="3" y="14"/>
                  </a:lnTo>
                  <a:lnTo>
                    <a:pt x="23" y="0"/>
                  </a:lnTo>
                  <a:lnTo>
                    <a:pt x="37" y="3"/>
                  </a:lnTo>
                  <a:lnTo>
                    <a:pt x="51" y="13"/>
                  </a:lnTo>
                  <a:lnTo>
                    <a:pt x="53" y="23"/>
                  </a:lnTo>
                  <a:lnTo>
                    <a:pt x="84" y="20"/>
                  </a:lnTo>
                  <a:lnTo>
                    <a:pt x="84" y="14"/>
                  </a:lnTo>
                  <a:lnTo>
                    <a:pt x="104" y="13"/>
                  </a:lnTo>
                  <a:lnTo>
                    <a:pt x="108" y="19"/>
                  </a:lnTo>
                  <a:lnTo>
                    <a:pt x="115" y="23"/>
                  </a:lnTo>
                  <a:lnTo>
                    <a:pt x="107" y="29"/>
                  </a:lnTo>
                  <a:lnTo>
                    <a:pt x="103" y="39"/>
                  </a:lnTo>
                  <a:lnTo>
                    <a:pt x="106" y="102"/>
                  </a:lnTo>
                  <a:lnTo>
                    <a:pt x="112" y="105"/>
                  </a:lnTo>
                  <a:lnTo>
                    <a:pt x="106" y="111"/>
                  </a:lnTo>
                  <a:lnTo>
                    <a:pt x="101" y="121"/>
                  </a:lnTo>
                  <a:lnTo>
                    <a:pt x="90" y="131"/>
                  </a:lnTo>
                  <a:lnTo>
                    <a:pt x="88" y="140"/>
                  </a:lnTo>
                  <a:lnTo>
                    <a:pt x="83" y="15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71" name="Freeform 216"/>
            <p:cNvSpPr/>
            <p:nvPr/>
          </p:nvSpPr>
          <p:spPr>
            <a:xfrm>
              <a:off x="6660522" y="3680529"/>
              <a:ext cx="360099" cy="484470"/>
            </a:xfrm>
            <a:custGeom>
              <a:avLst/>
              <a:gdLst>
                <a:gd name="T0" fmla="*/ 126 w 204"/>
                <a:gd name="T1" fmla="*/ 275 h 276"/>
                <a:gd name="T2" fmla="*/ 119 w 204"/>
                <a:gd name="T3" fmla="*/ 271 h 276"/>
                <a:gd name="T4" fmla="*/ 115 w 204"/>
                <a:gd name="T5" fmla="*/ 265 h 276"/>
                <a:gd name="T6" fmla="*/ 96 w 204"/>
                <a:gd name="T7" fmla="*/ 267 h 276"/>
                <a:gd name="T8" fmla="*/ 96 w 204"/>
                <a:gd name="T9" fmla="*/ 272 h 276"/>
                <a:gd name="T10" fmla="*/ 64 w 204"/>
                <a:gd name="T11" fmla="*/ 275 h 276"/>
                <a:gd name="T12" fmla="*/ 63 w 204"/>
                <a:gd name="T13" fmla="*/ 265 h 276"/>
                <a:gd name="T14" fmla="*/ 49 w 204"/>
                <a:gd name="T15" fmla="*/ 256 h 276"/>
                <a:gd name="T16" fmla="*/ 35 w 204"/>
                <a:gd name="T17" fmla="*/ 252 h 276"/>
                <a:gd name="T18" fmla="*/ 35 w 204"/>
                <a:gd name="T19" fmla="*/ 243 h 276"/>
                <a:gd name="T20" fmla="*/ 28 w 204"/>
                <a:gd name="T21" fmla="*/ 231 h 276"/>
                <a:gd name="T22" fmla="*/ 24 w 204"/>
                <a:gd name="T23" fmla="*/ 228 h 276"/>
                <a:gd name="T24" fmla="*/ 16 w 204"/>
                <a:gd name="T25" fmla="*/ 223 h 276"/>
                <a:gd name="T26" fmla="*/ 16 w 204"/>
                <a:gd name="T27" fmla="*/ 211 h 276"/>
                <a:gd name="T28" fmla="*/ 8 w 204"/>
                <a:gd name="T29" fmla="*/ 209 h 276"/>
                <a:gd name="T30" fmla="*/ 0 w 204"/>
                <a:gd name="T31" fmla="*/ 195 h 276"/>
                <a:gd name="T32" fmla="*/ 15 w 204"/>
                <a:gd name="T33" fmla="*/ 194 h 276"/>
                <a:gd name="T34" fmla="*/ 19 w 204"/>
                <a:gd name="T35" fmla="*/ 162 h 276"/>
                <a:gd name="T36" fmla="*/ 30 w 204"/>
                <a:gd name="T37" fmla="*/ 161 h 276"/>
                <a:gd name="T38" fmla="*/ 33 w 204"/>
                <a:gd name="T39" fmla="*/ 128 h 276"/>
                <a:gd name="T40" fmla="*/ 52 w 204"/>
                <a:gd name="T41" fmla="*/ 124 h 276"/>
                <a:gd name="T42" fmla="*/ 49 w 204"/>
                <a:gd name="T43" fmla="*/ 85 h 276"/>
                <a:gd name="T44" fmla="*/ 39 w 204"/>
                <a:gd name="T45" fmla="*/ 82 h 276"/>
                <a:gd name="T46" fmla="*/ 40 w 204"/>
                <a:gd name="T47" fmla="*/ 71 h 276"/>
                <a:gd name="T48" fmla="*/ 52 w 204"/>
                <a:gd name="T49" fmla="*/ 72 h 276"/>
                <a:gd name="T50" fmla="*/ 52 w 204"/>
                <a:gd name="T51" fmla="*/ 60 h 276"/>
                <a:gd name="T52" fmla="*/ 46 w 204"/>
                <a:gd name="T53" fmla="*/ 46 h 276"/>
                <a:gd name="T54" fmla="*/ 45 w 204"/>
                <a:gd name="T55" fmla="*/ 27 h 276"/>
                <a:gd name="T56" fmla="*/ 55 w 204"/>
                <a:gd name="T57" fmla="*/ 0 h 276"/>
                <a:gd name="T58" fmla="*/ 60 w 204"/>
                <a:gd name="T59" fmla="*/ 12 h 276"/>
                <a:gd name="T60" fmla="*/ 68 w 204"/>
                <a:gd name="T61" fmla="*/ 25 h 276"/>
                <a:gd name="T62" fmla="*/ 74 w 204"/>
                <a:gd name="T63" fmla="*/ 34 h 276"/>
                <a:gd name="T64" fmla="*/ 84 w 204"/>
                <a:gd name="T65" fmla="*/ 52 h 276"/>
                <a:gd name="T66" fmla="*/ 90 w 204"/>
                <a:gd name="T67" fmla="*/ 63 h 276"/>
                <a:gd name="T68" fmla="*/ 91 w 204"/>
                <a:gd name="T69" fmla="*/ 76 h 276"/>
                <a:gd name="T70" fmla="*/ 108 w 204"/>
                <a:gd name="T71" fmla="*/ 81 h 276"/>
                <a:gd name="T72" fmla="*/ 116 w 204"/>
                <a:gd name="T73" fmla="*/ 100 h 276"/>
                <a:gd name="T74" fmla="*/ 127 w 204"/>
                <a:gd name="T75" fmla="*/ 121 h 276"/>
                <a:gd name="T76" fmla="*/ 123 w 204"/>
                <a:gd name="T77" fmla="*/ 132 h 276"/>
                <a:gd name="T78" fmla="*/ 121 w 204"/>
                <a:gd name="T79" fmla="*/ 159 h 276"/>
                <a:gd name="T80" fmla="*/ 137 w 204"/>
                <a:gd name="T81" fmla="*/ 162 h 276"/>
                <a:gd name="T82" fmla="*/ 148 w 204"/>
                <a:gd name="T83" fmla="*/ 172 h 276"/>
                <a:gd name="T84" fmla="*/ 173 w 204"/>
                <a:gd name="T85" fmla="*/ 195 h 276"/>
                <a:gd name="T86" fmla="*/ 189 w 204"/>
                <a:gd name="T87" fmla="*/ 195 h 276"/>
                <a:gd name="T88" fmla="*/ 203 w 204"/>
                <a:gd name="T89" fmla="*/ 208 h 276"/>
                <a:gd name="T90" fmla="*/ 189 w 204"/>
                <a:gd name="T91" fmla="*/ 220 h 276"/>
                <a:gd name="T92" fmla="*/ 185 w 204"/>
                <a:gd name="T93" fmla="*/ 240 h 276"/>
                <a:gd name="T94" fmla="*/ 171 w 204"/>
                <a:gd name="T95" fmla="*/ 256 h 276"/>
                <a:gd name="T96" fmla="*/ 151 w 204"/>
                <a:gd name="T97" fmla="*/ 260 h 276"/>
                <a:gd name="T98" fmla="*/ 137 w 204"/>
                <a:gd name="T99" fmla="*/ 260 h 276"/>
                <a:gd name="T100" fmla="*/ 126 w 204"/>
                <a:gd name="T101" fmla="*/ 2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 h="276">
                  <a:moveTo>
                    <a:pt x="126" y="275"/>
                  </a:moveTo>
                  <a:lnTo>
                    <a:pt x="119" y="271"/>
                  </a:lnTo>
                  <a:lnTo>
                    <a:pt x="115" y="265"/>
                  </a:lnTo>
                  <a:lnTo>
                    <a:pt x="96" y="267"/>
                  </a:lnTo>
                  <a:lnTo>
                    <a:pt x="96" y="272"/>
                  </a:lnTo>
                  <a:lnTo>
                    <a:pt x="64" y="275"/>
                  </a:lnTo>
                  <a:lnTo>
                    <a:pt x="63" y="265"/>
                  </a:lnTo>
                  <a:lnTo>
                    <a:pt x="49" y="256"/>
                  </a:lnTo>
                  <a:lnTo>
                    <a:pt x="35" y="252"/>
                  </a:lnTo>
                  <a:lnTo>
                    <a:pt x="35" y="243"/>
                  </a:lnTo>
                  <a:lnTo>
                    <a:pt x="28" y="231"/>
                  </a:lnTo>
                  <a:lnTo>
                    <a:pt x="24" y="228"/>
                  </a:lnTo>
                  <a:lnTo>
                    <a:pt x="16" y="223"/>
                  </a:lnTo>
                  <a:lnTo>
                    <a:pt x="16" y="211"/>
                  </a:lnTo>
                  <a:lnTo>
                    <a:pt x="8" y="209"/>
                  </a:lnTo>
                  <a:lnTo>
                    <a:pt x="0" y="195"/>
                  </a:lnTo>
                  <a:lnTo>
                    <a:pt x="15" y="194"/>
                  </a:lnTo>
                  <a:lnTo>
                    <a:pt x="19" y="162"/>
                  </a:lnTo>
                  <a:lnTo>
                    <a:pt x="30" y="161"/>
                  </a:lnTo>
                  <a:lnTo>
                    <a:pt x="33" y="128"/>
                  </a:lnTo>
                  <a:lnTo>
                    <a:pt x="52" y="124"/>
                  </a:lnTo>
                  <a:lnTo>
                    <a:pt x="49" y="85"/>
                  </a:lnTo>
                  <a:lnTo>
                    <a:pt x="39" y="82"/>
                  </a:lnTo>
                  <a:lnTo>
                    <a:pt x="40" y="71"/>
                  </a:lnTo>
                  <a:lnTo>
                    <a:pt x="52" y="72"/>
                  </a:lnTo>
                  <a:lnTo>
                    <a:pt x="52" y="60"/>
                  </a:lnTo>
                  <a:lnTo>
                    <a:pt x="46" y="46"/>
                  </a:lnTo>
                  <a:lnTo>
                    <a:pt x="45" y="27"/>
                  </a:lnTo>
                  <a:lnTo>
                    <a:pt x="55" y="0"/>
                  </a:lnTo>
                  <a:lnTo>
                    <a:pt x="60" y="12"/>
                  </a:lnTo>
                  <a:lnTo>
                    <a:pt x="68" y="25"/>
                  </a:lnTo>
                  <a:lnTo>
                    <a:pt x="74" y="34"/>
                  </a:lnTo>
                  <a:lnTo>
                    <a:pt x="84" y="52"/>
                  </a:lnTo>
                  <a:lnTo>
                    <a:pt x="90" y="63"/>
                  </a:lnTo>
                  <a:lnTo>
                    <a:pt x="91" y="76"/>
                  </a:lnTo>
                  <a:lnTo>
                    <a:pt x="108" y="81"/>
                  </a:lnTo>
                  <a:lnTo>
                    <a:pt x="116" y="100"/>
                  </a:lnTo>
                  <a:lnTo>
                    <a:pt x="127" y="121"/>
                  </a:lnTo>
                  <a:lnTo>
                    <a:pt x="123" y="132"/>
                  </a:lnTo>
                  <a:lnTo>
                    <a:pt x="121" y="159"/>
                  </a:lnTo>
                  <a:lnTo>
                    <a:pt x="137" y="162"/>
                  </a:lnTo>
                  <a:lnTo>
                    <a:pt x="148" y="172"/>
                  </a:lnTo>
                  <a:lnTo>
                    <a:pt x="173" y="195"/>
                  </a:lnTo>
                  <a:lnTo>
                    <a:pt x="189" y="195"/>
                  </a:lnTo>
                  <a:lnTo>
                    <a:pt x="203" y="208"/>
                  </a:lnTo>
                  <a:lnTo>
                    <a:pt x="189" y="220"/>
                  </a:lnTo>
                  <a:lnTo>
                    <a:pt x="185" y="240"/>
                  </a:lnTo>
                  <a:lnTo>
                    <a:pt x="171" y="256"/>
                  </a:lnTo>
                  <a:lnTo>
                    <a:pt x="151" y="260"/>
                  </a:lnTo>
                  <a:lnTo>
                    <a:pt x="137" y="260"/>
                  </a:lnTo>
                  <a:lnTo>
                    <a:pt x="126" y="27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72" name="Freeform 217"/>
            <p:cNvSpPr/>
            <p:nvPr/>
          </p:nvSpPr>
          <p:spPr>
            <a:xfrm>
              <a:off x="6861800" y="3907035"/>
              <a:ext cx="273612" cy="407395"/>
            </a:xfrm>
            <a:custGeom>
              <a:avLst/>
              <a:gdLst>
                <a:gd name="T0" fmla="*/ 23 w 155"/>
                <a:gd name="T1" fmla="*/ 33 h 231"/>
                <a:gd name="T2" fmla="*/ 34 w 155"/>
                <a:gd name="T3" fmla="*/ 43 h 231"/>
                <a:gd name="T4" fmla="*/ 58 w 155"/>
                <a:gd name="T5" fmla="*/ 67 h 231"/>
                <a:gd name="T6" fmla="*/ 75 w 155"/>
                <a:gd name="T7" fmla="*/ 66 h 231"/>
                <a:gd name="T8" fmla="*/ 89 w 155"/>
                <a:gd name="T9" fmla="*/ 80 h 231"/>
                <a:gd name="T10" fmla="*/ 74 w 155"/>
                <a:gd name="T11" fmla="*/ 92 h 231"/>
                <a:gd name="T12" fmla="*/ 71 w 155"/>
                <a:gd name="T13" fmla="*/ 112 h 231"/>
                <a:gd name="T14" fmla="*/ 57 w 155"/>
                <a:gd name="T15" fmla="*/ 127 h 231"/>
                <a:gd name="T16" fmla="*/ 37 w 155"/>
                <a:gd name="T17" fmla="*/ 132 h 231"/>
                <a:gd name="T18" fmla="*/ 23 w 155"/>
                <a:gd name="T19" fmla="*/ 132 h 231"/>
                <a:gd name="T20" fmla="*/ 12 w 155"/>
                <a:gd name="T21" fmla="*/ 147 h 231"/>
                <a:gd name="T22" fmla="*/ 4 w 155"/>
                <a:gd name="T23" fmla="*/ 154 h 231"/>
                <a:gd name="T24" fmla="*/ 0 w 155"/>
                <a:gd name="T25" fmla="*/ 163 h 231"/>
                <a:gd name="T26" fmla="*/ 3 w 155"/>
                <a:gd name="T27" fmla="*/ 227 h 231"/>
                <a:gd name="T28" fmla="*/ 8 w 155"/>
                <a:gd name="T29" fmla="*/ 230 h 231"/>
                <a:gd name="T30" fmla="*/ 19 w 155"/>
                <a:gd name="T31" fmla="*/ 216 h 231"/>
                <a:gd name="T32" fmla="*/ 28 w 155"/>
                <a:gd name="T33" fmla="*/ 201 h 231"/>
                <a:gd name="T34" fmla="*/ 45 w 155"/>
                <a:gd name="T35" fmla="*/ 189 h 231"/>
                <a:gd name="T36" fmla="*/ 72 w 155"/>
                <a:gd name="T37" fmla="*/ 165 h 231"/>
                <a:gd name="T38" fmla="*/ 98 w 155"/>
                <a:gd name="T39" fmla="*/ 138 h 231"/>
                <a:gd name="T40" fmla="*/ 114 w 155"/>
                <a:gd name="T41" fmla="*/ 115 h 231"/>
                <a:gd name="T42" fmla="*/ 120 w 155"/>
                <a:gd name="T43" fmla="*/ 87 h 231"/>
                <a:gd name="T44" fmla="*/ 129 w 155"/>
                <a:gd name="T45" fmla="*/ 67 h 231"/>
                <a:gd name="T46" fmla="*/ 141 w 155"/>
                <a:gd name="T47" fmla="*/ 51 h 231"/>
                <a:gd name="T48" fmla="*/ 146 w 155"/>
                <a:gd name="T49" fmla="*/ 33 h 231"/>
                <a:gd name="T50" fmla="*/ 154 w 155"/>
                <a:gd name="T51" fmla="*/ 25 h 231"/>
                <a:gd name="T52" fmla="*/ 146 w 155"/>
                <a:gd name="T53" fmla="*/ 15 h 231"/>
                <a:gd name="T54" fmla="*/ 134 w 155"/>
                <a:gd name="T55" fmla="*/ 0 h 231"/>
                <a:gd name="T56" fmla="*/ 118 w 155"/>
                <a:gd name="T57" fmla="*/ 14 h 231"/>
                <a:gd name="T58" fmla="*/ 103 w 155"/>
                <a:gd name="T59" fmla="*/ 17 h 231"/>
                <a:gd name="T60" fmla="*/ 93 w 155"/>
                <a:gd name="T61" fmla="*/ 22 h 231"/>
                <a:gd name="T62" fmla="*/ 84 w 155"/>
                <a:gd name="T63" fmla="*/ 29 h 231"/>
                <a:gd name="T64" fmla="*/ 54 w 155"/>
                <a:gd name="T65" fmla="*/ 26 h 231"/>
                <a:gd name="T66" fmla="*/ 37 w 155"/>
                <a:gd name="T67" fmla="*/ 20 h 231"/>
                <a:gd name="T68" fmla="*/ 23 w 155"/>
                <a:gd name="T69"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231">
                  <a:moveTo>
                    <a:pt x="23" y="33"/>
                  </a:moveTo>
                  <a:lnTo>
                    <a:pt x="34" y="43"/>
                  </a:lnTo>
                  <a:lnTo>
                    <a:pt x="58" y="67"/>
                  </a:lnTo>
                  <a:lnTo>
                    <a:pt x="75" y="66"/>
                  </a:lnTo>
                  <a:lnTo>
                    <a:pt x="89" y="80"/>
                  </a:lnTo>
                  <a:lnTo>
                    <a:pt x="74" y="92"/>
                  </a:lnTo>
                  <a:lnTo>
                    <a:pt x="71" y="112"/>
                  </a:lnTo>
                  <a:lnTo>
                    <a:pt x="57" y="127"/>
                  </a:lnTo>
                  <a:lnTo>
                    <a:pt x="37" y="132"/>
                  </a:lnTo>
                  <a:lnTo>
                    <a:pt x="23" y="132"/>
                  </a:lnTo>
                  <a:lnTo>
                    <a:pt x="12" y="147"/>
                  </a:lnTo>
                  <a:lnTo>
                    <a:pt x="4" y="154"/>
                  </a:lnTo>
                  <a:lnTo>
                    <a:pt x="0" y="163"/>
                  </a:lnTo>
                  <a:lnTo>
                    <a:pt x="3" y="227"/>
                  </a:lnTo>
                  <a:lnTo>
                    <a:pt x="8" y="230"/>
                  </a:lnTo>
                  <a:lnTo>
                    <a:pt x="19" y="216"/>
                  </a:lnTo>
                  <a:lnTo>
                    <a:pt x="28" y="201"/>
                  </a:lnTo>
                  <a:lnTo>
                    <a:pt x="45" y="189"/>
                  </a:lnTo>
                  <a:lnTo>
                    <a:pt x="72" y="165"/>
                  </a:lnTo>
                  <a:lnTo>
                    <a:pt x="98" y="138"/>
                  </a:lnTo>
                  <a:lnTo>
                    <a:pt x="114" y="115"/>
                  </a:lnTo>
                  <a:lnTo>
                    <a:pt x="120" y="87"/>
                  </a:lnTo>
                  <a:lnTo>
                    <a:pt x="129" y="67"/>
                  </a:lnTo>
                  <a:lnTo>
                    <a:pt x="141" y="51"/>
                  </a:lnTo>
                  <a:lnTo>
                    <a:pt x="146" y="33"/>
                  </a:lnTo>
                  <a:lnTo>
                    <a:pt x="154" y="25"/>
                  </a:lnTo>
                  <a:lnTo>
                    <a:pt x="146" y="15"/>
                  </a:lnTo>
                  <a:lnTo>
                    <a:pt x="134" y="0"/>
                  </a:lnTo>
                  <a:lnTo>
                    <a:pt x="118" y="14"/>
                  </a:lnTo>
                  <a:lnTo>
                    <a:pt x="103" y="17"/>
                  </a:lnTo>
                  <a:lnTo>
                    <a:pt x="93" y="22"/>
                  </a:lnTo>
                  <a:lnTo>
                    <a:pt x="84" y="29"/>
                  </a:lnTo>
                  <a:lnTo>
                    <a:pt x="54" y="26"/>
                  </a:lnTo>
                  <a:lnTo>
                    <a:pt x="37" y="20"/>
                  </a:lnTo>
                  <a:lnTo>
                    <a:pt x="23" y="3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73" name="Freeform 218"/>
            <p:cNvSpPr/>
            <p:nvPr/>
          </p:nvSpPr>
          <p:spPr>
            <a:xfrm>
              <a:off x="6059833" y="3271561"/>
              <a:ext cx="391548" cy="467167"/>
            </a:xfrm>
            <a:custGeom>
              <a:avLst/>
              <a:gdLst>
                <a:gd name="T0" fmla="*/ 28 w 221"/>
                <a:gd name="T1" fmla="*/ 2 h 264"/>
                <a:gd name="T2" fmla="*/ 40 w 221"/>
                <a:gd name="T3" fmla="*/ 8 h 264"/>
                <a:gd name="T4" fmla="*/ 48 w 221"/>
                <a:gd name="T5" fmla="*/ 9 h 264"/>
                <a:gd name="T6" fmla="*/ 81 w 221"/>
                <a:gd name="T7" fmla="*/ 15 h 264"/>
                <a:gd name="T8" fmla="*/ 85 w 221"/>
                <a:gd name="T9" fmla="*/ 27 h 264"/>
                <a:gd name="T10" fmla="*/ 108 w 221"/>
                <a:gd name="T11" fmla="*/ 31 h 264"/>
                <a:gd name="T12" fmla="*/ 109 w 221"/>
                <a:gd name="T13" fmla="*/ 38 h 264"/>
                <a:gd name="T14" fmla="*/ 129 w 221"/>
                <a:gd name="T15" fmla="*/ 42 h 264"/>
                <a:gd name="T16" fmla="*/ 142 w 221"/>
                <a:gd name="T17" fmla="*/ 48 h 264"/>
                <a:gd name="T18" fmla="*/ 146 w 221"/>
                <a:gd name="T19" fmla="*/ 41 h 264"/>
                <a:gd name="T20" fmla="*/ 146 w 221"/>
                <a:gd name="T21" fmla="*/ 20 h 264"/>
                <a:gd name="T22" fmla="*/ 152 w 221"/>
                <a:gd name="T23" fmla="*/ 14 h 264"/>
                <a:gd name="T24" fmla="*/ 158 w 221"/>
                <a:gd name="T25" fmla="*/ 5 h 264"/>
                <a:gd name="T26" fmla="*/ 164 w 221"/>
                <a:gd name="T27" fmla="*/ 0 h 264"/>
                <a:gd name="T28" fmla="*/ 179 w 221"/>
                <a:gd name="T29" fmla="*/ 1 h 264"/>
                <a:gd name="T30" fmla="*/ 187 w 221"/>
                <a:gd name="T31" fmla="*/ 9 h 264"/>
                <a:gd name="T32" fmla="*/ 195 w 221"/>
                <a:gd name="T33" fmla="*/ 16 h 264"/>
                <a:gd name="T34" fmla="*/ 208 w 221"/>
                <a:gd name="T35" fmla="*/ 16 h 264"/>
                <a:gd name="T36" fmla="*/ 220 w 221"/>
                <a:gd name="T37" fmla="*/ 20 h 264"/>
                <a:gd name="T38" fmla="*/ 219 w 221"/>
                <a:gd name="T39" fmla="*/ 34 h 264"/>
                <a:gd name="T40" fmla="*/ 219 w 221"/>
                <a:gd name="T41" fmla="*/ 210 h 264"/>
                <a:gd name="T42" fmla="*/ 218 w 221"/>
                <a:gd name="T43" fmla="*/ 234 h 264"/>
                <a:gd name="T44" fmla="*/ 208 w 221"/>
                <a:gd name="T45" fmla="*/ 237 h 264"/>
                <a:gd name="T46" fmla="*/ 211 w 221"/>
                <a:gd name="T47" fmla="*/ 263 h 264"/>
                <a:gd name="T48" fmla="*/ 201 w 221"/>
                <a:gd name="T49" fmla="*/ 261 h 264"/>
                <a:gd name="T50" fmla="*/ 177 w 221"/>
                <a:gd name="T51" fmla="*/ 243 h 264"/>
                <a:gd name="T52" fmla="*/ 168 w 221"/>
                <a:gd name="T53" fmla="*/ 238 h 264"/>
                <a:gd name="T54" fmla="*/ 146 w 221"/>
                <a:gd name="T55" fmla="*/ 227 h 264"/>
                <a:gd name="T56" fmla="*/ 138 w 221"/>
                <a:gd name="T57" fmla="*/ 214 h 264"/>
                <a:gd name="T58" fmla="*/ 113 w 221"/>
                <a:gd name="T59" fmla="*/ 210 h 264"/>
                <a:gd name="T60" fmla="*/ 108 w 221"/>
                <a:gd name="T61" fmla="*/ 198 h 264"/>
                <a:gd name="T62" fmla="*/ 95 w 221"/>
                <a:gd name="T63" fmla="*/ 193 h 264"/>
                <a:gd name="T64" fmla="*/ 95 w 221"/>
                <a:gd name="T65" fmla="*/ 187 h 264"/>
                <a:gd name="T66" fmla="*/ 80 w 221"/>
                <a:gd name="T67" fmla="*/ 186 h 264"/>
                <a:gd name="T68" fmla="*/ 72 w 221"/>
                <a:gd name="T69" fmla="*/ 182 h 264"/>
                <a:gd name="T70" fmla="*/ 54 w 221"/>
                <a:gd name="T71" fmla="*/ 181 h 264"/>
                <a:gd name="T72" fmla="*/ 52 w 221"/>
                <a:gd name="T73" fmla="*/ 173 h 264"/>
                <a:gd name="T74" fmla="*/ 34 w 221"/>
                <a:gd name="T75" fmla="*/ 173 h 264"/>
                <a:gd name="T76" fmla="*/ 32 w 221"/>
                <a:gd name="T77" fmla="*/ 159 h 264"/>
                <a:gd name="T78" fmla="*/ 9 w 221"/>
                <a:gd name="T79" fmla="*/ 155 h 264"/>
                <a:gd name="T80" fmla="*/ 2 w 221"/>
                <a:gd name="T81" fmla="*/ 148 h 264"/>
                <a:gd name="T82" fmla="*/ 0 w 221"/>
                <a:gd name="T83" fmla="*/ 130 h 264"/>
                <a:gd name="T84" fmla="*/ 3 w 221"/>
                <a:gd name="T85" fmla="*/ 33 h 264"/>
                <a:gd name="T86" fmla="*/ 18 w 221"/>
                <a:gd name="T87" fmla="*/ 26 h 264"/>
                <a:gd name="T88" fmla="*/ 25 w 221"/>
                <a:gd name="T89" fmla="*/ 24 h 264"/>
                <a:gd name="T90" fmla="*/ 28 w 221"/>
                <a:gd name="T91" fmla="*/ 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1" h="264">
                  <a:moveTo>
                    <a:pt x="28" y="2"/>
                  </a:moveTo>
                  <a:lnTo>
                    <a:pt x="40" y="8"/>
                  </a:lnTo>
                  <a:lnTo>
                    <a:pt x="48" y="9"/>
                  </a:lnTo>
                  <a:lnTo>
                    <a:pt x="81" y="15"/>
                  </a:lnTo>
                  <a:lnTo>
                    <a:pt x="85" y="27"/>
                  </a:lnTo>
                  <a:lnTo>
                    <a:pt x="108" y="31"/>
                  </a:lnTo>
                  <a:lnTo>
                    <a:pt x="109" y="38"/>
                  </a:lnTo>
                  <a:lnTo>
                    <a:pt x="129" y="42"/>
                  </a:lnTo>
                  <a:lnTo>
                    <a:pt x="142" y="48"/>
                  </a:lnTo>
                  <a:lnTo>
                    <a:pt x="146" y="41"/>
                  </a:lnTo>
                  <a:lnTo>
                    <a:pt x="146" y="20"/>
                  </a:lnTo>
                  <a:lnTo>
                    <a:pt x="152" y="14"/>
                  </a:lnTo>
                  <a:lnTo>
                    <a:pt x="158" y="5"/>
                  </a:lnTo>
                  <a:lnTo>
                    <a:pt x="164" y="0"/>
                  </a:lnTo>
                  <a:lnTo>
                    <a:pt x="179" y="1"/>
                  </a:lnTo>
                  <a:lnTo>
                    <a:pt x="187" y="9"/>
                  </a:lnTo>
                  <a:lnTo>
                    <a:pt x="195" y="16"/>
                  </a:lnTo>
                  <a:lnTo>
                    <a:pt x="208" y="16"/>
                  </a:lnTo>
                  <a:lnTo>
                    <a:pt x="220" y="20"/>
                  </a:lnTo>
                  <a:lnTo>
                    <a:pt x="219" y="34"/>
                  </a:lnTo>
                  <a:lnTo>
                    <a:pt x="219" y="210"/>
                  </a:lnTo>
                  <a:lnTo>
                    <a:pt x="218" y="234"/>
                  </a:lnTo>
                  <a:lnTo>
                    <a:pt x="208" y="237"/>
                  </a:lnTo>
                  <a:lnTo>
                    <a:pt x="211" y="263"/>
                  </a:lnTo>
                  <a:lnTo>
                    <a:pt x="201" y="261"/>
                  </a:lnTo>
                  <a:lnTo>
                    <a:pt x="177" y="243"/>
                  </a:lnTo>
                  <a:lnTo>
                    <a:pt x="168" y="238"/>
                  </a:lnTo>
                  <a:lnTo>
                    <a:pt x="146" y="227"/>
                  </a:lnTo>
                  <a:lnTo>
                    <a:pt x="138" y="214"/>
                  </a:lnTo>
                  <a:lnTo>
                    <a:pt x="113" y="210"/>
                  </a:lnTo>
                  <a:lnTo>
                    <a:pt x="108" y="198"/>
                  </a:lnTo>
                  <a:lnTo>
                    <a:pt x="95" y="193"/>
                  </a:lnTo>
                  <a:lnTo>
                    <a:pt x="95" y="187"/>
                  </a:lnTo>
                  <a:lnTo>
                    <a:pt x="80" y="186"/>
                  </a:lnTo>
                  <a:lnTo>
                    <a:pt x="72" y="182"/>
                  </a:lnTo>
                  <a:lnTo>
                    <a:pt x="54" y="181"/>
                  </a:lnTo>
                  <a:lnTo>
                    <a:pt x="52" y="173"/>
                  </a:lnTo>
                  <a:lnTo>
                    <a:pt x="34" y="173"/>
                  </a:lnTo>
                  <a:lnTo>
                    <a:pt x="32" y="159"/>
                  </a:lnTo>
                  <a:lnTo>
                    <a:pt x="9" y="155"/>
                  </a:lnTo>
                  <a:lnTo>
                    <a:pt x="2" y="148"/>
                  </a:lnTo>
                  <a:lnTo>
                    <a:pt x="0" y="130"/>
                  </a:lnTo>
                  <a:lnTo>
                    <a:pt x="3" y="33"/>
                  </a:lnTo>
                  <a:lnTo>
                    <a:pt x="18" y="26"/>
                  </a:lnTo>
                  <a:lnTo>
                    <a:pt x="25" y="24"/>
                  </a:lnTo>
                  <a:lnTo>
                    <a:pt x="28"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74" name="Freeform 219"/>
            <p:cNvSpPr/>
            <p:nvPr/>
          </p:nvSpPr>
          <p:spPr>
            <a:xfrm>
              <a:off x="6369612" y="3595590"/>
              <a:ext cx="388404" cy="566263"/>
            </a:xfrm>
            <a:custGeom>
              <a:avLst/>
              <a:gdLst>
                <a:gd name="T0" fmla="*/ 34 w 220"/>
                <a:gd name="T1" fmla="*/ 121 h 320"/>
                <a:gd name="T2" fmla="*/ 16 w 220"/>
                <a:gd name="T3" fmla="*/ 141 h 320"/>
                <a:gd name="T4" fmla="*/ 2 w 220"/>
                <a:gd name="T5" fmla="*/ 156 h 320"/>
                <a:gd name="T6" fmla="*/ 11 w 220"/>
                <a:gd name="T7" fmla="*/ 170 h 320"/>
                <a:gd name="T8" fmla="*/ 20 w 220"/>
                <a:gd name="T9" fmla="*/ 184 h 320"/>
                <a:gd name="T10" fmla="*/ 18 w 220"/>
                <a:gd name="T11" fmla="*/ 196 h 320"/>
                <a:gd name="T12" fmla="*/ 31 w 220"/>
                <a:gd name="T13" fmla="*/ 221 h 320"/>
                <a:gd name="T14" fmla="*/ 36 w 220"/>
                <a:gd name="T15" fmla="*/ 237 h 320"/>
                <a:gd name="T16" fmla="*/ 48 w 220"/>
                <a:gd name="T17" fmla="*/ 243 h 320"/>
                <a:gd name="T18" fmla="*/ 64 w 220"/>
                <a:gd name="T19" fmla="*/ 260 h 320"/>
                <a:gd name="T20" fmla="*/ 74 w 220"/>
                <a:gd name="T21" fmla="*/ 278 h 320"/>
                <a:gd name="T22" fmla="*/ 81 w 220"/>
                <a:gd name="T23" fmla="*/ 289 h 320"/>
                <a:gd name="T24" fmla="*/ 85 w 220"/>
                <a:gd name="T25" fmla="*/ 304 h 320"/>
                <a:gd name="T26" fmla="*/ 123 w 220"/>
                <a:gd name="T27" fmla="*/ 314 h 320"/>
                <a:gd name="T28" fmla="*/ 133 w 220"/>
                <a:gd name="T29" fmla="*/ 318 h 320"/>
                <a:gd name="T30" fmla="*/ 162 w 220"/>
                <a:gd name="T31" fmla="*/ 319 h 320"/>
                <a:gd name="T32" fmla="*/ 199 w 220"/>
                <a:gd name="T33" fmla="*/ 299 h 320"/>
                <a:gd name="T34" fmla="*/ 192 w 220"/>
                <a:gd name="T35" fmla="*/ 278 h 320"/>
                <a:gd name="T36" fmla="*/ 180 w 220"/>
                <a:gd name="T37" fmla="*/ 270 h 320"/>
                <a:gd name="T38" fmla="*/ 172 w 220"/>
                <a:gd name="T39" fmla="*/ 256 h 320"/>
                <a:gd name="T40" fmla="*/ 179 w 220"/>
                <a:gd name="T41" fmla="*/ 241 h 320"/>
                <a:gd name="T42" fmla="*/ 194 w 220"/>
                <a:gd name="T43" fmla="*/ 208 h 320"/>
                <a:gd name="T44" fmla="*/ 216 w 220"/>
                <a:gd name="T45" fmla="*/ 171 h 320"/>
                <a:gd name="T46" fmla="*/ 203 w 220"/>
                <a:gd name="T47" fmla="*/ 129 h 320"/>
                <a:gd name="T48" fmla="*/ 216 w 220"/>
                <a:gd name="T49" fmla="*/ 119 h 320"/>
                <a:gd name="T50" fmla="*/ 210 w 220"/>
                <a:gd name="T51" fmla="*/ 92 h 320"/>
                <a:gd name="T52" fmla="*/ 219 w 220"/>
                <a:gd name="T53" fmla="*/ 47 h 320"/>
                <a:gd name="T54" fmla="*/ 210 w 220"/>
                <a:gd name="T55" fmla="*/ 14 h 320"/>
                <a:gd name="T56" fmla="*/ 167 w 220"/>
                <a:gd name="T57" fmla="*/ 20 h 320"/>
                <a:gd name="T58" fmla="*/ 64 w 220"/>
                <a:gd name="T59" fmla="*/ 13 h 320"/>
                <a:gd name="T60" fmla="*/ 44 w 220"/>
                <a:gd name="T61" fmla="*/ 25 h 320"/>
                <a:gd name="T62" fmla="*/ 33 w 220"/>
                <a:gd name="T63" fmla="*/ 5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0" h="320">
                  <a:moveTo>
                    <a:pt x="36" y="79"/>
                  </a:moveTo>
                  <a:lnTo>
                    <a:pt x="34" y="121"/>
                  </a:lnTo>
                  <a:lnTo>
                    <a:pt x="25" y="125"/>
                  </a:lnTo>
                  <a:lnTo>
                    <a:pt x="16" y="141"/>
                  </a:lnTo>
                  <a:lnTo>
                    <a:pt x="13" y="155"/>
                  </a:lnTo>
                  <a:lnTo>
                    <a:pt x="2" y="156"/>
                  </a:lnTo>
                  <a:lnTo>
                    <a:pt x="0" y="165"/>
                  </a:lnTo>
                  <a:lnTo>
                    <a:pt x="11" y="170"/>
                  </a:lnTo>
                  <a:lnTo>
                    <a:pt x="14" y="182"/>
                  </a:lnTo>
                  <a:lnTo>
                    <a:pt x="20" y="184"/>
                  </a:lnTo>
                  <a:lnTo>
                    <a:pt x="20" y="191"/>
                  </a:lnTo>
                  <a:lnTo>
                    <a:pt x="18" y="196"/>
                  </a:lnTo>
                  <a:lnTo>
                    <a:pt x="25" y="207"/>
                  </a:lnTo>
                  <a:lnTo>
                    <a:pt x="31" y="221"/>
                  </a:lnTo>
                  <a:lnTo>
                    <a:pt x="30" y="234"/>
                  </a:lnTo>
                  <a:lnTo>
                    <a:pt x="36" y="237"/>
                  </a:lnTo>
                  <a:lnTo>
                    <a:pt x="37" y="245"/>
                  </a:lnTo>
                  <a:lnTo>
                    <a:pt x="48" y="243"/>
                  </a:lnTo>
                  <a:lnTo>
                    <a:pt x="52" y="256"/>
                  </a:lnTo>
                  <a:lnTo>
                    <a:pt x="64" y="260"/>
                  </a:lnTo>
                  <a:lnTo>
                    <a:pt x="67" y="276"/>
                  </a:lnTo>
                  <a:lnTo>
                    <a:pt x="74" y="278"/>
                  </a:lnTo>
                  <a:lnTo>
                    <a:pt x="79" y="284"/>
                  </a:lnTo>
                  <a:lnTo>
                    <a:pt x="81" y="289"/>
                  </a:lnTo>
                  <a:lnTo>
                    <a:pt x="79" y="296"/>
                  </a:lnTo>
                  <a:lnTo>
                    <a:pt x="85" y="304"/>
                  </a:lnTo>
                  <a:lnTo>
                    <a:pt x="118" y="306"/>
                  </a:lnTo>
                  <a:lnTo>
                    <a:pt x="123" y="314"/>
                  </a:lnTo>
                  <a:lnTo>
                    <a:pt x="133" y="316"/>
                  </a:lnTo>
                  <a:lnTo>
                    <a:pt x="133" y="318"/>
                  </a:lnTo>
                  <a:lnTo>
                    <a:pt x="148" y="318"/>
                  </a:lnTo>
                  <a:lnTo>
                    <a:pt x="162" y="319"/>
                  </a:lnTo>
                  <a:lnTo>
                    <a:pt x="178" y="314"/>
                  </a:lnTo>
                  <a:lnTo>
                    <a:pt x="199" y="299"/>
                  </a:lnTo>
                  <a:lnTo>
                    <a:pt x="199" y="290"/>
                  </a:lnTo>
                  <a:lnTo>
                    <a:pt x="192" y="278"/>
                  </a:lnTo>
                  <a:lnTo>
                    <a:pt x="188" y="275"/>
                  </a:lnTo>
                  <a:lnTo>
                    <a:pt x="180" y="270"/>
                  </a:lnTo>
                  <a:lnTo>
                    <a:pt x="180" y="258"/>
                  </a:lnTo>
                  <a:lnTo>
                    <a:pt x="172" y="256"/>
                  </a:lnTo>
                  <a:lnTo>
                    <a:pt x="164" y="242"/>
                  </a:lnTo>
                  <a:lnTo>
                    <a:pt x="179" y="241"/>
                  </a:lnTo>
                  <a:lnTo>
                    <a:pt x="183" y="209"/>
                  </a:lnTo>
                  <a:lnTo>
                    <a:pt x="194" y="208"/>
                  </a:lnTo>
                  <a:lnTo>
                    <a:pt x="197" y="175"/>
                  </a:lnTo>
                  <a:lnTo>
                    <a:pt x="216" y="171"/>
                  </a:lnTo>
                  <a:lnTo>
                    <a:pt x="213" y="132"/>
                  </a:lnTo>
                  <a:lnTo>
                    <a:pt x="203" y="129"/>
                  </a:lnTo>
                  <a:lnTo>
                    <a:pt x="204" y="118"/>
                  </a:lnTo>
                  <a:lnTo>
                    <a:pt x="216" y="119"/>
                  </a:lnTo>
                  <a:lnTo>
                    <a:pt x="216" y="107"/>
                  </a:lnTo>
                  <a:lnTo>
                    <a:pt x="210" y="92"/>
                  </a:lnTo>
                  <a:lnTo>
                    <a:pt x="209" y="74"/>
                  </a:lnTo>
                  <a:lnTo>
                    <a:pt x="219" y="47"/>
                  </a:lnTo>
                  <a:lnTo>
                    <a:pt x="217" y="33"/>
                  </a:lnTo>
                  <a:lnTo>
                    <a:pt x="210" y="14"/>
                  </a:lnTo>
                  <a:lnTo>
                    <a:pt x="191" y="0"/>
                  </a:lnTo>
                  <a:lnTo>
                    <a:pt x="167" y="20"/>
                  </a:lnTo>
                  <a:lnTo>
                    <a:pt x="158" y="13"/>
                  </a:lnTo>
                  <a:lnTo>
                    <a:pt x="64" y="13"/>
                  </a:lnTo>
                  <a:lnTo>
                    <a:pt x="53" y="20"/>
                  </a:lnTo>
                  <a:lnTo>
                    <a:pt x="44" y="25"/>
                  </a:lnTo>
                  <a:lnTo>
                    <a:pt x="43" y="50"/>
                  </a:lnTo>
                  <a:lnTo>
                    <a:pt x="33" y="53"/>
                  </a:lnTo>
                  <a:lnTo>
                    <a:pt x="36" y="7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75" name="Freeform 223"/>
            <p:cNvSpPr/>
            <p:nvPr/>
          </p:nvSpPr>
          <p:spPr>
            <a:xfrm>
              <a:off x="5606958" y="3966807"/>
              <a:ext cx="166683" cy="163587"/>
            </a:xfrm>
            <a:custGeom>
              <a:avLst/>
              <a:gdLst>
                <a:gd name="T0" fmla="*/ 32 w 94"/>
                <a:gd name="T1" fmla="*/ 92 h 93"/>
                <a:gd name="T2" fmla="*/ 15 w 94"/>
                <a:gd name="T3" fmla="*/ 86 h 93"/>
                <a:gd name="T4" fmla="*/ 14 w 94"/>
                <a:gd name="T5" fmla="*/ 69 h 93"/>
                <a:gd name="T6" fmla="*/ 4 w 94"/>
                <a:gd name="T7" fmla="*/ 68 h 93"/>
                <a:gd name="T8" fmla="*/ 0 w 94"/>
                <a:gd name="T9" fmla="*/ 53 h 93"/>
                <a:gd name="T10" fmla="*/ 4 w 94"/>
                <a:gd name="T11" fmla="*/ 35 h 93"/>
                <a:gd name="T12" fmla="*/ 20 w 94"/>
                <a:gd name="T13" fmla="*/ 24 h 93"/>
                <a:gd name="T14" fmla="*/ 10 w 94"/>
                <a:gd name="T15" fmla="*/ 15 h 93"/>
                <a:gd name="T16" fmla="*/ 15 w 94"/>
                <a:gd name="T17" fmla="*/ 3 h 93"/>
                <a:gd name="T18" fmla="*/ 28 w 94"/>
                <a:gd name="T19" fmla="*/ 3 h 93"/>
                <a:gd name="T20" fmla="*/ 46 w 94"/>
                <a:gd name="T21" fmla="*/ 0 h 93"/>
                <a:gd name="T22" fmla="*/ 54 w 94"/>
                <a:gd name="T23" fmla="*/ 6 h 93"/>
                <a:gd name="T24" fmla="*/ 83 w 94"/>
                <a:gd name="T25" fmla="*/ 8 h 93"/>
                <a:gd name="T26" fmla="*/ 84 w 94"/>
                <a:gd name="T27" fmla="*/ 21 h 93"/>
                <a:gd name="T28" fmla="*/ 93 w 94"/>
                <a:gd name="T29" fmla="*/ 26 h 93"/>
                <a:gd name="T30" fmla="*/ 91 w 94"/>
                <a:gd name="T31" fmla="*/ 37 h 93"/>
                <a:gd name="T32" fmla="*/ 84 w 94"/>
                <a:gd name="T33" fmla="*/ 39 h 93"/>
                <a:gd name="T34" fmla="*/ 81 w 94"/>
                <a:gd name="T35" fmla="*/ 61 h 93"/>
                <a:gd name="T36" fmla="*/ 84 w 94"/>
                <a:gd name="T37" fmla="*/ 84 h 93"/>
                <a:gd name="T38" fmla="*/ 48 w 94"/>
                <a:gd name="T39" fmla="*/ 85 h 93"/>
                <a:gd name="T40" fmla="*/ 32 w 94"/>
                <a:gd name="T41"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93">
                  <a:moveTo>
                    <a:pt x="32" y="92"/>
                  </a:moveTo>
                  <a:lnTo>
                    <a:pt x="15" y="86"/>
                  </a:lnTo>
                  <a:lnTo>
                    <a:pt x="14" y="69"/>
                  </a:lnTo>
                  <a:lnTo>
                    <a:pt x="4" y="68"/>
                  </a:lnTo>
                  <a:lnTo>
                    <a:pt x="0" y="53"/>
                  </a:lnTo>
                  <a:lnTo>
                    <a:pt x="4" y="35"/>
                  </a:lnTo>
                  <a:lnTo>
                    <a:pt x="20" y="24"/>
                  </a:lnTo>
                  <a:lnTo>
                    <a:pt x="10" y="15"/>
                  </a:lnTo>
                  <a:lnTo>
                    <a:pt x="15" y="3"/>
                  </a:lnTo>
                  <a:lnTo>
                    <a:pt x="28" y="3"/>
                  </a:lnTo>
                  <a:lnTo>
                    <a:pt x="46" y="0"/>
                  </a:lnTo>
                  <a:lnTo>
                    <a:pt x="54" y="6"/>
                  </a:lnTo>
                  <a:lnTo>
                    <a:pt x="83" y="8"/>
                  </a:lnTo>
                  <a:lnTo>
                    <a:pt x="84" y="21"/>
                  </a:lnTo>
                  <a:lnTo>
                    <a:pt x="93" y="26"/>
                  </a:lnTo>
                  <a:lnTo>
                    <a:pt x="91" y="37"/>
                  </a:lnTo>
                  <a:lnTo>
                    <a:pt x="84" y="39"/>
                  </a:lnTo>
                  <a:lnTo>
                    <a:pt x="81" y="61"/>
                  </a:lnTo>
                  <a:lnTo>
                    <a:pt x="84" y="84"/>
                  </a:lnTo>
                  <a:lnTo>
                    <a:pt x="48" y="85"/>
                  </a:lnTo>
                  <a:lnTo>
                    <a:pt x="32" y="9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76" name="Freeform 226"/>
            <p:cNvSpPr/>
            <p:nvPr/>
          </p:nvSpPr>
          <p:spPr>
            <a:xfrm>
              <a:off x="5688727" y="3833106"/>
              <a:ext cx="201278" cy="149431"/>
            </a:xfrm>
            <a:custGeom>
              <a:avLst/>
              <a:gdLst>
                <a:gd name="T0" fmla="*/ 113 w 114"/>
                <a:gd name="T1" fmla="*/ 42 h 84"/>
                <a:gd name="T2" fmla="*/ 109 w 114"/>
                <a:gd name="T3" fmla="*/ 57 h 84"/>
                <a:gd name="T4" fmla="*/ 93 w 114"/>
                <a:gd name="T5" fmla="*/ 62 h 84"/>
                <a:gd name="T6" fmla="*/ 82 w 114"/>
                <a:gd name="T7" fmla="*/ 77 h 84"/>
                <a:gd name="T8" fmla="*/ 75 w 114"/>
                <a:gd name="T9" fmla="*/ 78 h 84"/>
                <a:gd name="T10" fmla="*/ 63 w 114"/>
                <a:gd name="T11" fmla="*/ 75 h 84"/>
                <a:gd name="T12" fmla="*/ 52 w 114"/>
                <a:gd name="T13" fmla="*/ 69 h 84"/>
                <a:gd name="T14" fmla="*/ 45 w 114"/>
                <a:gd name="T15" fmla="*/ 69 h 84"/>
                <a:gd name="T16" fmla="*/ 37 w 114"/>
                <a:gd name="T17" fmla="*/ 83 h 84"/>
                <a:gd name="T18" fmla="*/ 8 w 114"/>
                <a:gd name="T19" fmla="*/ 81 h 84"/>
                <a:gd name="T20" fmla="*/ 0 w 114"/>
                <a:gd name="T21" fmla="*/ 75 h 84"/>
                <a:gd name="T22" fmla="*/ 4 w 114"/>
                <a:gd name="T23" fmla="*/ 56 h 84"/>
                <a:gd name="T24" fmla="*/ 14 w 114"/>
                <a:gd name="T25" fmla="*/ 42 h 84"/>
                <a:gd name="T26" fmla="*/ 19 w 114"/>
                <a:gd name="T27" fmla="*/ 30 h 84"/>
                <a:gd name="T28" fmla="*/ 23 w 114"/>
                <a:gd name="T29" fmla="*/ 23 h 84"/>
                <a:gd name="T30" fmla="*/ 41 w 114"/>
                <a:gd name="T31" fmla="*/ 17 h 84"/>
                <a:gd name="T32" fmla="*/ 49 w 114"/>
                <a:gd name="T33" fmla="*/ 9 h 84"/>
                <a:gd name="T34" fmla="*/ 57 w 114"/>
                <a:gd name="T35" fmla="*/ 0 h 84"/>
                <a:gd name="T36" fmla="*/ 81 w 114"/>
                <a:gd name="T37" fmla="*/ 1 h 84"/>
                <a:gd name="T38" fmla="*/ 85 w 114"/>
                <a:gd name="T39" fmla="*/ 9 h 84"/>
                <a:gd name="T40" fmla="*/ 94 w 114"/>
                <a:gd name="T41" fmla="*/ 14 h 84"/>
                <a:gd name="T42" fmla="*/ 95 w 114"/>
                <a:gd name="T43" fmla="*/ 30 h 84"/>
                <a:gd name="T44" fmla="*/ 105 w 114"/>
                <a:gd name="T45" fmla="*/ 30 h 84"/>
                <a:gd name="T46" fmla="*/ 113 w 114"/>
                <a:gd name="T47"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84">
                  <a:moveTo>
                    <a:pt x="113" y="42"/>
                  </a:moveTo>
                  <a:lnTo>
                    <a:pt x="109" y="57"/>
                  </a:lnTo>
                  <a:lnTo>
                    <a:pt x="93" y="62"/>
                  </a:lnTo>
                  <a:lnTo>
                    <a:pt x="82" y="77"/>
                  </a:lnTo>
                  <a:lnTo>
                    <a:pt x="75" y="78"/>
                  </a:lnTo>
                  <a:lnTo>
                    <a:pt x="63" y="75"/>
                  </a:lnTo>
                  <a:lnTo>
                    <a:pt x="52" y="69"/>
                  </a:lnTo>
                  <a:lnTo>
                    <a:pt x="45" y="69"/>
                  </a:lnTo>
                  <a:lnTo>
                    <a:pt x="37" y="83"/>
                  </a:lnTo>
                  <a:lnTo>
                    <a:pt x="8" y="81"/>
                  </a:lnTo>
                  <a:lnTo>
                    <a:pt x="0" y="75"/>
                  </a:lnTo>
                  <a:lnTo>
                    <a:pt x="4" y="56"/>
                  </a:lnTo>
                  <a:lnTo>
                    <a:pt x="14" y="42"/>
                  </a:lnTo>
                  <a:lnTo>
                    <a:pt x="19" y="30"/>
                  </a:lnTo>
                  <a:lnTo>
                    <a:pt x="23" y="23"/>
                  </a:lnTo>
                  <a:lnTo>
                    <a:pt x="41" y="17"/>
                  </a:lnTo>
                  <a:lnTo>
                    <a:pt x="49" y="9"/>
                  </a:lnTo>
                  <a:lnTo>
                    <a:pt x="57" y="0"/>
                  </a:lnTo>
                  <a:lnTo>
                    <a:pt x="81" y="1"/>
                  </a:lnTo>
                  <a:lnTo>
                    <a:pt x="85" y="9"/>
                  </a:lnTo>
                  <a:lnTo>
                    <a:pt x="94" y="14"/>
                  </a:lnTo>
                  <a:lnTo>
                    <a:pt x="95" y="30"/>
                  </a:lnTo>
                  <a:lnTo>
                    <a:pt x="105" y="30"/>
                  </a:lnTo>
                  <a:lnTo>
                    <a:pt x="113" y="4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77" name="Freeform 227"/>
            <p:cNvSpPr/>
            <p:nvPr/>
          </p:nvSpPr>
          <p:spPr>
            <a:xfrm>
              <a:off x="5444992" y="3897597"/>
              <a:ext cx="198133" cy="163587"/>
            </a:xfrm>
            <a:custGeom>
              <a:avLst/>
              <a:gdLst>
                <a:gd name="T0" fmla="*/ 0 w 113"/>
                <a:gd name="T1" fmla="*/ 15 h 93"/>
                <a:gd name="T2" fmla="*/ 8 w 113"/>
                <a:gd name="T3" fmla="*/ 6 h 93"/>
                <a:gd name="T4" fmla="*/ 25 w 113"/>
                <a:gd name="T5" fmla="*/ 0 h 93"/>
                <a:gd name="T6" fmla="*/ 45 w 113"/>
                <a:gd name="T7" fmla="*/ 3 h 93"/>
                <a:gd name="T8" fmla="*/ 61 w 113"/>
                <a:gd name="T9" fmla="*/ 3 h 93"/>
                <a:gd name="T10" fmla="*/ 76 w 113"/>
                <a:gd name="T11" fmla="*/ 8 h 93"/>
                <a:gd name="T12" fmla="*/ 92 w 113"/>
                <a:gd name="T13" fmla="*/ 11 h 93"/>
                <a:gd name="T14" fmla="*/ 103 w 113"/>
                <a:gd name="T15" fmla="*/ 23 h 93"/>
                <a:gd name="T16" fmla="*/ 107 w 113"/>
                <a:gd name="T17" fmla="*/ 42 h 93"/>
                <a:gd name="T18" fmla="*/ 102 w 113"/>
                <a:gd name="T19" fmla="*/ 54 h 93"/>
                <a:gd name="T20" fmla="*/ 112 w 113"/>
                <a:gd name="T21" fmla="*/ 62 h 93"/>
                <a:gd name="T22" fmla="*/ 96 w 113"/>
                <a:gd name="T23" fmla="*/ 74 h 93"/>
                <a:gd name="T24" fmla="*/ 92 w 113"/>
                <a:gd name="T25" fmla="*/ 92 h 93"/>
                <a:gd name="T26" fmla="*/ 81 w 113"/>
                <a:gd name="T27" fmla="*/ 89 h 93"/>
                <a:gd name="T28" fmla="*/ 72 w 113"/>
                <a:gd name="T29" fmla="*/ 72 h 93"/>
                <a:gd name="T30" fmla="*/ 68 w 113"/>
                <a:gd name="T31" fmla="*/ 55 h 93"/>
                <a:gd name="T32" fmla="*/ 52 w 113"/>
                <a:gd name="T33" fmla="*/ 46 h 93"/>
                <a:gd name="T34" fmla="*/ 40 w 113"/>
                <a:gd name="T35" fmla="*/ 52 h 93"/>
                <a:gd name="T36" fmla="*/ 25 w 113"/>
                <a:gd name="T37" fmla="*/ 56 h 93"/>
                <a:gd name="T38" fmla="*/ 7 w 113"/>
                <a:gd name="T39" fmla="*/ 37 h 93"/>
                <a:gd name="T40" fmla="*/ 0 w 113"/>
                <a:gd name="T41" fmla="*/ 1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93">
                  <a:moveTo>
                    <a:pt x="0" y="15"/>
                  </a:moveTo>
                  <a:lnTo>
                    <a:pt x="8" y="6"/>
                  </a:lnTo>
                  <a:lnTo>
                    <a:pt x="25" y="0"/>
                  </a:lnTo>
                  <a:lnTo>
                    <a:pt x="45" y="3"/>
                  </a:lnTo>
                  <a:lnTo>
                    <a:pt x="61" y="3"/>
                  </a:lnTo>
                  <a:lnTo>
                    <a:pt x="76" y="8"/>
                  </a:lnTo>
                  <a:lnTo>
                    <a:pt x="92" y="11"/>
                  </a:lnTo>
                  <a:lnTo>
                    <a:pt x="103" y="23"/>
                  </a:lnTo>
                  <a:lnTo>
                    <a:pt x="107" y="42"/>
                  </a:lnTo>
                  <a:lnTo>
                    <a:pt x="102" y="54"/>
                  </a:lnTo>
                  <a:lnTo>
                    <a:pt x="112" y="62"/>
                  </a:lnTo>
                  <a:lnTo>
                    <a:pt x="96" y="74"/>
                  </a:lnTo>
                  <a:lnTo>
                    <a:pt x="92" y="92"/>
                  </a:lnTo>
                  <a:lnTo>
                    <a:pt x="81" y="89"/>
                  </a:lnTo>
                  <a:lnTo>
                    <a:pt x="72" y="72"/>
                  </a:lnTo>
                  <a:lnTo>
                    <a:pt x="68" y="55"/>
                  </a:lnTo>
                  <a:lnTo>
                    <a:pt x="52" y="46"/>
                  </a:lnTo>
                  <a:lnTo>
                    <a:pt x="40" y="52"/>
                  </a:lnTo>
                  <a:lnTo>
                    <a:pt x="25" y="56"/>
                  </a:lnTo>
                  <a:lnTo>
                    <a:pt x="7" y="37"/>
                  </a:lnTo>
                  <a:lnTo>
                    <a:pt x="0" y="1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78" name="Freeform 228"/>
            <p:cNvSpPr/>
            <p:nvPr/>
          </p:nvSpPr>
          <p:spPr>
            <a:xfrm>
              <a:off x="5751626" y="3954223"/>
              <a:ext cx="92777" cy="168306"/>
            </a:xfrm>
            <a:custGeom>
              <a:avLst/>
              <a:gdLst>
                <a:gd name="T0" fmla="*/ 2 w 53"/>
                <a:gd name="T1" fmla="*/ 91 h 95"/>
                <a:gd name="T2" fmla="*/ 0 w 53"/>
                <a:gd name="T3" fmla="*/ 68 h 95"/>
                <a:gd name="T4" fmla="*/ 2 w 53"/>
                <a:gd name="T5" fmla="*/ 45 h 95"/>
                <a:gd name="T6" fmla="*/ 10 w 53"/>
                <a:gd name="T7" fmla="*/ 44 h 95"/>
                <a:gd name="T8" fmla="*/ 12 w 53"/>
                <a:gd name="T9" fmla="*/ 32 h 95"/>
                <a:gd name="T10" fmla="*/ 2 w 53"/>
                <a:gd name="T11" fmla="*/ 27 h 95"/>
                <a:gd name="T12" fmla="*/ 2 w 53"/>
                <a:gd name="T13" fmla="*/ 14 h 95"/>
                <a:gd name="T14" fmla="*/ 9 w 53"/>
                <a:gd name="T15" fmla="*/ 0 h 95"/>
                <a:gd name="T16" fmla="*/ 17 w 53"/>
                <a:gd name="T17" fmla="*/ 0 h 95"/>
                <a:gd name="T18" fmla="*/ 27 w 53"/>
                <a:gd name="T19" fmla="*/ 6 h 95"/>
                <a:gd name="T20" fmla="*/ 39 w 53"/>
                <a:gd name="T21" fmla="*/ 9 h 95"/>
                <a:gd name="T22" fmla="*/ 40 w 53"/>
                <a:gd name="T23" fmla="*/ 23 h 95"/>
                <a:gd name="T24" fmla="*/ 46 w 53"/>
                <a:gd name="T25" fmla="*/ 26 h 95"/>
                <a:gd name="T26" fmla="*/ 45 w 53"/>
                <a:gd name="T27" fmla="*/ 39 h 95"/>
                <a:gd name="T28" fmla="*/ 48 w 53"/>
                <a:gd name="T29" fmla="*/ 60 h 95"/>
                <a:gd name="T30" fmla="*/ 52 w 53"/>
                <a:gd name="T31" fmla="*/ 79 h 95"/>
                <a:gd name="T32" fmla="*/ 46 w 53"/>
                <a:gd name="T33" fmla="*/ 86 h 95"/>
                <a:gd name="T34" fmla="*/ 35 w 53"/>
                <a:gd name="T35" fmla="*/ 86 h 95"/>
                <a:gd name="T36" fmla="*/ 29 w 53"/>
                <a:gd name="T37" fmla="*/ 93 h 95"/>
                <a:gd name="T38" fmla="*/ 18 w 53"/>
                <a:gd name="T39" fmla="*/ 94 h 95"/>
                <a:gd name="T40" fmla="*/ 2 w 53"/>
                <a:gd name="T41"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95">
                  <a:moveTo>
                    <a:pt x="2" y="91"/>
                  </a:moveTo>
                  <a:lnTo>
                    <a:pt x="0" y="68"/>
                  </a:lnTo>
                  <a:lnTo>
                    <a:pt x="2" y="45"/>
                  </a:lnTo>
                  <a:lnTo>
                    <a:pt x="10" y="44"/>
                  </a:lnTo>
                  <a:lnTo>
                    <a:pt x="12" y="32"/>
                  </a:lnTo>
                  <a:lnTo>
                    <a:pt x="2" y="27"/>
                  </a:lnTo>
                  <a:lnTo>
                    <a:pt x="2" y="14"/>
                  </a:lnTo>
                  <a:lnTo>
                    <a:pt x="9" y="0"/>
                  </a:lnTo>
                  <a:lnTo>
                    <a:pt x="17" y="0"/>
                  </a:lnTo>
                  <a:lnTo>
                    <a:pt x="27" y="6"/>
                  </a:lnTo>
                  <a:lnTo>
                    <a:pt x="39" y="9"/>
                  </a:lnTo>
                  <a:lnTo>
                    <a:pt x="40" y="23"/>
                  </a:lnTo>
                  <a:lnTo>
                    <a:pt x="46" y="26"/>
                  </a:lnTo>
                  <a:lnTo>
                    <a:pt x="45" y="39"/>
                  </a:lnTo>
                  <a:lnTo>
                    <a:pt x="48" y="60"/>
                  </a:lnTo>
                  <a:lnTo>
                    <a:pt x="52" y="79"/>
                  </a:lnTo>
                  <a:lnTo>
                    <a:pt x="46" y="86"/>
                  </a:lnTo>
                  <a:lnTo>
                    <a:pt x="35" y="86"/>
                  </a:lnTo>
                  <a:lnTo>
                    <a:pt x="29" y="93"/>
                  </a:lnTo>
                  <a:lnTo>
                    <a:pt x="18" y="94"/>
                  </a:lnTo>
                  <a:lnTo>
                    <a:pt x="2" y="9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79" name="Freeform 229"/>
            <p:cNvSpPr/>
            <p:nvPr/>
          </p:nvSpPr>
          <p:spPr>
            <a:xfrm>
              <a:off x="6575608" y="4298700"/>
              <a:ext cx="278330" cy="308299"/>
            </a:xfrm>
            <a:custGeom>
              <a:avLst/>
              <a:gdLst>
                <a:gd name="T0" fmla="*/ 156 w 157"/>
                <a:gd name="T1" fmla="*/ 154 h 175"/>
                <a:gd name="T2" fmla="*/ 139 w 157"/>
                <a:gd name="T3" fmla="*/ 158 h 175"/>
                <a:gd name="T4" fmla="*/ 136 w 157"/>
                <a:gd name="T5" fmla="*/ 165 h 175"/>
                <a:gd name="T6" fmla="*/ 119 w 157"/>
                <a:gd name="T7" fmla="*/ 165 h 175"/>
                <a:gd name="T8" fmla="*/ 116 w 157"/>
                <a:gd name="T9" fmla="*/ 174 h 175"/>
                <a:gd name="T10" fmla="*/ 86 w 157"/>
                <a:gd name="T11" fmla="*/ 171 h 175"/>
                <a:gd name="T12" fmla="*/ 84 w 157"/>
                <a:gd name="T13" fmla="*/ 163 h 175"/>
                <a:gd name="T14" fmla="*/ 71 w 157"/>
                <a:gd name="T15" fmla="*/ 154 h 175"/>
                <a:gd name="T16" fmla="*/ 60 w 157"/>
                <a:gd name="T17" fmla="*/ 146 h 175"/>
                <a:gd name="T18" fmla="*/ 53 w 157"/>
                <a:gd name="T19" fmla="*/ 143 h 175"/>
                <a:gd name="T20" fmla="*/ 44 w 157"/>
                <a:gd name="T21" fmla="*/ 129 h 175"/>
                <a:gd name="T22" fmla="*/ 31 w 157"/>
                <a:gd name="T23" fmla="*/ 122 h 175"/>
                <a:gd name="T24" fmla="*/ 21 w 157"/>
                <a:gd name="T25" fmla="*/ 112 h 175"/>
                <a:gd name="T26" fmla="*/ 19 w 157"/>
                <a:gd name="T27" fmla="*/ 104 h 175"/>
                <a:gd name="T28" fmla="*/ 8 w 157"/>
                <a:gd name="T29" fmla="*/ 105 h 175"/>
                <a:gd name="T30" fmla="*/ 9 w 157"/>
                <a:gd name="T31" fmla="*/ 97 h 175"/>
                <a:gd name="T32" fmla="*/ 8 w 157"/>
                <a:gd name="T33" fmla="*/ 87 h 175"/>
                <a:gd name="T34" fmla="*/ 4 w 157"/>
                <a:gd name="T35" fmla="*/ 78 h 175"/>
                <a:gd name="T36" fmla="*/ 3 w 157"/>
                <a:gd name="T37" fmla="*/ 70 h 175"/>
                <a:gd name="T38" fmla="*/ 4 w 157"/>
                <a:gd name="T39" fmla="*/ 57 h 175"/>
                <a:gd name="T40" fmla="*/ 0 w 157"/>
                <a:gd name="T41" fmla="*/ 46 h 175"/>
                <a:gd name="T42" fmla="*/ 8 w 157"/>
                <a:gd name="T43" fmla="*/ 45 h 175"/>
                <a:gd name="T44" fmla="*/ 19 w 157"/>
                <a:gd name="T45" fmla="*/ 43 h 175"/>
                <a:gd name="T46" fmla="*/ 18 w 157"/>
                <a:gd name="T47" fmla="*/ 26 h 175"/>
                <a:gd name="T48" fmla="*/ 14 w 157"/>
                <a:gd name="T49" fmla="*/ 19 h 175"/>
                <a:gd name="T50" fmla="*/ 11 w 157"/>
                <a:gd name="T51" fmla="*/ 4 h 175"/>
                <a:gd name="T52" fmla="*/ 18 w 157"/>
                <a:gd name="T53" fmla="*/ 0 h 175"/>
                <a:gd name="T54" fmla="*/ 33 w 157"/>
                <a:gd name="T55" fmla="*/ 1 h 175"/>
                <a:gd name="T56" fmla="*/ 63 w 157"/>
                <a:gd name="T57" fmla="*/ 0 h 175"/>
                <a:gd name="T58" fmla="*/ 74 w 157"/>
                <a:gd name="T59" fmla="*/ 0 h 175"/>
                <a:gd name="T60" fmla="*/ 103 w 157"/>
                <a:gd name="T61" fmla="*/ 24 h 175"/>
                <a:gd name="T62" fmla="*/ 118 w 157"/>
                <a:gd name="T63" fmla="*/ 28 h 175"/>
                <a:gd name="T64" fmla="*/ 119 w 157"/>
                <a:gd name="T65" fmla="*/ 41 h 175"/>
                <a:gd name="T66" fmla="*/ 141 w 157"/>
                <a:gd name="T67" fmla="*/ 52 h 175"/>
                <a:gd name="T68" fmla="*/ 142 w 157"/>
                <a:gd name="T69" fmla="*/ 60 h 175"/>
                <a:gd name="T70" fmla="*/ 142 w 157"/>
                <a:gd name="T71" fmla="*/ 71 h 175"/>
                <a:gd name="T72" fmla="*/ 137 w 157"/>
                <a:gd name="T73" fmla="*/ 77 h 175"/>
                <a:gd name="T74" fmla="*/ 135 w 157"/>
                <a:gd name="T75" fmla="*/ 88 h 175"/>
                <a:gd name="T76" fmla="*/ 143 w 157"/>
                <a:gd name="T77" fmla="*/ 90 h 175"/>
                <a:gd name="T78" fmla="*/ 142 w 157"/>
                <a:gd name="T79" fmla="*/ 106 h 175"/>
                <a:gd name="T80" fmla="*/ 145 w 157"/>
                <a:gd name="T81" fmla="*/ 122 h 175"/>
                <a:gd name="T82" fmla="*/ 146 w 157"/>
                <a:gd name="T83" fmla="*/ 140 h 175"/>
                <a:gd name="T84" fmla="*/ 152 w 157"/>
                <a:gd name="T85" fmla="*/ 146 h 175"/>
                <a:gd name="T86" fmla="*/ 156 w 157"/>
                <a:gd name="T87" fmla="*/ 15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7" h="175">
                  <a:moveTo>
                    <a:pt x="156" y="154"/>
                  </a:moveTo>
                  <a:lnTo>
                    <a:pt x="139" y="158"/>
                  </a:lnTo>
                  <a:lnTo>
                    <a:pt x="136" y="165"/>
                  </a:lnTo>
                  <a:lnTo>
                    <a:pt x="119" y="165"/>
                  </a:lnTo>
                  <a:lnTo>
                    <a:pt x="116" y="174"/>
                  </a:lnTo>
                  <a:lnTo>
                    <a:pt x="86" y="171"/>
                  </a:lnTo>
                  <a:lnTo>
                    <a:pt x="84" y="163"/>
                  </a:lnTo>
                  <a:lnTo>
                    <a:pt x="71" y="154"/>
                  </a:lnTo>
                  <a:lnTo>
                    <a:pt x="60" y="146"/>
                  </a:lnTo>
                  <a:lnTo>
                    <a:pt x="53" y="143"/>
                  </a:lnTo>
                  <a:lnTo>
                    <a:pt x="44" y="129"/>
                  </a:lnTo>
                  <a:lnTo>
                    <a:pt x="31" y="122"/>
                  </a:lnTo>
                  <a:lnTo>
                    <a:pt x="21" y="112"/>
                  </a:lnTo>
                  <a:lnTo>
                    <a:pt x="19" y="104"/>
                  </a:lnTo>
                  <a:lnTo>
                    <a:pt x="8" y="105"/>
                  </a:lnTo>
                  <a:lnTo>
                    <a:pt x="9" y="97"/>
                  </a:lnTo>
                  <a:lnTo>
                    <a:pt x="8" y="87"/>
                  </a:lnTo>
                  <a:lnTo>
                    <a:pt x="4" y="78"/>
                  </a:lnTo>
                  <a:lnTo>
                    <a:pt x="3" y="70"/>
                  </a:lnTo>
                  <a:lnTo>
                    <a:pt x="4" y="57"/>
                  </a:lnTo>
                  <a:lnTo>
                    <a:pt x="0" y="46"/>
                  </a:lnTo>
                  <a:lnTo>
                    <a:pt x="8" y="45"/>
                  </a:lnTo>
                  <a:lnTo>
                    <a:pt x="19" y="43"/>
                  </a:lnTo>
                  <a:lnTo>
                    <a:pt x="18" y="26"/>
                  </a:lnTo>
                  <a:lnTo>
                    <a:pt x="14" y="19"/>
                  </a:lnTo>
                  <a:lnTo>
                    <a:pt x="11" y="4"/>
                  </a:lnTo>
                  <a:lnTo>
                    <a:pt x="18" y="0"/>
                  </a:lnTo>
                  <a:lnTo>
                    <a:pt x="33" y="1"/>
                  </a:lnTo>
                  <a:lnTo>
                    <a:pt x="63" y="0"/>
                  </a:lnTo>
                  <a:lnTo>
                    <a:pt x="74" y="0"/>
                  </a:lnTo>
                  <a:lnTo>
                    <a:pt x="103" y="24"/>
                  </a:lnTo>
                  <a:lnTo>
                    <a:pt x="118" y="28"/>
                  </a:lnTo>
                  <a:lnTo>
                    <a:pt x="119" y="41"/>
                  </a:lnTo>
                  <a:lnTo>
                    <a:pt x="141" y="52"/>
                  </a:lnTo>
                  <a:lnTo>
                    <a:pt x="142" y="60"/>
                  </a:lnTo>
                  <a:lnTo>
                    <a:pt x="142" y="71"/>
                  </a:lnTo>
                  <a:lnTo>
                    <a:pt x="137" y="77"/>
                  </a:lnTo>
                  <a:lnTo>
                    <a:pt x="135" y="88"/>
                  </a:lnTo>
                  <a:lnTo>
                    <a:pt x="143" y="90"/>
                  </a:lnTo>
                  <a:lnTo>
                    <a:pt x="142" y="106"/>
                  </a:lnTo>
                  <a:lnTo>
                    <a:pt x="145" y="122"/>
                  </a:lnTo>
                  <a:lnTo>
                    <a:pt x="146" y="140"/>
                  </a:lnTo>
                  <a:lnTo>
                    <a:pt x="152" y="146"/>
                  </a:lnTo>
                  <a:lnTo>
                    <a:pt x="156" y="15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80" name="Freeform 230"/>
            <p:cNvSpPr/>
            <p:nvPr/>
          </p:nvSpPr>
          <p:spPr>
            <a:xfrm>
              <a:off x="6575608" y="4150842"/>
              <a:ext cx="125799" cy="157295"/>
            </a:xfrm>
            <a:custGeom>
              <a:avLst/>
              <a:gdLst>
                <a:gd name="T0" fmla="*/ 61 w 71"/>
                <a:gd name="T1" fmla="*/ 0 h 89"/>
                <a:gd name="T2" fmla="*/ 70 w 71"/>
                <a:gd name="T3" fmla="*/ 14 h 89"/>
                <a:gd name="T4" fmla="*/ 70 w 71"/>
                <a:gd name="T5" fmla="*/ 41 h 89"/>
                <a:gd name="T6" fmla="*/ 61 w 71"/>
                <a:gd name="T7" fmla="*/ 58 h 89"/>
                <a:gd name="T8" fmla="*/ 59 w 71"/>
                <a:gd name="T9" fmla="*/ 74 h 89"/>
                <a:gd name="T10" fmla="*/ 63 w 71"/>
                <a:gd name="T11" fmla="*/ 84 h 89"/>
                <a:gd name="T12" fmla="*/ 33 w 71"/>
                <a:gd name="T13" fmla="*/ 85 h 89"/>
                <a:gd name="T14" fmla="*/ 18 w 71"/>
                <a:gd name="T15" fmla="*/ 84 h 89"/>
                <a:gd name="T16" fmla="*/ 11 w 71"/>
                <a:gd name="T17" fmla="*/ 88 h 89"/>
                <a:gd name="T18" fmla="*/ 0 w 71"/>
                <a:gd name="T19" fmla="*/ 84 h 89"/>
                <a:gd name="T20" fmla="*/ 4 w 71"/>
                <a:gd name="T21" fmla="*/ 49 h 89"/>
                <a:gd name="T22" fmla="*/ 19 w 71"/>
                <a:gd name="T23" fmla="*/ 43 h 89"/>
                <a:gd name="T24" fmla="*/ 27 w 71"/>
                <a:gd name="T25" fmla="*/ 39 h 89"/>
                <a:gd name="T26" fmla="*/ 28 w 71"/>
                <a:gd name="T27" fmla="*/ 30 h 89"/>
                <a:gd name="T28" fmla="*/ 19 w 71"/>
                <a:gd name="T29" fmla="*/ 30 h 89"/>
                <a:gd name="T30" fmla="*/ 19 w 71"/>
                <a:gd name="T31" fmla="*/ 23 h 89"/>
                <a:gd name="T32" fmla="*/ 15 w 71"/>
                <a:gd name="T33" fmla="*/ 4 h 89"/>
                <a:gd name="T34" fmla="*/ 31 w 71"/>
                <a:gd name="T35" fmla="*/ 4 h 89"/>
                <a:gd name="T36" fmla="*/ 44 w 71"/>
                <a:gd name="T37" fmla="*/ 5 h 89"/>
                <a:gd name="T38" fmla="*/ 61 w 71"/>
                <a:gd name="T3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 h="89">
                  <a:moveTo>
                    <a:pt x="61" y="0"/>
                  </a:moveTo>
                  <a:lnTo>
                    <a:pt x="70" y="14"/>
                  </a:lnTo>
                  <a:lnTo>
                    <a:pt x="70" y="41"/>
                  </a:lnTo>
                  <a:lnTo>
                    <a:pt x="61" y="58"/>
                  </a:lnTo>
                  <a:lnTo>
                    <a:pt x="59" y="74"/>
                  </a:lnTo>
                  <a:lnTo>
                    <a:pt x="63" y="84"/>
                  </a:lnTo>
                  <a:lnTo>
                    <a:pt x="33" y="85"/>
                  </a:lnTo>
                  <a:lnTo>
                    <a:pt x="18" y="84"/>
                  </a:lnTo>
                  <a:lnTo>
                    <a:pt x="11" y="88"/>
                  </a:lnTo>
                  <a:lnTo>
                    <a:pt x="0" y="84"/>
                  </a:lnTo>
                  <a:lnTo>
                    <a:pt x="4" y="49"/>
                  </a:lnTo>
                  <a:lnTo>
                    <a:pt x="19" y="43"/>
                  </a:lnTo>
                  <a:lnTo>
                    <a:pt x="27" y="39"/>
                  </a:lnTo>
                  <a:lnTo>
                    <a:pt x="28" y="30"/>
                  </a:lnTo>
                  <a:lnTo>
                    <a:pt x="19" y="30"/>
                  </a:lnTo>
                  <a:lnTo>
                    <a:pt x="19" y="23"/>
                  </a:lnTo>
                  <a:lnTo>
                    <a:pt x="15" y="4"/>
                  </a:lnTo>
                  <a:lnTo>
                    <a:pt x="31" y="4"/>
                  </a:lnTo>
                  <a:lnTo>
                    <a:pt x="44" y="5"/>
                  </a:lnTo>
                  <a:lnTo>
                    <a:pt x="61"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81" name="Freeform 232"/>
            <p:cNvSpPr/>
            <p:nvPr/>
          </p:nvSpPr>
          <p:spPr>
            <a:xfrm>
              <a:off x="6158899" y="3600309"/>
              <a:ext cx="275185" cy="457729"/>
            </a:xfrm>
            <a:custGeom>
              <a:avLst/>
              <a:gdLst>
                <a:gd name="T0" fmla="*/ 24 w 155"/>
                <a:gd name="T1" fmla="*/ 0 h 260"/>
                <a:gd name="T2" fmla="*/ 26 w 155"/>
                <a:gd name="T3" fmla="*/ 8 h 260"/>
                <a:gd name="T4" fmla="*/ 29 w 155"/>
                <a:gd name="T5" fmla="*/ 14 h 260"/>
                <a:gd name="T6" fmla="*/ 36 w 155"/>
                <a:gd name="T7" fmla="*/ 30 h 260"/>
                <a:gd name="T8" fmla="*/ 30 w 155"/>
                <a:gd name="T9" fmla="*/ 108 h 260"/>
                <a:gd name="T10" fmla="*/ 20 w 155"/>
                <a:gd name="T11" fmla="*/ 112 h 260"/>
                <a:gd name="T12" fmla="*/ 15 w 155"/>
                <a:gd name="T13" fmla="*/ 121 h 260"/>
                <a:gd name="T14" fmla="*/ 5 w 155"/>
                <a:gd name="T15" fmla="*/ 127 h 260"/>
                <a:gd name="T16" fmla="*/ 0 w 155"/>
                <a:gd name="T17" fmla="*/ 135 h 260"/>
                <a:gd name="T18" fmla="*/ 0 w 155"/>
                <a:gd name="T19" fmla="*/ 149 h 260"/>
                <a:gd name="T20" fmla="*/ 6 w 155"/>
                <a:gd name="T21" fmla="*/ 148 h 260"/>
                <a:gd name="T22" fmla="*/ 8 w 155"/>
                <a:gd name="T23" fmla="*/ 158 h 260"/>
                <a:gd name="T24" fmla="*/ 13 w 155"/>
                <a:gd name="T25" fmla="*/ 166 h 260"/>
                <a:gd name="T26" fmla="*/ 19 w 155"/>
                <a:gd name="T27" fmla="*/ 180 h 260"/>
                <a:gd name="T28" fmla="*/ 19 w 155"/>
                <a:gd name="T29" fmla="*/ 188 h 260"/>
                <a:gd name="T30" fmla="*/ 14 w 155"/>
                <a:gd name="T31" fmla="*/ 191 h 260"/>
                <a:gd name="T32" fmla="*/ 17 w 155"/>
                <a:gd name="T33" fmla="*/ 194 h 260"/>
                <a:gd name="T34" fmla="*/ 19 w 155"/>
                <a:gd name="T35" fmla="*/ 202 h 260"/>
                <a:gd name="T36" fmla="*/ 25 w 155"/>
                <a:gd name="T37" fmla="*/ 210 h 260"/>
                <a:gd name="T38" fmla="*/ 24 w 155"/>
                <a:gd name="T39" fmla="*/ 218 h 260"/>
                <a:gd name="T40" fmla="*/ 17 w 155"/>
                <a:gd name="T41" fmla="*/ 221 h 260"/>
                <a:gd name="T42" fmla="*/ 18 w 155"/>
                <a:gd name="T43" fmla="*/ 229 h 260"/>
                <a:gd name="T44" fmla="*/ 29 w 155"/>
                <a:gd name="T45" fmla="*/ 243 h 260"/>
                <a:gd name="T46" fmla="*/ 36 w 155"/>
                <a:gd name="T47" fmla="*/ 259 h 260"/>
                <a:gd name="T48" fmla="*/ 45 w 155"/>
                <a:gd name="T49" fmla="*/ 254 h 260"/>
                <a:gd name="T50" fmla="*/ 58 w 155"/>
                <a:gd name="T51" fmla="*/ 256 h 260"/>
                <a:gd name="T52" fmla="*/ 63 w 155"/>
                <a:gd name="T53" fmla="*/ 246 h 260"/>
                <a:gd name="T54" fmla="*/ 79 w 155"/>
                <a:gd name="T55" fmla="*/ 245 h 260"/>
                <a:gd name="T56" fmla="*/ 85 w 155"/>
                <a:gd name="T57" fmla="*/ 235 h 260"/>
                <a:gd name="T58" fmla="*/ 99 w 155"/>
                <a:gd name="T59" fmla="*/ 232 h 260"/>
                <a:gd name="T60" fmla="*/ 104 w 155"/>
                <a:gd name="T61" fmla="*/ 221 h 260"/>
                <a:gd name="T62" fmla="*/ 113 w 155"/>
                <a:gd name="T63" fmla="*/ 218 h 260"/>
                <a:gd name="T64" fmla="*/ 119 w 155"/>
                <a:gd name="T65" fmla="*/ 206 h 260"/>
                <a:gd name="T66" fmla="*/ 129 w 155"/>
                <a:gd name="T67" fmla="*/ 196 h 260"/>
                <a:gd name="T68" fmla="*/ 136 w 155"/>
                <a:gd name="T69" fmla="*/ 194 h 260"/>
                <a:gd name="T70" fmla="*/ 139 w 155"/>
                <a:gd name="T71" fmla="*/ 189 h 260"/>
                <a:gd name="T72" fmla="*/ 139 w 155"/>
                <a:gd name="T73" fmla="*/ 182 h 260"/>
                <a:gd name="T74" fmla="*/ 133 w 155"/>
                <a:gd name="T75" fmla="*/ 179 h 260"/>
                <a:gd name="T76" fmla="*/ 129 w 155"/>
                <a:gd name="T77" fmla="*/ 168 h 260"/>
                <a:gd name="T78" fmla="*/ 118 w 155"/>
                <a:gd name="T79" fmla="*/ 163 h 260"/>
                <a:gd name="T80" fmla="*/ 120 w 155"/>
                <a:gd name="T81" fmla="*/ 154 h 260"/>
                <a:gd name="T82" fmla="*/ 131 w 155"/>
                <a:gd name="T83" fmla="*/ 153 h 260"/>
                <a:gd name="T84" fmla="*/ 135 w 155"/>
                <a:gd name="T85" fmla="*/ 139 h 260"/>
                <a:gd name="T86" fmla="*/ 144 w 155"/>
                <a:gd name="T87" fmla="*/ 123 h 260"/>
                <a:gd name="T88" fmla="*/ 152 w 155"/>
                <a:gd name="T89" fmla="*/ 119 h 260"/>
                <a:gd name="T90" fmla="*/ 154 w 155"/>
                <a:gd name="T91" fmla="*/ 77 h 260"/>
                <a:gd name="T92" fmla="*/ 145 w 155"/>
                <a:gd name="T93" fmla="*/ 75 h 260"/>
                <a:gd name="T94" fmla="*/ 120 w 155"/>
                <a:gd name="T95" fmla="*/ 57 h 260"/>
                <a:gd name="T96" fmla="*/ 111 w 155"/>
                <a:gd name="T97" fmla="*/ 52 h 260"/>
                <a:gd name="T98" fmla="*/ 89 w 155"/>
                <a:gd name="T99" fmla="*/ 41 h 260"/>
                <a:gd name="T100" fmla="*/ 81 w 155"/>
                <a:gd name="T101" fmla="*/ 28 h 260"/>
                <a:gd name="T102" fmla="*/ 57 w 155"/>
                <a:gd name="T103" fmla="*/ 24 h 260"/>
                <a:gd name="T104" fmla="*/ 52 w 155"/>
                <a:gd name="T105" fmla="*/ 12 h 260"/>
                <a:gd name="T106" fmla="*/ 38 w 155"/>
                <a:gd name="T107" fmla="*/ 7 h 260"/>
                <a:gd name="T108" fmla="*/ 38 w 155"/>
                <a:gd name="T109" fmla="*/ 2 h 260"/>
                <a:gd name="T110" fmla="*/ 24 w 155"/>
                <a:gd name="T111"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5" h="260">
                  <a:moveTo>
                    <a:pt x="24" y="0"/>
                  </a:moveTo>
                  <a:lnTo>
                    <a:pt x="26" y="8"/>
                  </a:lnTo>
                  <a:lnTo>
                    <a:pt x="29" y="14"/>
                  </a:lnTo>
                  <a:lnTo>
                    <a:pt x="36" y="30"/>
                  </a:lnTo>
                  <a:lnTo>
                    <a:pt x="30" y="108"/>
                  </a:lnTo>
                  <a:lnTo>
                    <a:pt x="20" y="112"/>
                  </a:lnTo>
                  <a:lnTo>
                    <a:pt x="15" y="121"/>
                  </a:lnTo>
                  <a:lnTo>
                    <a:pt x="5" y="127"/>
                  </a:lnTo>
                  <a:lnTo>
                    <a:pt x="0" y="135"/>
                  </a:lnTo>
                  <a:lnTo>
                    <a:pt x="0" y="149"/>
                  </a:lnTo>
                  <a:lnTo>
                    <a:pt x="6" y="148"/>
                  </a:lnTo>
                  <a:lnTo>
                    <a:pt x="8" y="158"/>
                  </a:lnTo>
                  <a:lnTo>
                    <a:pt x="13" y="166"/>
                  </a:lnTo>
                  <a:lnTo>
                    <a:pt x="19" y="180"/>
                  </a:lnTo>
                  <a:lnTo>
                    <a:pt x="19" y="188"/>
                  </a:lnTo>
                  <a:lnTo>
                    <a:pt x="14" y="191"/>
                  </a:lnTo>
                  <a:lnTo>
                    <a:pt x="17" y="194"/>
                  </a:lnTo>
                  <a:lnTo>
                    <a:pt x="19" y="202"/>
                  </a:lnTo>
                  <a:lnTo>
                    <a:pt x="25" y="210"/>
                  </a:lnTo>
                  <a:lnTo>
                    <a:pt x="24" y="218"/>
                  </a:lnTo>
                  <a:lnTo>
                    <a:pt x="17" y="221"/>
                  </a:lnTo>
                  <a:lnTo>
                    <a:pt x="18" y="229"/>
                  </a:lnTo>
                  <a:lnTo>
                    <a:pt x="29" y="243"/>
                  </a:lnTo>
                  <a:lnTo>
                    <a:pt x="36" y="259"/>
                  </a:lnTo>
                  <a:lnTo>
                    <a:pt x="45" y="254"/>
                  </a:lnTo>
                  <a:lnTo>
                    <a:pt x="58" y="256"/>
                  </a:lnTo>
                  <a:lnTo>
                    <a:pt x="63" y="246"/>
                  </a:lnTo>
                  <a:lnTo>
                    <a:pt x="79" y="245"/>
                  </a:lnTo>
                  <a:lnTo>
                    <a:pt x="85" y="235"/>
                  </a:lnTo>
                  <a:lnTo>
                    <a:pt x="99" y="232"/>
                  </a:lnTo>
                  <a:lnTo>
                    <a:pt x="104" y="221"/>
                  </a:lnTo>
                  <a:lnTo>
                    <a:pt x="113" y="218"/>
                  </a:lnTo>
                  <a:lnTo>
                    <a:pt x="119" y="206"/>
                  </a:lnTo>
                  <a:lnTo>
                    <a:pt x="129" y="196"/>
                  </a:lnTo>
                  <a:lnTo>
                    <a:pt x="136" y="194"/>
                  </a:lnTo>
                  <a:lnTo>
                    <a:pt x="139" y="189"/>
                  </a:lnTo>
                  <a:lnTo>
                    <a:pt x="139" y="182"/>
                  </a:lnTo>
                  <a:lnTo>
                    <a:pt x="133" y="179"/>
                  </a:lnTo>
                  <a:lnTo>
                    <a:pt x="129" y="168"/>
                  </a:lnTo>
                  <a:lnTo>
                    <a:pt x="118" y="163"/>
                  </a:lnTo>
                  <a:lnTo>
                    <a:pt x="120" y="154"/>
                  </a:lnTo>
                  <a:lnTo>
                    <a:pt x="131" y="153"/>
                  </a:lnTo>
                  <a:lnTo>
                    <a:pt x="135" y="139"/>
                  </a:lnTo>
                  <a:lnTo>
                    <a:pt x="144" y="123"/>
                  </a:lnTo>
                  <a:lnTo>
                    <a:pt x="152" y="119"/>
                  </a:lnTo>
                  <a:lnTo>
                    <a:pt x="154" y="77"/>
                  </a:lnTo>
                  <a:lnTo>
                    <a:pt x="145" y="75"/>
                  </a:lnTo>
                  <a:lnTo>
                    <a:pt x="120" y="57"/>
                  </a:lnTo>
                  <a:lnTo>
                    <a:pt x="111" y="52"/>
                  </a:lnTo>
                  <a:lnTo>
                    <a:pt x="89" y="41"/>
                  </a:lnTo>
                  <a:lnTo>
                    <a:pt x="81" y="28"/>
                  </a:lnTo>
                  <a:lnTo>
                    <a:pt x="57" y="24"/>
                  </a:lnTo>
                  <a:lnTo>
                    <a:pt x="52" y="12"/>
                  </a:lnTo>
                  <a:lnTo>
                    <a:pt x="38" y="7"/>
                  </a:lnTo>
                  <a:lnTo>
                    <a:pt x="38" y="2"/>
                  </a:lnTo>
                  <a:lnTo>
                    <a:pt x="24"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82" name="Freeform 233"/>
            <p:cNvSpPr/>
            <p:nvPr/>
          </p:nvSpPr>
          <p:spPr>
            <a:xfrm>
              <a:off x="5833395" y="3576714"/>
              <a:ext cx="388404" cy="331893"/>
            </a:xfrm>
            <a:custGeom>
              <a:avLst/>
              <a:gdLst>
                <a:gd name="T0" fmla="*/ 50 w 221"/>
                <a:gd name="T1" fmla="*/ 186 h 188"/>
                <a:gd name="T2" fmla="*/ 55 w 221"/>
                <a:gd name="T3" fmla="*/ 179 h 188"/>
                <a:gd name="T4" fmla="*/ 60 w 221"/>
                <a:gd name="T5" fmla="*/ 168 h 188"/>
                <a:gd name="T6" fmla="*/ 73 w 221"/>
                <a:gd name="T7" fmla="*/ 164 h 188"/>
                <a:gd name="T8" fmla="*/ 84 w 221"/>
                <a:gd name="T9" fmla="*/ 166 h 188"/>
                <a:gd name="T10" fmla="*/ 91 w 221"/>
                <a:gd name="T11" fmla="*/ 176 h 188"/>
                <a:gd name="T12" fmla="*/ 92 w 221"/>
                <a:gd name="T13" fmla="*/ 169 h 188"/>
                <a:gd name="T14" fmla="*/ 109 w 221"/>
                <a:gd name="T15" fmla="*/ 168 h 188"/>
                <a:gd name="T16" fmla="*/ 120 w 221"/>
                <a:gd name="T17" fmla="*/ 167 h 188"/>
                <a:gd name="T18" fmla="*/ 128 w 221"/>
                <a:gd name="T19" fmla="*/ 175 h 188"/>
                <a:gd name="T20" fmla="*/ 140 w 221"/>
                <a:gd name="T21" fmla="*/ 176 h 188"/>
                <a:gd name="T22" fmla="*/ 142 w 221"/>
                <a:gd name="T23" fmla="*/ 168 h 188"/>
                <a:gd name="T24" fmla="*/ 160 w 221"/>
                <a:gd name="T25" fmla="*/ 168 h 188"/>
                <a:gd name="T26" fmla="*/ 168 w 221"/>
                <a:gd name="T27" fmla="*/ 176 h 188"/>
                <a:gd name="T28" fmla="*/ 175 w 221"/>
                <a:gd name="T29" fmla="*/ 168 h 188"/>
                <a:gd name="T30" fmla="*/ 185 w 221"/>
                <a:gd name="T31" fmla="*/ 162 h 188"/>
                <a:gd name="T32" fmla="*/ 185 w 221"/>
                <a:gd name="T33" fmla="*/ 148 h 188"/>
                <a:gd name="T34" fmla="*/ 190 w 221"/>
                <a:gd name="T35" fmla="*/ 140 h 188"/>
                <a:gd name="T36" fmla="*/ 200 w 221"/>
                <a:gd name="T37" fmla="*/ 134 h 188"/>
                <a:gd name="T38" fmla="*/ 205 w 221"/>
                <a:gd name="T39" fmla="*/ 125 h 188"/>
                <a:gd name="T40" fmla="*/ 215 w 221"/>
                <a:gd name="T41" fmla="*/ 122 h 188"/>
                <a:gd name="T42" fmla="*/ 220 w 221"/>
                <a:gd name="T43" fmla="*/ 43 h 188"/>
                <a:gd name="T44" fmla="*/ 213 w 221"/>
                <a:gd name="T45" fmla="*/ 27 h 188"/>
                <a:gd name="T46" fmla="*/ 211 w 221"/>
                <a:gd name="T47" fmla="*/ 21 h 188"/>
                <a:gd name="T48" fmla="*/ 208 w 221"/>
                <a:gd name="T49" fmla="*/ 13 h 188"/>
                <a:gd name="T50" fmla="*/ 200 w 221"/>
                <a:gd name="T51" fmla="*/ 9 h 188"/>
                <a:gd name="T52" fmla="*/ 182 w 221"/>
                <a:gd name="T53" fmla="*/ 8 h 188"/>
                <a:gd name="T54" fmla="*/ 181 w 221"/>
                <a:gd name="T55" fmla="*/ 0 h 188"/>
                <a:gd name="T56" fmla="*/ 162 w 221"/>
                <a:gd name="T57" fmla="*/ 0 h 188"/>
                <a:gd name="T58" fmla="*/ 157 w 221"/>
                <a:gd name="T59" fmla="*/ 7 h 188"/>
                <a:gd name="T60" fmla="*/ 143 w 221"/>
                <a:gd name="T61" fmla="*/ 13 h 188"/>
                <a:gd name="T62" fmla="*/ 131 w 221"/>
                <a:gd name="T63" fmla="*/ 23 h 188"/>
                <a:gd name="T64" fmla="*/ 124 w 221"/>
                <a:gd name="T65" fmla="*/ 33 h 188"/>
                <a:gd name="T66" fmla="*/ 102 w 221"/>
                <a:gd name="T67" fmla="*/ 41 h 188"/>
                <a:gd name="T68" fmla="*/ 99 w 221"/>
                <a:gd name="T69" fmla="*/ 50 h 188"/>
                <a:gd name="T70" fmla="*/ 91 w 221"/>
                <a:gd name="T71" fmla="*/ 55 h 188"/>
                <a:gd name="T72" fmla="*/ 81 w 221"/>
                <a:gd name="T73" fmla="*/ 66 h 188"/>
                <a:gd name="T74" fmla="*/ 57 w 221"/>
                <a:gd name="T75" fmla="*/ 68 h 188"/>
                <a:gd name="T76" fmla="*/ 55 w 221"/>
                <a:gd name="T77" fmla="*/ 76 h 188"/>
                <a:gd name="T78" fmla="*/ 58 w 221"/>
                <a:gd name="T79" fmla="*/ 123 h 188"/>
                <a:gd name="T80" fmla="*/ 48 w 221"/>
                <a:gd name="T81" fmla="*/ 125 h 188"/>
                <a:gd name="T82" fmla="*/ 48 w 221"/>
                <a:gd name="T83" fmla="*/ 133 h 188"/>
                <a:gd name="T84" fmla="*/ 11 w 221"/>
                <a:gd name="T85" fmla="*/ 139 h 188"/>
                <a:gd name="T86" fmla="*/ 0 w 221"/>
                <a:gd name="T87" fmla="*/ 146 h 188"/>
                <a:gd name="T88" fmla="*/ 4 w 221"/>
                <a:gd name="T89" fmla="*/ 155 h 188"/>
                <a:gd name="T90" fmla="*/ 13 w 221"/>
                <a:gd name="T91" fmla="*/ 160 h 188"/>
                <a:gd name="T92" fmla="*/ 14 w 221"/>
                <a:gd name="T93" fmla="*/ 175 h 188"/>
                <a:gd name="T94" fmla="*/ 24 w 221"/>
                <a:gd name="T95" fmla="*/ 176 h 188"/>
                <a:gd name="T96" fmla="*/ 32 w 221"/>
                <a:gd name="T97" fmla="*/ 187 h 188"/>
                <a:gd name="T98" fmla="*/ 45 w 221"/>
                <a:gd name="T99" fmla="*/ 186 h 188"/>
                <a:gd name="T100" fmla="*/ 50 w 221"/>
                <a:gd name="T101" fmla="*/ 18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1" h="188">
                  <a:moveTo>
                    <a:pt x="50" y="186"/>
                  </a:moveTo>
                  <a:lnTo>
                    <a:pt x="55" y="179"/>
                  </a:lnTo>
                  <a:lnTo>
                    <a:pt x="60" y="168"/>
                  </a:lnTo>
                  <a:lnTo>
                    <a:pt x="73" y="164"/>
                  </a:lnTo>
                  <a:lnTo>
                    <a:pt x="84" y="166"/>
                  </a:lnTo>
                  <a:lnTo>
                    <a:pt x="91" y="176"/>
                  </a:lnTo>
                  <a:lnTo>
                    <a:pt x="92" y="169"/>
                  </a:lnTo>
                  <a:lnTo>
                    <a:pt x="109" y="168"/>
                  </a:lnTo>
                  <a:lnTo>
                    <a:pt x="120" y="167"/>
                  </a:lnTo>
                  <a:lnTo>
                    <a:pt x="128" y="175"/>
                  </a:lnTo>
                  <a:lnTo>
                    <a:pt x="140" y="176"/>
                  </a:lnTo>
                  <a:lnTo>
                    <a:pt x="142" y="168"/>
                  </a:lnTo>
                  <a:lnTo>
                    <a:pt x="160" y="168"/>
                  </a:lnTo>
                  <a:lnTo>
                    <a:pt x="168" y="176"/>
                  </a:lnTo>
                  <a:lnTo>
                    <a:pt x="175" y="168"/>
                  </a:lnTo>
                  <a:lnTo>
                    <a:pt x="185" y="162"/>
                  </a:lnTo>
                  <a:lnTo>
                    <a:pt x="185" y="148"/>
                  </a:lnTo>
                  <a:lnTo>
                    <a:pt x="190" y="140"/>
                  </a:lnTo>
                  <a:lnTo>
                    <a:pt x="200" y="134"/>
                  </a:lnTo>
                  <a:lnTo>
                    <a:pt x="205" y="125"/>
                  </a:lnTo>
                  <a:lnTo>
                    <a:pt x="215" y="122"/>
                  </a:lnTo>
                  <a:lnTo>
                    <a:pt x="220" y="43"/>
                  </a:lnTo>
                  <a:lnTo>
                    <a:pt x="213" y="27"/>
                  </a:lnTo>
                  <a:lnTo>
                    <a:pt x="211" y="21"/>
                  </a:lnTo>
                  <a:lnTo>
                    <a:pt x="208" y="13"/>
                  </a:lnTo>
                  <a:lnTo>
                    <a:pt x="200" y="9"/>
                  </a:lnTo>
                  <a:lnTo>
                    <a:pt x="182" y="8"/>
                  </a:lnTo>
                  <a:lnTo>
                    <a:pt x="181" y="0"/>
                  </a:lnTo>
                  <a:lnTo>
                    <a:pt x="162" y="0"/>
                  </a:lnTo>
                  <a:lnTo>
                    <a:pt x="157" y="7"/>
                  </a:lnTo>
                  <a:lnTo>
                    <a:pt x="143" y="13"/>
                  </a:lnTo>
                  <a:lnTo>
                    <a:pt x="131" y="23"/>
                  </a:lnTo>
                  <a:lnTo>
                    <a:pt x="124" y="33"/>
                  </a:lnTo>
                  <a:lnTo>
                    <a:pt x="102" y="41"/>
                  </a:lnTo>
                  <a:lnTo>
                    <a:pt x="99" y="50"/>
                  </a:lnTo>
                  <a:lnTo>
                    <a:pt x="91" y="55"/>
                  </a:lnTo>
                  <a:lnTo>
                    <a:pt x="81" y="66"/>
                  </a:lnTo>
                  <a:lnTo>
                    <a:pt x="57" y="68"/>
                  </a:lnTo>
                  <a:lnTo>
                    <a:pt x="55" y="76"/>
                  </a:lnTo>
                  <a:lnTo>
                    <a:pt x="58" y="123"/>
                  </a:lnTo>
                  <a:lnTo>
                    <a:pt x="48" y="125"/>
                  </a:lnTo>
                  <a:lnTo>
                    <a:pt x="48" y="133"/>
                  </a:lnTo>
                  <a:lnTo>
                    <a:pt x="11" y="139"/>
                  </a:lnTo>
                  <a:lnTo>
                    <a:pt x="0" y="146"/>
                  </a:lnTo>
                  <a:lnTo>
                    <a:pt x="4" y="155"/>
                  </a:lnTo>
                  <a:lnTo>
                    <a:pt x="13" y="160"/>
                  </a:lnTo>
                  <a:lnTo>
                    <a:pt x="14" y="175"/>
                  </a:lnTo>
                  <a:lnTo>
                    <a:pt x="24" y="176"/>
                  </a:lnTo>
                  <a:lnTo>
                    <a:pt x="32" y="187"/>
                  </a:lnTo>
                  <a:lnTo>
                    <a:pt x="45" y="186"/>
                  </a:lnTo>
                  <a:lnTo>
                    <a:pt x="50" y="18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83" name="Freeform 275"/>
            <p:cNvSpPr/>
            <p:nvPr/>
          </p:nvSpPr>
          <p:spPr>
            <a:xfrm>
              <a:off x="5816098" y="3968380"/>
              <a:ext cx="42457" cy="130555"/>
            </a:xfrm>
            <a:custGeom>
              <a:avLst/>
              <a:gdLst>
                <a:gd name="T0" fmla="*/ 15 w 27"/>
                <a:gd name="T1" fmla="*/ 83 h 83"/>
                <a:gd name="T2" fmla="*/ 27 w 27"/>
                <a:gd name="T3" fmla="*/ 72 h 83"/>
                <a:gd name="T4" fmla="*/ 20 w 27"/>
                <a:gd name="T5" fmla="*/ 48 h 83"/>
                <a:gd name="T6" fmla="*/ 20 w 27"/>
                <a:gd name="T7" fmla="*/ 26 h 83"/>
                <a:gd name="T8" fmla="*/ 18 w 27"/>
                <a:gd name="T9" fmla="*/ 11 h 83"/>
                <a:gd name="T10" fmla="*/ 12 w 27"/>
                <a:gd name="T11" fmla="*/ 2 h 83"/>
                <a:gd name="T12" fmla="*/ 2 w 27"/>
                <a:gd name="T13" fmla="*/ 0 h 83"/>
                <a:gd name="T14" fmla="*/ 0 w 27"/>
                <a:gd name="T15" fmla="*/ 14 h 83"/>
                <a:gd name="T16" fmla="*/ 6 w 27"/>
                <a:gd name="T17" fmla="*/ 24 h 83"/>
                <a:gd name="T18" fmla="*/ 9 w 27"/>
                <a:gd name="T19" fmla="*/ 48 h 83"/>
                <a:gd name="T20" fmla="*/ 15 w 27"/>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83">
                  <a:moveTo>
                    <a:pt x="15" y="83"/>
                  </a:moveTo>
                  <a:lnTo>
                    <a:pt x="27" y="72"/>
                  </a:lnTo>
                  <a:lnTo>
                    <a:pt x="20" y="48"/>
                  </a:lnTo>
                  <a:lnTo>
                    <a:pt x="20" y="26"/>
                  </a:lnTo>
                  <a:lnTo>
                    <a:pt x="18" y="11"/>
                  </a:lnTo>
                  <a:lnTo>
                    <a:pt x="12" y="2"/>
                  </a:lnTo>
                  <a:lnTo>
                    <a:pt x="2" y="0"/>
                  </a:lnTo>
                  <a:lnTo>
                    <a:pt x="0" y="14"/>
                  </a:lnTo>
                  <a:lnTo>
                    <a:pt x="6" y="24"/>
                  </a:lnTo>
                  <a:lnTo>
                    <a:pt x="9" y="48"/>
                  </a:lnTo>
                  <a:lnTo>
                    <a:pt x="15" y="83"/>
                  </a:lnTo>
                  <a:close/>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84" name="Freeform 278"/>
            <p:cNvSpPr/>
            <p:nvPr/>
          </p:nvSpPr>
          <p:spPr>
            <a:xfrm>
              <a:off x="6066123" y="4223198"/>
              <a:ext cx="45602" cy="26740"/>
            </a:xfrm>
            <a:custGeom>
              <a:avLst/>
              <a:gdLst>
                <a:gd name="T0" fmla="*/ 0 w 29"/>
                <a:gd name="T1" fmla="*/ 14 h 17"/>
                <a:gd name="T2" fmla="*/ 2 w 29"/>
                <a:gd name="T3" fmla="*/ 0 h 17"/>
                <a:gd name="T4" fmla="*/ 29 w 29"/>
                <a:gd name="T5" fmla="*/ 3 h 17"/>
                <a:gd name="T6" fmla="*/ 18 w 29"/>
                <a:gd name="T7" fmla="*/ 17 h 17"/>
                <a:gd name="T8" fmla="*/ 0 w 29"/>
                <a:gd name="T9" fmla="*/ 14 h 17"/>
              </a:gdLst>
              <a:ahLst/>
              <a:cxnLst>
                <a:cxn ang="0">
                  <a:pos x="T0" y="T1"/>
                </a:cxn>
                <a:cxn ang="0">
                  <a:pos x="T2" y="T3"/>
                </a:cxn>
                <a:cxn ang="0">
                  <a:pos x="T4" y="T5"/>
                </a:cxn>
                <a:cxn ang="0">
                  <a:pos x="T6" y="T7"/>
                </a:cxn>
                <a:cxn ang="0">
                  <a:pos x="T8" y="T9"/>
                </a:cxn>
              </a:cxnLst>
              <a:rect l="0" t="0" r="r" b="b"/>
              <a:pathLst>
                <a:path w="29" h="17">
                  <a:moveTo>
                    <a:pt x="0" y="14"/>
                  </a:moveTo>
                  <a:lnTo>
                    <a:pt x="2" y="0"/>
                  </a:lnTo>
                  <a:lnTo>
                    <a:pt x="29" y="3"/>
                  </a:lnTo>
                  <a:lnTo>
                    <a:pt x="18" y="17"/>
                  </a:lnTo>
                  <a:lnTo>
                    <a:pt x="0" y="14"/>
                  </a:lnTo>
                  <a:close/>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85" name="Freeform 279"/>
            <p:cNvSpPr/>
            <p:nvPr/>
          </p:nvSpPr>
          <p:spPr>
            <a:xfrm>
              <a:off x="6658949" y="4548800"/>
              <a:ext cx="81769" cy="206057"/>
            </a:xfrm>
            <a:custGeom>
              <a:avLst/>
              <a:gdLst>
                <a:gd name="T0" fmla="*/ 16 w 52"/>
                <a:gd name="T1" fmla="*/ 119 h 131"/>
                <a:gd name="T2" fmla="*/ 24 w 52"/>
                <a:gd name="T3" fmla="*/ 90 h 131"/>
                <a:gd name="T4" fmla="*/ 0 w 52"/>
                <a:gd name="T5" fmla="*/ 81 h 131"/>
                <a:gd name="T6" fmla="*/ 0 w 52"/>
                <a:gd name="T7" fmla="*/ 50 h 131"/>
                <a:gd name="T8" fmla="*/ 10 w 52"/>
                <a:gd name="T9" fmla="*/ 41 h 131"/>
                <a:gd name="T10" fmla="*/ 4 w 52"/>
                <a:gd name="T11" fmla="*/ 17 h 131"/>
                <a:gd name="T12" fmla="*/ 7 w 52"/>
                <a:gd name="T13" fmla="*/ 0 h 131"/>
                <a:gd name="T14" fmla="*/ 30 w 52"/>
                <a:gd name="T15" fmla="*/ 14 h 131"/>
                <a:gd name="T16" fmla="*/ 33 w 52"/>
                <a:gd name="T17" fmla="*/ 30 h 131"/>
                <a:gd name="T18" fmla="*/ 28 w 52"/>
                <a:gd name="T19" fmla="*/ 56 h 131"/>
                <a:gd name="T20" fmla="*/ 45 w 52"/>
                <a:gd name="T21" fmla="*/ 81 h 131"/>
                <a:gd name="T22" fmla="*/ 52 w 52"/>
                <a:gd name="T23" fmla="*/ 104 h 131"/>
                <a:gd name="T24" fmla="*/ 40 w 52"/>
                <a:gd name="T25" fmla="*/ 110 h 131"/>
                <a:gd name="T26" fmla="*/ 39 w 52"/>
                <a:gd name="T27" fmla="*/ 126 h 131"/>
                <a:gd name="T28" fmla="*/ 24 w 52"/>
                <a:gd name="T29" fmla="*/ 131 h 131"/>
                <a:gd name="T30" fmla="*/ 16 w 52"/>
                <a:gd name="T31" fmla="*/ 1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131">
                  <a:moveTo>
                    <a:pt x="16" y="119"/>
                  </a:moveTo>
                  <a:lnTo>
                    <a:pt x="24" y="90"/>
                  </a:lnTo>
                  <a:lnTo>
                    <a:pt x="0" y="81"/>
                  </a:lnTo>
                  <a:lnTo>
                    <a:pt x="0" y="50"/>
                  </a:lnTo>
                  <a:lnTo>
                    <a:pt x="10" y="41"/>
                  </a:lnTo>
                  <a:lnTo>
                    <a:pt x="4" y="17"/>
                  </a:lnTo>
                  <a:lnTo>
                    <a:pt x="7" y="0"/>
                  </a:lnTo>
                  <a:lnTo>
                    <a:pt x="30" y="14"/>
                  </a:lnTo>
                  <a:lnTo>
                    <a:pt x="33" y="30"/>
                  </a:lnTo>
                  <a:lnTo>
                    <a:pt x="28" y="56"/>
                  </a:lnTo>
                  <a:lnTo>
                    <a:pt x="45" y="81"/>
                  </a:lnTo>
                  <a:lnTo>
                    <a:pt x="52" y="104"/>
                  </a:lnTo>
                  <a:lnTo>
                    <a:pt x="40" y="110"/>
                  </a:lnTo>
                  <a:lnTo>
                    <a:pt x="39" y="126"/>
                  </a:lnTo>
                  <a:lnTo>
                    <a:pt x="24" y="131"/>
                  </a:lnTo>
                  <a:lnTo>
                    <a:pt x="16" y="119"/>
                  </a:lnTo>
                  <a:close/>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grpSp>
      <p:grpSp>
        <p:nvGrpSpPr>
          <p:cNvPr id="286" name="Group 202"/>
          <p:cNvGrpSpPr/>
          <p:nvPr/>
        </p:nvGrpSpPr>
        <p:grpSpPr>
          <a:xfrm>
            <a:off x="1567152" y="1097721"/>
            <a:ext cx="3619704" cy="2099733"/>
            <a:chOff x="1968230" y="1289640"/>
            <a:chExt cx="3616713" cy="2806149"/>
          </a:xfrm>
          <a:solidFill>
            <a:srgbClr val="FFE06B"/>
          </a:solidFill>
        </p:grpSpPr>
        <p:sp>
          <p:nvSpPr>
            <p:cNvPr id="287" name="Freeform 55"/>
            <p:cNvSpPr/>
            <p:nvPr/>
          </p:nvSpPr>
          <p:spPr>
            <a:xfrm>
              <a:off x="3526561" y="3774907"/>
              <a:ext cx="88059" cy="111680"/>
            </a:xfrm>
            <a:custGeom>
              <a:avLst/>
              <a:gdLst>
                <a:gd name="T0" fmla="*/ 0 w 50"/>
                <a:gd name="T1" fmla="*/ 49 h 63"/>
                <a:gd name="T2" fmla="*/ 6 w 50"/>
                <a:gd name="T3" fmla="*/ 31 h 63"/>
                <a:gd name="T4" fmla="*/ 19 w 50"/>
                <a:gd name="T5" fmla="*/ 28 h 63"/>
                <a:gd name="T6" fmla="*/ 21 w 50"/>
                <a:gd name="T7" fmla="*/ 9 h 63"/>
                <a:gd name="T8" fmla="*/ 43 w 50"/>
                <a:gd name="T9" fmla="*/ 0 h 63"/>
                <a:gd name="T10" fmla="*/ 41 w 50"/>
                <a:gd name="T11" fmla="*/ 20 h 63"/>
                <a:gd name="T12" fmla="*/ 41 w 50"/>
                <a:gd name="T13" fmla="*/ 34 h 63"/>
                <a:gd name="T14" fmla="*/ 49 w 50"/>
                <a:gd name="T15" fmla="*/ 35 h 63"/>
                <a:gd name="T16" fmla="*/ 47 w 50"/>
                <a:gd name="T17" fmla="*/ 48 h 63"/>
                <a:gd name="T18" fmla="*/ 37 w 50"/>
                <a:gd name="T19" fmla="*/ 48 h 63"/>
                <a:gd name="T20" fmla="*/ 34 w 50"/>
                <a:gd name="T21" fmla="*/ 62 h 63"/>
                <a:gd name="T22" fmla="*/ 14 w 50"/>
                <a:gd name="T23" fmla="*/ 61 h 63"/>
                <a:gd name="T24" fmla="*/ 0 w 50"/>
                <a:gd name="T25"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63">
                  <a:moveTo>
                    <a:pt x="0" y="49"/>
                  </a:moveTo>
                  <a:lnTo>
                    <a:pt x="6" y="31"/>
                  </a:lnTo>
                  <a:lnTo>
                    <a:pt x="19" y="28"/>
                  </a:lnTo>
                  <a:lnTo>
                    <a:pt x="21" y="9"/>
                  </a:lnTo>
                  <a:lnTo>
                    <a:pt x="43" y="0"/>
                  </a:lnTo>
                  <a:lnTo>
                    <a:pt x="41" y="20"/>
                  </a:lnTo>
                  <a:lnTo>
                    <a:pt x="41" y="34"/>
                  </a:lnTo>
                  <a:lnTo>
                    <a:pt x="49" y="35"/>
                  </a:lnTo>
                  <a:lnTo>
                    <a:pt x="47" y="48"/>
                  </a:lnTo>
                  <a:lnTo>
                    <a:pt x="37" y="48"/>
                  </a:lnTo>
                  <a:lnTo>
                    <a:pt x="34" y="62"/>
                  </a:lnTo>
                  <a:lnTo>
                    <a:pt x="14" y="61"/>
                  </a:lnTo>
                  <a:lnTo>
                    <a:pt x="0" y="49"/>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88" name="Freeform 46"/>
            <p:cNvSpPr/>
            <p:nvPr/>
          </p:nvSpPr>
          <p:spPr>
            <a:xfrm>
              <a:off x="3982582" y="3699405"/>
              <a:ext cx="75479" cy="70783"/>
            </a:xfrm>
            <a:custGeom>
              <a:avLst/>
              <a:gdLst>
                <a:gd name="T0" fmla="*/ 32 w 43"/>
                <a:gd name="T1" fmla="*/ 1 h 41"/>
                <a:gd name="T2" fmla="*/ 26 w 43"/>
                <a:gd name="T3" fmla="*/ 14 h 41"/>
                <a:gd name="T4" fmla="*/ 32 w 43"/>
                <a:gd name="T5" fmla="*/ 21 h 41"/>
                <a:gd name="T6" fmla="*/ 23 w 43"/>
                <a:gd name="T7" fmla="*/ 26 h 41"/>
                <a:gd name="T8" fmla="*/ 0 w 43"/>
                <a:gd name="T9" fmla="*/ 26 h 41"/>
                <a:gd name="T10" fmla="*/ 3 w 43"/>
                <a:gd name="T11" fmla="*/ 37 h 41"/>
                <a:gd name="T12" fmla="*/ 21 w 43"/>
                <a:gd name="T13" fmla="*/ 38 h 41"/>
                <a:gd name="T14" fmla="*/ 37 w 43"/>
                <a:gd name="T15" fmla="*/ 40 h 41"/>
                <a:gd name="T16" fmla="*/ 42 w 43"/>
                <a:gd name="T17" fmla="*/ 29 h 41"/>
                <a:gd name="T18" fmla="*/ 42 w 43"/>
                <a:gd name="T19" fmla="*/ 8 h 41"/>
                <a:gd name="T20" fmla="*/ 42 w 43"/>
                <a:gd name="T21" fmla="*/ 0 h 41"/>
                <a:gd name="T22" fmla="*/ 32 w 43"/>
                <a:gd name="T23"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41">
                  <a:moveTo>
                    <a:pt x="32" y="1"/>
                  </a:moveTo>
                  <a:lnTo>
                    <a:pt x="26" y="14"/>
                  </a:lnTo>
                  <a:lnTo>
                    <a:pt x="32" y="21"/>
                  </a:lnTo>
                  <a:lnTo>
                    <a:pt x="23" y="26"/>
                  </a:lnTo>
                  <a:lnTo>
                    <a:pt x="0" y="26"/>
                  </a:lnTo>
                  <a:lnTo>
                    <a:pt x="3" y="37"/>
                  </a:lnTo>
                  <a:lnTo>
                    <a:pt x="21" y="38"/>
                  </a:lnTo>
                  <a:lnTo>
                    <a:pt x="37" y="40"/>
                  </a:lnTo>
                  <a:lnTo>
                    <a:pt x="42" y="29"/>
                  </a:lnTo>
                  <a:lnTo>
                    <a:pt x="42" y="8"/>
                  </a:lnTo>
                  <a:lnTo>
                    <a:pt x="42" y="0"/>
                  </a:lnTo>
                  <a:lnTo>
                    <a:pt x="32" y="1"/>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89" name="Freeform 47"/>
            <p:cNvSpPr/>
            <p:nvPr/>
          </p:nvSpPr>
          <p:spPr>
            <a:xfrm>
              <a:off x="2951032" y="3314031"/>
              <a:ext cx="726488" cy="548961"/>
            </a:xfrm>
            <a:custGeom>
              <a:avLst/>
              <a:gdLst>
                <a:gd name="T0" fmla="*/ 245 w 412"/>
                <a:gd name="T1" fmla="*/ 119 h 312"/>
                <a:gd name="T2" fmla="*/ 229 w 412"/>
                <a:gd name="T3" fmla="*/ 93 h 312"/>
                <a:gd name="T4" fmla="*/ 216 w 412"/>
                <a:gd name="T5" fmla="*/ 60 h 312"/>
                <a:gd name="T6" fmla="*/ 196 w 412"/>
                <a:gd name="T7" fmla="*/ 70 h 312"/>
                <a:gd name="T8" fmla="*/ 174 w 412"/>
                <a:gd name="T9" fmla="*/ 45 h 312"/>
                <a:gd name="T10" fmla="*/ 164 w 412"/>
                <a:gd name="T11" fmla="*/ 29 h 312"/>
                <a:gd name="T12" fmla="*/ 147 w 412"/>
                <a:gd name="T13" fmla="*/ 11 h 312"/>
                <a:gd name="T14" fmla="*/ 125 w 412"/>
                <a:gd name="T15" fmla="*/ 20 h 312"/>
                <a:gd name="T16" fmla="*/ 101 w 412"/>
                <a:gd name="T17" fmla="*/ 29 h 312"/>
                <a:gd name="T18" fmla="*/ 63 w 412"/>
                <a:gd name="T19" fmla="*/ 31 h 312"/>
                <a:gd name="T20" fmla="*/ 35 w 412"/>
                <a:gd name="T21" fmla="*/ 11 h 312"/>
                <a:gd name="T22" fmla="*/ 0 w 412"/>
                <a:gd name="T23" fmla="*/ 0 h 312"/>
                <a:gd name="T24" fmla="*/ 16 w 412"/>
                <a:gd name="T25" fmla="*/ 53 h 312"/>
                <a:gd name="T26" fmla="*/ 25 w 412"/>
                <a:gd name="T27" fmla="*/ 87 h 312"/>
                <a:gd name="T28" fmla="*/ 41 w 412"/>
                <a:gd name="T29" fmla="*/ 110 h 312"/>
                <a:gd name="T30" fmla="*/ 59 w 412"/>
                <a:gd name="T31" fmla="*/ 146 h 312"/>
                <a:gd name="T32" fmla="*/ 98 w 412"/>
                <a:gd name="T33" fmla="*/ 177 h 312"/>
                <a:gd name="T34" fmla="*/ 78 w 412"/>
                <a:gd name="T35" fmla="*/ 129 h 312"/>
                <a:gd name="T36" fmla="*/ 51 w 412"/>
                <a:gd name="T37" fmla="*/ 83 h 312"/>
                <a:gd name="T38" fmla="*/ 31 w 412"/>
                <a:gd name="T39" fmla="*/ 45 h 312"/>
                <a:gd name="T40" fmla="*/ 41 w 412"/>
                <a:gd name="T41" fmla="*/ 28 h 312"/>
                <a:gd name="T42" fmla="*/ 64 w 412"/>
                <a:gd name="T43" fmla="*/ 49 h 312"/>
                <a:gd name="T44" fmla="*/ 78 w 412"/>
                <a:gd name="T45" fmla="*/ 88 h 312"/>
                <a:gd name="T46" fmla="*/ 97 w 412"/>
                <a:gd name="T47" fmla="*/ 112 h 312"/>
                <a:gd name="T48" fmla="*/ 110 w 412"/>
                <a:gd name="T49" fmla="*/ 132 h 312"/>
                <a:gd name="T50" fmla="*/ 129 w 412"/>
                <a:gd name="T51" fmla="*/ 158 h 312"/>
                <a:gd name="T52" fmla="*/ 140 w 412"/>
                <a:gd name="T53" fmla="*/ 172 h 312"/>
                <a:gd name="T54" fmla="*/ 147 w 412"/>
                <a:gd name="T55" fmla="*/ 207 h 312"/>
                <a:gd name="T56" fmla="*/ 156 w 412"/>
                <a:gd name="T57" fmla="*/ 230 h 312"/>
                <a:gd name="T58" fmla="*/ 275 w 412"/>
                <a:gd name="T59" fmla="*/ 295 h 312"/>
                <a:gd name="T60" fmla="*/ 299 w 412"/>
                <a:gd name="T61" fmla="*/ 291 h 312"/>
                <a:gd name="T62" fmla="*/ 327 w 412"/>
                <a:gd name="T63" fmla="*/ 311 h 312"/>
                <a:gd name="T64" fmla="*/ 346 w 412"/>
                <a:gd name="T65" fmla="*/ 290 h 312"/>
                <a:gd name="T66" fmla="*/ 370 w 412"/>
                <a:gd name="T67" fmla="*/ 263 h 312"/>
                <a:gd name="T68" fmla="*/ 396 w 412"/>
                <a:gd name="T69" fmla="*/ 250 h 312"/>
                <a:gd name="T70" fmla="*/ 405 w 412"/>
                <a:gd name="T71" fmla="*/ 218 h 312"/>
                <a:gd name="T72" fmla="*/ 408 w 412"/>
                <a:gd name="T73" fmla="*/ 200 h 312"/>
                <a:gd name="T74" fmla="*/ 362 w 412"/>
                <a:gd name="T75" fmla="*/ 208 h 312"/>
                <a:gd name="T76" fmla="*/ 325 w 412"/>
                <a:gd name="T77" fmla="*/ 245 h 312"/>
                <a:gd name="T78" fmla="*/ 269 w 412"/>
                <a:gd name="T79" fmla="*/ 229 h 312"/>
                <a:gd name="T80" fmla="*/ 254 w 412"/>
                <a:gd name="T81" fmla="*/ 160 h 312"/>
                <a:gd name="T82" fmla="*/ 265 w 412"/>
                <a:gd name="T83" fmla="*/ 11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2" h="312">
                  <a:moveTo>
                    <a:pt x="265" y="119"/>
                  </a:moveTo>
                  <a:lnTo>
                    <a:pt x="245" y="119"/>
                  </a:lnTo>
                  <a:lnTo>
                    <a:pt x="241" y="99"/>
                  </a:lnTo>
                  <a:lnTo>
                    <a:pt x="229" y="93"/>
                  </a:lnTo>
                  <a:lnTo>
                    <a:pt x="225" y="72"/>
                  </a:lnTo>
                  <a:lnTo>
                    <a:pt x="216" y="60"/>
                  </a:lnTo>
                  <a:lnTo>
                    <a:pt x="201" y="49"/>
                  </a:lnTo>
                  <a:lnTo>
                    <a:pt x="196" y="70"/>
                  </a:lnTo>
                  <a:lnTo>
                    <a:pt x="181" y="70"/>
                  </a:lnTo>
                  <a:lnTo>
                    <a:pt x="174" y="45"/>
                  </a:lnTo>
                  <a:lnTo>
                    <a:pt x="165" y="43"/>
                  </a:lnTo>
                  <a:lnTo>
                    <a:pt x="164" y="29"/>
                  </a:lnTo>
                  <a:lnTo>
                    <a:pt x="152" y="26"/>
                  </a:lnTo>
                  <a:lnTo>
                    <a:pt x="147" y="11"/>
                  </a:lnTo>
                  <a:lnTo>
                    <a:pt x="137" y="19"/>
                  </a:lnTo>
                  <a:lnTo>
                    <a:pt x="125" y="20"/>
                  </a:lnTo>
                  <a:lnTo>
                    <a:pt x="122" y="29"/>
                  </a:lnTo>
                  <a:lnTo>
                    <a:pt x="101" y="29"/>
                  </a:lnTo>
                  <a:lnTo>
                    <a:pt x="85" y="36"/>
                  </a:lnTo>
                  <a:lnTo>
                    <a:pt x="63" y="31"/>
                  </a:lnTo>
                  <a:lnTo>
                    <a:pt x="47" y="15"/>
                  </a:lnTo>
                  <a:lnTo>
                    <a:pt x="35" y="11"/>
                  </a:lnTo>
                  <a:lnTo>
                    <a:pt x="31" y="2"/>
                  </a:lnTo>
                  <a:lnTo>
                    <a:pt x="0" y="0"/>
                  </a:lnTo>
                  <a:lnTo>
                    <a:pt x="3" y="37"/>
                  </a:lnTo>
                  <a:lnTo>
                    <a:pt x="16" y="53"/>
                  </a:lnTo>
                  <a:lnTo>
                    <a:pt x="29" y="73"/>
                  </a:lnTo>
                  <a:lnTo>
                    <a:pt x="25" y="87"/>
                  </a:lnTo>
                  <a:lnTo>
                    <a:pt x="17" y="92"/>
                  </a:lnTo>
                  <a:lnTo>
                    <a:pt x="41" y="110"/>
                  </a:lnTo>
                  <a:lnTo>
                    <a:pt x="57" y="123"/>
                  </a:lnTo>
                  <a:lnTo>
                    <a:pt x="59" y="146"/>
                  </a:lnTo>
                  <a:lnTo>
                    <a:pt x="87" y="177"/>
                  </a:lnTo>
                  <a:lnTo>
                    <a:pt x="98" y="177"/>
                  </a:lnTo>
                  <a:lnTo>
                    <a:pt x="91" y="154"/>
                  </a:lnTo>
                  <a:lnTo>
                    <a:pt x="78" y="129"/>
                  </a:lnTo>
                  <a:lnTo>
                    <a:pt x="69" y="105"/>
                  </a:lnTo>
                  <a:lnTo>
                    <a:pt x="51" y="83"/>
                  </a:lnTo>
                  <a:lnTo>
                    <a:pt x="40" y="63"/>
                  </a:lnTo>
                  <a:lnTo>
                    <a:pt x="31" y="45"/>
                  </a:lnTo>
                  <a:lnTo>
                    <a:pt x="31" y="22"/>
                  </a:lnTo>
                  <a:lnTo>
                    <a:pt x="41" y="28"/>
                  </a:lnTo>
                  <a:lnTo>
                    <a:pt x="52" y="40"/>
                  </a:lnTo>
                  <a:lnTo>
                    <a:pt x="64" y="49"/>
                  </a:lnTo>
                  <a:lnTo>
                    <a:pt x="66" y="76"/>
                  </a:lnTo>
                  <a:lnTo>
                    <a:pt x="78" y="88"/>
                  </a:lnTo>
                  <a:lnTo>
                    <a:pt x="89" y="106"/>
                  </a:lnTo>
                  <a:lnTo>
                    <a:pt x="97" y="112"/>
                  </a:lnTo>
                  <a:lnTo>
                    <a:pt x="96" y="127"/>
                  </a:lnTo>
                  <a:lnTo>
                    <a:pt x="110" y="132"/>
                  </a:lnTo>
                  <a:lnTo>
                    <a:pt x="111" y="150"/>
                  </a:lnTo>
                  <a:lnTo>
                    <a:pt x="129" y="158"/>
                  </a:lnTo>
                  <a:lnTo>
                    <a:pt x="129" y="171"/>
                  </a:lnTo>
                  <a:lnTo>
                    <a:pt x="140" y="172"/>
                  </a:lnTo>
                  <a:lnTo>
                    <a:pt x="141" y="190"/>
                  </a:lnTo>
                  <a:lnTo>
                    <a:pt x="147" y="207"/>
                  </a:lnTo>
                  <a:lnTo>
                    <a:pt x="142" y="222"/>
                  </a:lnTo>
                  <a:lnTo>
                    <a:pt x="156" y="230"/>
                  </a:lnTo>
                  <a:lnTo>
                    <a:pt x="235" y="282"/>
                  </a:lnTo>
                  <a:lnTo>
                    <a:pt x="275" y="295"/>
                  </a:lnTo>
                  <a:lnTo>
                    <a:pt x="288" y="286"/>
                  </a:lnTo>
                  <a:lnTo>
                    <a:pt x="299" y="291"/>
                  </a:lnTo>
                  <a:lnTo>
                    <a:pt x="316" y="297"/>
                  </a:lnTo>
                  <a:lnTo>
                    <a:pt x="327" y="311"/>
                  </a:lnTo>
                  <a:lnTo>
                    <a:pt x="333" y="293"/>
                  </a:lnTo>
                  <a:lnTo>
                    <a:pt x="346" y="290"/>
                  </a:lnTo>
                  <a:lnTo>
                    <a:pt x="348" y="272"/>
                  </a:lnTo>
                  <a:lnTo>
                    <a:pt x="370" y="263"/>
                  </a:lnTo>
                  <a:lnTo>
                    <a:pt x="378" y="260"/>
                  </a:lnTo>
                  <a:lnTo>
                    <a:pt x="396" y="250"/>
                  </a:lnTo>
                  <a:lnTo>
                    <a:pt x="406" y="237"/>
                  </a:lnTo>
                  <a:lnTo>
                    <a:pt x="405" y="218"/>
                  </a:lnTo>
                  <a:lnTo>
                    <a:pt x="411" y="214"/>
                  </a:lnTo>
                  <a:lnTo>
                    <a:pt x="408" y="200"/>
                  </a:lnTo>
                  <a:lnTo>
                    <a:pt x="375" y="197"/>
                  </a:lnTo>
                  <a:lnTo>
                    <a:pt x="362" y="208"/>
                  </a:lnTo>
                  <a:lnTo>
                    <a:pt x="347" y="238"/>
                  </a:lnTo>
                  <a:lnTo>
                    <a:pt x="325" y="245"/>
                  </a:lnTo>
                  <a:lnTo>
                    <a:pt x="293" y="246"/>
                  </a:lnTo>
                  <a:lnTo>
                    <a:pt x="269" y="229"/>
                  </a:lnTo>
                  <a:lnTo>
                    <a:pt x="262" y="188"/>
                  </a:lnTo>
                  <a:lnTo>
                    <a:pt x="254" y="160"/>
                  </a:lnTo>
                  <a:lnTo>
                    <a:pt x="261" y="139"/>
                  </a:lnTo>
                  <a:lnTo>
                    <a:pt x="265" y="119"/>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0" name="Freeform 48"/>
            <p:cNvSpPr/>
            <p:nvPr/>
          </p:nvSpPr>
          <p:spPr>
            <a:xfrm>
              <a:off x="3586316" y="3825241"/>
              <a:ext cx="172973" cy="84939"/>
            </a:xfrm>
            <a:custGeom>
              <a:avLst/>
              <a:gdLst>
                <a:gd name="T0" fmla="*/ 15 w 98"/>
                <a:gd name="T1" fmla="*/ 8 h 49"/>
                <a:gd name="T2" fmla="*/ 13 w 98"/>
                <a:gd name="T3" fmla="*/ 20 h 49"/>
                <a:gd name="T4" fmla="*/ 3 w 98"/>
                <a:gd name="T5" fmla="*/ 20 h 49"/>
                <a:gd name="T6" fmla="*/ 0 w 98"/>
                <a:gd name="T7" fmla="*/ 34 h 49"/>
                <a:gd name="T8" fmla="*/ 11 w 98"/>
                <a:gd name="T9" fmla="*/ 29 h 49"/>
                <a:gd name="T10" fmla="*/ 27 w 98"/>
                <a:gd name="T11" fmla="*/ 29 h 49"/>
                <a:gd name="T12" fmla="*/ 29 w 98"/>
                <a:gd name="T13" fmla="*/ 48 h 49"/>
                <a:gd name="T14" fmla="*/ 42 w 98"/>
                <a:gd name="T15" fmla="*/ 40 h 49"/>
                <a:gd name="T16" fmla="*/ 61 w 98"/>
                <a:gd name="T17" fmla="*/ 40 h 49"/>
                <a:gd name="T18" fmla="*/ 66 w 98"/>
                <a:gd name="T19" fmla="*/ 25 h 49"/>
                <a:gd name="T20" fmla="*/ 88 w 98"/>
                <a:gd name="T21" fmla="*/ 25 h 49"/>
                <a:gd name="T22" fmla="*/ 97 w 98"/>
                <a:gd name="T23" fmla="*/ 14 h 49"/>
                <a:gd name="T24" fmla="*/ 82 w 98"/>
                <a:gd name="T25" fmla="*/ 10 h 49"/>
                <a:gd name="T26" fmla="*/ 73 w 98"/>
                <a:gd name="T27" fmla="*/ 1 h 49"/>
                <a:gd name="T28" fmla="*/ 50 w 98"/>
                <a:gd name="T29" fmla="*/ 1 h 49"/>
                <a:gd name="T30" fmla="*/ 40 w 98"/>
                <a:gd name="T31" fmla="*/ 8 h 49"/>
                <a:gd name="T32" fmla="*/ 35 w 98"/>
                <a:gd name="T33" fmla="*/ 0 h 49"/>
                <a:gd name="T34" fmla="*/ 24 w 98"/>
                <a:gd name="T35" fmla="*/ 7 h 49"/>
                <a:gd name="T36" fmla="*/ 15 w 98"/>
                <a:gd name="T37"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8" h="49">
                  <a:moveTo>
                    <a:pt x="15" y="8"/>
                  </a:moveTo>
                  <a:lnTo>
                    <a:pt x="13" y="20"/>
                  </a:lnTo>
                  <a:lnTo>
                    <a:pt x="3" y="20"/>
                  </a:lnTo>
                  <a:lnTo>
                    <a:pt x="0" y="34"/>
                  </a:lnTo>
                  <a:lnTo>
                    <a:pt x="11" y="29"/>
                  </a:lnTo>
                  <a:lnTo>
                    <a:pt x="27" y="29"/>
                  </a:lnTo>
                  <a:lnTo>
                    <a:pt x="29" y="48"/>
                  </a:lnTo>
                  <a:lnTo>
                    <a:pt x="42" y="40"/>
                  </a:lnTo>
                  <a:lnTo>
                    <a:pt x="61" y="40"/>
                  </a:lnTo>
                  <a:lnTo>
                    <a:pt x="66" y="25"/>
                  </a:lnTo>
                  <a:lnTo>
                    <a:pt x="88" y="25"/>
                  </a:lnTo>
                  <a:lnTo>
                    <a:pt x="97" y="14"/>
                  </a:lnTo>
                  <a:lnTo>
                    <a:pt x="82" y="10"/>
                  </a:lnTo>
                  <a:lnTo>
                    <a:pt x="73" y="1"/>
                  </a:lnTo>
                  <a:lnTo>
                    <a:pt x="50" y="1"/>
                  </a:lnTo>
                  <a:lnTo>
                    <a:pt x="40" y="8"/>
                  </a:lnTo>
                  <a:lnTo>
                    <a:pt x="35" y="0"/>
                  </a:lnTo>
                  <a:lnTo>
                    <a:pt x="24" y="7"/>
                  </a:lnTo>
                  <a:lnTo>
                    <a:pt x="15" y="8"/>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1" name="Freeform 49"/>
            <p:cNvSpPr/>
            <p:nvPr/>
          </p:nvSpPr>
          <p:spPr>
            <a:xfrm>
              <a:off x="3636635" y="3869284"/>
              <a:ext cx="116364" cy="113253"/>
            </a:xfrm>
            <a:custGeom>
              <a:avLst/>
              <a:gdLst>
                <a:gd name="T0" fmla="*/ 60 w 66"/>
                <a:gd name="T1" fmla="*/ 0 h 63"/>
                <a:gd name="T2" fmla="*/ 38 w 66"/>
                <a:gd name="T3" fmla="*/ 0 h 63"/>
                <a:gd name="T4" fmla="*/ 33 w 66"/>
                <a:gd name="T5" fmla="*/ 14 h 63"/>
                <a:gd name="T6" fmla="*/ 14 w 66"/>
                <a:gd name="T7" fmla="*/ 15 h 63"/>
                <a:gd name="T8" fmla="*/ 0 w 66"/>
                <a:gd name="T9" fmla="*/ 23 h 63"/>
                <a:gd name="T10" fmla="*/ 8 w 66"/>
                <a:gd name="T11" fmla="*/ 31 h 63"/>
                <a:gd name="T12" fmla="*/ 15 w 66"/>
                <a:gd name="T13" fmla="*/ 49 h 63"/>
                <a:gd name="T14" fmla="*/ 25 w 66"/>
                <a:gd name="T15" fmla="*/ 60 h 63"/>
                <a:gd name="T16" fmla="*/ 56 w 66"/>
                <a:gd name="T17" fmla="*/ 62 h 63"/>
                <a:gd name="T18" fmla="*/ 60 w 66"/>
                <a:gd name="T19" fmla="*/ 18 h 63"/>
                <a:gd name="T20" fmla="*/ 65 w 66"/>
                <a:gd name="T21" fmla="*/ 7 h 63"/>
                <a:gd name="T22" fmla="*/ 60 w 66"/>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3">
                  <a:moveTo>
                    <a:pt x="60" y="0"/>
                  </a:moveTo>
                  <a:lnTo>
                    <a:pt x="38" y="0"/>
                  </a:lnTo>
                  <a:lnTo>
                    <a:pt x="33" y="14"/>
                  </a:lnTo>
                  <a:lnTo>
                    <a:pt x="14" y="15"/>
                  </a:lnTo>
                  <a:lnTo>
                    <a:pt x="0" y="23"/>
                  </a:lnTo>
                  <a:lnTo>
                    <a:pt x="8" y="31"/>
                  </a:lnTo>
                  <a:lnTo>
                    <a:pt x="15" y="49"/>
                  </a:lnTo>
                  <a:lnTo>
                    <a:pt x="25" y="60"/>
                  </a:lnTo>
                  <a:lnTo>
                    <a:pt x="56" y="62"/>
                  </a:lnTo>
                  <a:lnTo>
                    <a:pt x="60" y="18"/>
                  </a:lnTo>
                  <a:lnTo>
                    <a:pt x="65" y="7"/>
                  </a:lnTo>
                  <a:lnTo>
                    <a:pt x="60" y="0"/>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2" name="Freeform 52"/>
            <p:cNvSpPr/>
            <p:nvPr/>
          </p:nvSpPr>
          <p:spPr>
            <a:xfrm>
              <a:off x="3881943" y="3741875"/>
              <a:ext cx="61327" cy="33032"/>
            </a:xfrm>
            <a:custGeom>
              <a:avLst/>
              <a:gdLst>
                <a:gd name="T0" fmla="*/ 8 w 34"/>
                <a:gd name="T1" fmla="*/ 0 h 18"/>
                <a:gd name="T2" fmla="*/ 19 w 34"/>
                <a:gd name="T3" fmla="*/ 0 h 18"/>
                <a:gd name="T4" fmla="*/ 33 w 34"/>
                <a:gd name="T5" fmla="*/ 6 h 18"/>
                <a:gd name="T6" fmla="*/ 29 w 34"/>
                <a:gd name="T7" fmla="*/ 16 h 18"/>
                <a:gd name="T8" fmla="*/ 11 w 34"/>
                <a:gd name="T9" fmla="*/ 17 h 18"/>
                <a:gd name="T10" fmla="*/ 0 w 34"/>
                <a:gd name="T11" fmla="*/ 9 h 18"/>
                <a:gd name="T12" fmla="*/ 8 w 34"/>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34" h="18">
                  <a:moveTo>
                    <a:pt x="8" y="0"/>
                  </a:moveTo>
                  <a:lnTo>
                    <a:pt x="19" y="0"/>
                  </a:lnTo>
                  <a:lnTo>
                    <a:pt x="33" y="6"/>
                  </a:lnTo>
                  <a:lnTo>
                    <a:pt x="29" y="16"/>
                  </a:lnTo>
                  <a:lnTo>
                    <a:pt x="11" y="17"/>
                  </a:lnTo>
                  <a:lnTo>
                    <a:pt x="0" y="9"/>
                  </a:lnTo>
                  <a:lnTo>
                    <a:pt x="8"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3" name="Freeform 53"/>
            <p:cNvSpPr/>
            <p:nvPr/>
          </p:nvSpPr>
          <p:spPr>
            <a:xfrm>
              <a:off x="4043909" y="3699405"/>
              <a:ext cx="102211" cy="70783"/>
            </a:xfrm>
            <a:custGeom>
              <a:avLst/>
              <a:gdLst>
                <a:gd name="T0" fmla="*/ 0 w 57"/>
                <a:gd name="T1" fmla="*/ 40 h 41"/>
                <a:gd name="T2" fmla="*/ 5 w 57"/>
                <a:gd name="T3" fmla="*/ 29 h 41"/>
                <a:gd name="T4" fmla="*/ 5 w 57"/>
                <a:gd name="T5" fmla="*/ 8 h 41"/>
                <a:gd name="T6" fmla="*/ 5 w 57"/>
                <a:gd name="T7" fmla="*/ 0 h 41"/>
                <a:gd name="T8" fmla="*/ 18 w 57"/>
                <a:gd name="T9" fmla="*/ 2 h 41"/>
                <a:gd name="T10" fmla="*/ 23 w 57"/>
                <a:gd name="T11" fmla="*/ 9 h 41"/>
                <a:gd name="T12" fmla="*/ 29 w 57"/>
                <a:gd name="T13" fmla="*/ 11 h 41"/>
                <a:gd name="T14" fmla="*/ 36 w 57"/>
                <a:gd name="T15" fmla="*/ 11 h 41"/>
                <a:gd name="T16" fmla="*/ 39 w 57"/>
                <a:gd name="T17" fmla="*/ 20 h 41"/>
                <a:gd name="T18" fmla="*/ 47 w 57"/>
                <a:gd name="T19" fmla="*/ 24 h 41"/>
                <a:gd name="T20" fmla="*/ 56 w 57"/>
                <a:gd name="T21" fmla="*/ 31 h 41"/>
                <a:gd name="T22" fmla="*/ 53 w 57"/>
                <a:gd name="T23" fmla="*/ 37 h 41"/>
                <a:gd name="T24" fmla="*/ 40 w 57"/>
                <a:gd name="T25" fmla="*/ 38 h 41"/>
                <a:gd name="T26" fmla="*/ 18 w 57"/>
                <a:gd name="T27" fmla="*/ 37 h 41"/>
                <a:gd name="T28" fmla="*/ 0 w 57"/>
                <a:gd name="T29" fmla="*/ 4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41">
                  <a:moveTo>
                    <a:pt x="0" y="40"/>
                  </a:moveTo>
                  <a:lnTo>
                    <a:pt x="5" y="29"/>
                  </a:lnTo>
                  <a:lnTo>
                    <a:pt x="5" y="8"/>
                  </a:lnTo>
                  <a:lnTo>
                    <a:pt x="5" y="0"/>
                  </a:lnTo>
                  <a:lnTo>
                    <a:pt x="18" y="2"/>
                  </a:lnTo>
                  <a:lnTo>
                    <a:pt x="23" y="9"/>
                  </a:lnTo>
                  <a:lnTo>
                    <a:pt x="29" y="11"/>
                  </a:lnTo>
                  <a:lnTo>
                    <a:pt x="36" y="11"/>
                  </a:lnTo>
                  <a:lnTo>
                    <a:pt x="39" y="20"/>
                  </a:lnTo>
                  <a:lnTo>
                    <a:pt x="47" y="24"/>
                  </a:lnTo>
                  <a:lnTo>
                    <a:pt x="56" y="31"/>
                  </a:lnTo>
                  <a:lnTo>
                    <a:pt x="53" y="37"/>
                  </a:lnTo>
                  <a:lnTo>
                    <a:pt x="40" y="38"/>
                  </a:lnTo>
                  <a:lnTo>
                    <a:pt x="18" y="37"/>
                  </a:lnTo>
                  <a:lnTo>
                    <a:pt x="0" y="40"/>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4" name="Freeform 54"/>
            <p:cNvSpPr/>
            <p:nvPr/>
          </p:nvSpPr>
          <p:spPr>
            <a:xfrm>
              <a:off x="4163417" y="3746593"/>
              <a:ext cx="40885" cy="28313"/>
            </a:xfrm>
            <a:custGeom>
              <a:avLst/>
              <a:gdLst>
                <a:gd name="T0" fmla="*/ 8 w 23"/>
                <a:gd name="T1" fmla="*/ 2 h 16"/>
                <a:gd name="T2" fmla="*/ 0 w 23"/>
                <a:gd name="T3" fmla="*/ 7 h 16"/>
                <a:gd name="T4" fmla="*/ 6 w 23"/>
                <a:gd name="T5" fmla="*/ 11 h 16"/>
                <a:gd name="T6" fmla="*/ 14 w 23"/>
                <a:gd name="T7" fmla="*/ 15 h 16"/>
                <a:gd name="T8" fmla="*/ 22 w 23"/>
                <a:gd name="T9" fmla="*/ 11 h 16"/>
                <a:gd name="T10" fmla="*/ 22 w 23"/>
                <a:gd name="T11" fmla="*/ 0 h 16"/>
                <a:gd name="T12" fmla="*/ 8 w 23"/>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23" h="16">
                  <a:moveTo>
                    <a:pt x="8" y="2"/>
                  </a:moveTo>
                  <a:lnTo>
                    <a:pt x="0" y="7"/>
                  </a:lnTo>
                  <a:lnTo>
                    <a:pt x="6" y="11"/>
                  </a:lnTo>
                  <a:lnTo>
                    <a:pt x="14" y="15"/>
                  </a:lnTo>
                  <a:lnTo>
                    <a:pt x="22" y="11"/>
                  </a:lnTo>
                  <a:lnTo>
                    <a:pt x="22" y="0"/>
                  </a:lnTo>
                  <a:lnTo>
                    <a:pt x="8"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5" name="Freeform 60"/>
            <p:cNvSpPr/>
            <p:nvPr/>
          </p:nvSpPr>
          <p:spPr>
            <a:xfrm>
              <a:off x="3600468" y="3756031"/>
              <a:ext cx="48747" cy="83367"/>
            </a:xfrm>
            <a:custGeom>
              <a:avLst/>
              <a:gdLst>
                <a:gd name="T0" fmla="*/ 2 w 29"/>
                <a:gd name="T1" fmla="*/ 13 h 48"/>
                <a:gd name="T2" fmla="*/ 10 w 29"/>
                <a:gd name="T3" fmla="*/ 10 h 48"/>
                <a:gd name="T4" fmla="*/ 28 w 29"/>
                <a:gd name="T5" fmla="*/ 0 h 48"/>
                <a:gd name="T6" fmla="*/ 25 w 29"/>
                <a:gd name="T7" fmla="*/ 19 h 48"/>
                <a:gd name="T8" fmla="*/ 28 w 29"/>
                <a:gd name="T9" fmla="*/ 39 h 48"/>
                <a:gd name="T10" fmla="*/ 18 w 29"/>
                <a:gd name="T11" fmla="*/ 46 h 48"/>
                <a:gd name="T12" fmla="*/ 8 w 29"/>
                <a:gd name="T13" fmla="*/ 47 h 48"/>
                <a:gd name="T14" fmla="*/ 0 w 29"/>
                <a:gd name="T15" fmla="*/ 45 h 48"/>
                <a:gd name="T16" fmla="*/ 0 w 29"/>
                <a:gd name="T17" fmla="*/ 32 h 48"/>
                <a:gd name="T18" fmla="*/ 2 w 29"/>
                <a:gd name="T19" fmla="*/ 1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48">
                  <a:moveTo>
                    <a:pt x="2" y="13"/>
                  </a:moveTo>
                  <a:lnTo>
                    <a:pt x="10" y="10"/>
                  </a:lnTo>
                  <a:lnTo>
                    <a:pt x="28" y="0"/>
                  </a:lnTo>
                  <a:lnTo>
                    <a:pt x="25" y="19"/>
                  </a:lnTo>
                  <a:lnTo>
                    <a:pt x="28" y="39"/>
                  </a:lnTo>
                  <a:lnTo>
                    <a:pt x="18" y="46"/>
                  </a:lnTo>
                  <a:lnTo>
                    <a:pt x="8" y="47"/>
                  </a:lnTo>
                  <a:lnTo>
                    <a:pt x="0" y="45"/>
                  </a:lnTo>
                  <a:lnTo>
                    <a:pt x="0" y="32"/>
                  </a:lnTo>
                  <a:lnTo>
                    <a:pt x="2" y="13"/>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6" name="Freeform 61"/>
            <p:cNvSpPr/>
            <p:nvPr/>
          </p:nvSpPr>
          <p:spPr>
            <a:xfrm>
              <a:off x="3677520" y="3976245"/>
              <a:ext cx="86487" cy="53480"/>
            </a:xfrm>
            <a:custGeom>
              <a:avLst/>
              <a:gdLst>
                <a:gd name="T0" fmla="*/ 33 w 49"/>
                <a:gd name="T1" fmla="*/ 2 h 31"/>
                <a:gd name="T2" fmla="*/ 1 w 49"/>
                <a:gd name="T3" fmla="*/ 0 h 31"/>
                <a:gd name="T4" fmla="*/ 0 w 49"/>
                <a:gd name="T5" fmla="*/ 12 h 31"/>
                <a:gd name="T6" fmla="*/ 7 w 49"/>
                <a:gd name="T7" fmla="*/ 23 h 31"/>
                <a:gd name="T8" fmla="*/ 35 w 49"/>
                <a:gd name="T9" fmla="*/ 30 h 31"/>
                <a:gd name="T10" fmla="*/ 48 w 49"/>
                <a:gd name="T11" fmla="*/ 23 h 31"/>
                <a:gd name="T12" fmla="*/ 47 w 49"/>
                <a:gd name="T13" fmla="*/ 10 h 31"/>
                <a:gd name="T14" fmla="*/ 33 w 49"/>
                <a:gd name="T15" fmla="*/ 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31">
                  <a:moveTo>
                    <a:pt x="33" y="2"/>
                  </a:moveTo>
                  <a:lnTo>
                    <a:pt x="1" y="0"/>
                  </a:lnTo>
                  <a:lnTo>
                    <a:pt x="0" y="12"/>
                  </a:lnTo>
                  <a:lnTo>
                    <a:pt x="7" y="23"/>
                  </a:lnTo>
                  <a:lnTo>
                    <a:pt x="35" y="30"/>
                  </a:lnTo>
                  <a:lnTo>
                    <a:pt x="48" y="23"/>
                  </a:lnTo>
                  <a:lnTo>
                    <a:pt x="47" y="10"/>
                  </a:lnTo>
                  <a:lnTo>
                    <a:pt x="33"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7" name="Freeform 67"/>
            <p:cNvSpPr/>
            <p:nvPr/>
          </p:nvSpPr>
          <p:spPr>
            <a:xfrm>
              <a:off x="4622583" y="1961291"/>
              <a:ext cx="64472" cy="31459"/>
            </a:xfrm>
            <a:custGeom>
              <a:avLst/>
              <a:gdLst>
                <a:gd name="T0" fmla="*/ 10 w 36"/>
                <a:gd name="T1" fmla="*/ 0 h 18"/>
                <a:gd name="T2" fmla="*/ 0 w 36"/>
                <a:gd name="T3" fmla="*/ 17 h 18"/>
                <a:gd name="T4" fmla="*/ 17 w 36"/>
                <a:gd name="T5" fmla="*/ 17 h 18"/>
                <a:gd name="T6" fmla="*/ 35 w 36"/>
                <a:gd name="T7" fmla="*/ 10 h 18"/>
                <a:gd name="T8" fmla="*/ 10 w 36"/>
                <a:gd name="T9" fmla="*/ 0 h 18"/>
              </a:gdLst>
              <a:ahLst/>
              <a:cxnLst>
                <a:cxn ang="0">
                  <a:pos x="T0" y="T1"/>
                </a:cxn>
                <a:cxn ang="0">
                  <a:pos x="T2" y="T3"/>
                </a:cxn>
                <a:cxn ang="0">
                  <a:pos x="T4" y="T5"/>
                </a:cxn>
                <a:cxn ang="0">
                  <a:pos x="T6" y="T7"/>
                </a:cxn>
                <a:cxn ang="0">
                  <a:pos x="T8" y="T9"/>
                </a:cxn>
              </a:cxnLst>
              <a:rect l="0" t="0" r="r" b="b"/>
              <a:pathLst>
                <a:path w="36" h="18">
                  <a:moveTo>
                    <a:pt x="10" y="0"/>
                  </a:moveTo>
                  <a:lnTo>
                    <a:pt x="0" y="17"/>
                  </a:lnTo>
                  <a:lnTo>
                    <a:pt x="17" y="17"/>
                  </a:lnTo>
                  <a:lnTo>
                    <a:pt x="35" y="10"/>
                  </a:lnTo>
                  <a:lnTo>
                    <a:pt x="10"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8" name="Freeform 68"/>
            <p:cNvSpPr/>
            <p:nvPr/>
          </p:nvSpPr>
          <p:spPr>
            <a:xfrm>
              <a:off x="1968230" y="1912530"/>
              <a:ext cx="839706" cy="690527"/>
            </a:xfrm>
            <a:custGeom>
              <a:avLst/>
              <a:gdLst>
                <a:gd name="T0" fmla="*/ 229 w 476"/>
                <a:gd name="T1" fmla="*/ 10 h 391"/>
                <a:gd name="T2" fmla="*/ 191 w 476"/>
                <a:gd name="T3" fmla="*/ 25 h 391"/>
                <a:gd name="T4" fmla="*/ 143 w 476"/>
                <a:gd name="T5" fmla="*/ 55 h 391"/>
                <a:gd name="T6" fmla="*/ 88 w 476"/>
                <a:gd name="T7" fmla="*/ 75 h 391"/>
                <a:gd name="T8" fmla="*/ 158 w 476"/>
                <a:gd name="T9" fmla="*/ 112 h 391"/>
                <a:gd name="T10" fmla="*/ 108 w 476"/>
                <a:gd name="T11" fmla="*/ 122 h 391"/>
                <a:gd name="T12" fmla="*/ 83 w 476"/>
                <a:gd name="T13" fmla="*/ 115 h 391"/>
                <a:gd name="T14" fmla="*/ 58 w 476"/>
                <a:gd name="T15" fmla="*/ 125 h 391"/>
                <a:gd name="T16" fmla="*/ 66 w 476"/>
                <a:gd name="T17" fmla="*/ 143 h 391"/>
                <a:gd name="T18" fmla="*/ 74 w 476"/>
                <a:gd name="T19" fmla="*/ 165 h 391"/>
                <a:gd name="T20" fmla="*/ 123 w 476"/>
                <a:gd name="T21" fmla="*/ 153 h 391"/>
                <a:gd name="T22" fmla="*/ 121 w 476"/>
                <a:gd name="T23" fmla="*/ 167 h 391"/>
                <a:gd name="T24" fmla="*/ 96 w 476"/>
                <a:gd name="T25" fmla="*/ 185 h 391"/>
                <a:gd name="T26" fmla="*/ 79 w 476"/>
                <a:gd name="T27" fmla="*/ 190 h 391"/>
                <a:gd name="T28" fmla="*/ 56 w 476"/>
                <a:gd name="T29" fmla="*/ 215 h 391"/>
                <a:gd name="T30" fmla="*/ 43 w 476"/>
                <a:gd name="T31" fmla="*/ 238 h 391"/>
                <a:gd name="T32" fmla="*/ 38 w 476"/>
                <a:gd name="T33" fmla="*/ 253 h 391"/>
                <a:gd name="T34" fmla="*/ 66 w 476"/>
                <a:gd name="T35" fmla="*/ 265 h 391"/>
                <a:gd name="T36" fmla="*/ 74 w 476"/>
                <a:gd name="T37" fmla="*/ 273 h 391"/>
                <a:gd name="T38" fmla="*/ 68 w 476"/>
                <a:gd name="T39" fmla="*/ 301 h 391"/>
                <a:gd name="T40" fmla="*/ 98 w 476"/>
                <a:gd name="T41" fmla="*/ 299 h 391"/>
                <a:gd name="T42" fmla="*/ 119 w 476"/>
                <a:gd name="T43" fmla="*/ 316 h 391"/>
                <a:gd name="T44" fmla="*/ 20 w 476"/>
                <a:gd name="T45" fmla="*/ 373 h 391"/>
                <a:gd name="T46" fmla="*/ 1 w 476"/>
                <a:gd name="T47" fmla="*/ 390 h 391"/>
                <a:gd name="T48" fmla="*/ 138 w 476"/>
                <a:gd name="T49" fmla="*/ 330 h 391"/>
                <a:gd name="T50" fmla="*/ 157 w 476"/>
                <a:gd name="T51" fmla="*/ 315 h 391"/>
                <a:gd name="T52" fmla="*/ 174 w 476"/>
                <a:gd name="T53" fmla="*/ 289 h 391"/>
                <a:gd name="T54" fmla="*/ 223 w 476"/>
                <a:gd name="T55" fmla="*/ 235 h 391"/>
                <a:gd name="T56" fmla="*/ 209 w 476"/>
                <a:gd name="T57" fmla="*/ 268 h 391"/>
                <a:gd name="T58" fmla="*/ 206 w 476"/>
                <a:gd name="T59" fmla="*/ 285 h 391"/>
                <a:gd name="T60" fmla="*/ 221 w 476"/>
                <a:gd name="T61" fmla="*/ 293 h 391"/>
                <a:gd name="T62" fmla="*/ 229 w 476"/>
                <a:gd name="T63" fmla="*/ 291 h 391"/>
                <a:gd name="T64" fmla="*/ 236 w 476"/>
                <a:gd name="T65" fmla="*/ 285 h 391"/>
                <a:gd name="T66" fmla="*/ 244 w 476"/>
                <a:gd name="T67" fmla="*/ 278 h 391"/>
                <a:gd name="T68" fmla="*/ 249 w 476"/>
                <a:gd name="T69" fmla="*/ 271 h 391"/>
                <a:gd name="T70" fmla="*/ 251 w 476"/>
                <a:gd name="T71" fmla="*/ 268 h 391"/>
                <a:gd name="T72" fmla="*/ 264 w 476"/>
                <a:gd name="T73" fmla="*/ 260 h 391"/>
                <a:gd name="T74" fmla="*/ 285 w 476"/>
                <a:gd name="T75" fmla="*/ 238 h 391"/>
                <a:gd name="T76" fmla="*/ 303 w 476"/>
                <a:gd name="T77" fmla="*/ 249 h 391"/>
                <a:gd name="T78" fmla="*/ 347 w 476"/>
                <a:gd name="T79" fmla="*/ 264 h 391"/>
                <a:gd name="T80" fmla="*/ 353 w 476"/>
                <a:gd name="T81" fmla="*/ 276 h 391"/>
                <a:gd name="T82" fmla="*/ 370 w 476"/>
                <a:gd name="T83" fmla="*/ 291 h 391"/>
                <a:gd name="T84" fmla="*/ 385 w 476"/>
                <a:gd name="T85" fmla="*/ 301 h 391"/>
                <a:gd name="T86" fmla="*/ 403 w 476"/>
                <a:gd name="T87" fmla="*/ 297 h 391"/>
                <a:gd name="T88" fmla="*/ 417 w 476"/>
                <a:gd name="T89" fmla="*/ 312 h 391"/>
                <a:gd name="T90" fmla="*/ 429 w 476"/>
                <a:gd name="T91" fmla="*/ 308 h 391"/>
                <a:gd name="T92" fmla="*/ 428 w 476"/>
                <a:gd name="T93" fmla="*/ 328 h 391"/>
                <a:gd name="T94" fmla="*/ 443 w 476"/>
                <a:gd name="T95" fmla="*/ 336 h 391"/>
                <a:gd name="T96" fmla="*/ 454 w 476"/>
                <a:gd name="T97" fmla="*/ 354 h 391"/>
                <a:gd name="T98" fmla="*/ 475 w 476"/>
                <a:gd name="T99" fmla="*/ 344 h 391"/>
                <a:gd name="T100" fmla="*/ 450 w 476"/>
                <a:gd name="T101" fmla="*/ 315 h 391"/>
                <a:gd name="T102" fmla="*/ 439 w 476"/>
                <a:gd name="T103" fmla="*/ 294 h 391"/>
                <a:gd name="T104" fmla="*/ 409 w 476"/>
                <a:gd name="T105" fmla="*/ 268 h 391"/>
                <a:gd name="T106" fmla="*/ 398 w 476"/>
                <a:gd name="T107" fmla="*/ 279 h 391"/>
                <a:gd name="T108" fmla="*/ 382 w 476"/>
                <a:gd name="T109" fmla="*/ 279 h 391"/>
                <a:gd name="T110" fmla="*/ 372 w 476"/>
                <a:gd name="T111" fmla="*/ 255 h 391"/>
                <a:gd name="T112" fmla="*/ 423 w 476"/>
                <a:gd name="T113" fmla="*/ 40 h 391"/>
                <a:gd name="T114" fmla="*/ 373 w 476"/>
                <a:gd name="T115" fmla="*/ 30 h 391"/>
                <a:gd name="T116" fmla="*/ 348 w 476"/>
                <a:gd name="T117" fmla="*/ 21 h 391"/>
                <a:gd name="T118" fmla="*/ 288 w 476"/>
                <a:gd name="T119" fmla="*/ 4 h 391"/>
                <a:gd name="T120" fmla="*/ 251 w 476"/>
                <a:gd name="T121" fmla="*/ 15 h 391"/>
                <a:gd name="T122" fmla="*/ 240 w 476"/>
                <a:gd name="T123"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 h="391">
                  <a:moveTo>
                    <a:pt x="240" y="0"/>
                  </a:moveTo>
                  <a:lnTo>
                    <a:pt x="229" y="10"/>
                  </a:lnTo>
                  <a:lnTo>
                    <a:pt x="198" y="10"/>
                  </a:lnTo>
                  <a:lnTo>
                    <a:pt x="191" y="25"/>
                  </a:lnTo>
                  <a:lnTo>
                    <a:pt x="156" y="27"/>
                  </a:lnTo>
                  <a:lnTo>
                    <a:pt x="143" y="55"/>
                  </a:lnTo>
                  <a:lnTo>
                    <a:pt x="93" y="63"/>
                  </a:lnTo>
                  <a:lnTo>
                    <a:pt x="88" y="75"/>
                  </a:lnTo>
                  <a:lnTo>
                    <a:pt x="115" y="95"/>
                  </a:lnTo>
                  <a:lnTo>
                    <a:pt x="158" y="112"/>
                  </a:lnTo>
                  <a:lnTo>
                    <a:pt x="128" y="117"/>
                  </a:lnTo>
                  <a:lnTo>
                    <a:pt x="108" y="122"/>
                  </a:lnTo>
                  <a:lnTo>
                    <a:pt x="98" y="110"/>
                  </a:lnTo>
                  <a:lnTo>
                    <a:pt x="83" y="115"/>
                  </a:lnTo>
                  <a:lnTo>
                    <a:pt x="83" y="122"/>
                  </a:lnTo>
                  <a:lnTo>
                    <a:pt x="58" y="125"/>
                  </a:lnTo>
                  <a:lnTo>
                    <a:pt x="51" y="135"/>
                  </a:lnTo>
                  <a:lnTo>
                    <a:pt x="66" y="143"/>
                  </a:lnTo>
                  <a:lnTo>
                    <a:pt x="64" y="158"/>
                  </a:lnTo>
                  <a:lnTo>
                    <a:pt x="74" y="165"/>
                  </a:lnTo>
                  <a:lnTo>
                    <a:pt x="103" y="165"/>
                  </a:lnTo>
                  <a:lnTo>
                    <a:pt x="123" y="153"/>
                  </a:lnTo>
                  <a:lnTo>
                    <a:pt x="130" y="160"/>
                  </a:lnTo>
                  <a:lnTo>
                    <a:pt x="121" y="167"/>
                  </a:lnTo>
                  <a:lnTo>
                    <a:pt x="119" y="185"/>
                  </a:lnTo>
                  <a:lnTo>
                    <a:pt x="96" y="185"/>
                  </a:lnTo>
                  <a:lnTo>
                    <a:pt x="91" y="200"/>
                  </a:lnTo>
                  <a:lnTo>
                    <a:pt x="79" y="190"/>
                  </a:lnTo>
                  <a:lnTo>
                    <a:pt x="58" y="200"/>
                  </a:lnTo>
                  <a:lnTo>
                    <a:pt x="56" y="215"/>
                  </a:lnTo>
                  <a:lnTo>
                    <a:pt x="36" y="225"/>
                  </a:lnTo>
                  <a:lnTo>
                    <a:pt x="43" y="238"/>
                  </a:lnTo>
                  <a:lnTo>
                    <a:pt x="56" y="242"/>
                  </a:lnTo>
                  <a:lnTo>
                    <a:pt x="38" y="253"/>
                  </a:lnTo>
                  <a:lnTo>
                    <a:pt x="51" y="268"/>
                  </a:lnTo>
                  <a:lnTo>
                    <a:pt x="66" y="265"/>
                  </a:lnTo>
                  <a:lnTo>
                    <a:pt x="74" y="253"/>
                  </a:lnTo>
                  <a:lnTo>
                    <a:pt x="74" y="273"/>
                  </a:lnTo>
                  <a:lnTo>
                    <a:pt x="66" y="285"/>
                  </a:lnTo>
                  <a:lnTo>
                    <a:pt x="68" y="301"/>
                  </a:lnTo>
                  <a:lnTo>
                    <a:pt x="91" y="293"/>
                  </a:lnTo>
                  <a:lnTo>
                    <a:pt x="98" y="299"/>
                  </a:lnTo>
                  <a:lnTo>
                    <a:pt x="115" y="293"/>
                  </a:lnTo>
                  <a:lnTo>
                    <a:pt x="119" y="316"/>
                  </a:lnTo>
                  <a:lnTo>
                    <a:pt x="61" y="354"/>
                  </a:lnTo>
                  <a:lnTo>
                    <a:pt x="20" y="373"/>
                  </a:lnTo>
                  <a:lnTo>
                    <a:pt x="0" y="382"/>
                  </a:lnTo>
                  <a:lnTo>
                    <a:pt x="1" y="390"/>
                  </a:lnTo>
                  <a:lnTo>
                    <a:pt x="68" y="377"/>
                  </a:lnTo>
                  <a:lnTo>
                    <a:pt x="138" y="330"/>
                  </a:lnTo>
                  <a:lnTo>
                    <a:pt x="146" y="323"/>
                  </a:lnTo>
                  <a:lnTo>
                    <a:pt x="157" y="315"/>
                  </a:lnTo>
                  <a:lnTo>
                    <a:pt x="177" y="302"/>
                  </a:lnTo>
                  <a:lnTo>
                    <a:pt x="174" y="289"/>
                  </a:lnTo>
                  <a:lnTo>
                    <a:pt x="196" y="268"/>
                  </a:lnTo>
                  <a:lnTo>
                    <a:pt x="223" y="235"/>
                  </a:lnTo>
                  <a:lnTo>
                    <a:pt x="247" y="241"/>
                  </a:lnTo>
                  <a:lnTo>
                    <a:pt x="209" y="268"/>
                  </a:lnTo>
                  <a:lnTo>
                    <a:pt x="216" y="278"/>
                  </a:lnTo>
                  <a:lnTo>
                    <a:pt x="206" y="285"/>
                  </a:lnTo>
                  <a:lnTo>
                    <a:pt x="217" y="293"/>
                  </a:lnTo>
                  <a:lnTo>
                    <a:pt x="221" y="293"/>
                  </a:lnTo>
                  <a:lnTo>
                    <a:pt x="225" y="292"/>
                  </a:lnTo>
                  <a:lnTo>
                    <a:pt x="229" y="291"/>
                  </a:lnTo>
                  <a:lnTo>
                    <a:pt x="233" y="288"/>
                  </a:lnTo>
                  <a:lnTo>
                    <a:pt x="236" y="285"/>
                  </a:lnTo>
                  <a:lnTo>
                    <a:pt x="240" y="281"/>
                  </a:lnTo>
                  <a:lnTo>
                    <a:pt x="244" y="278"/>
                  </a:lnTo>
                  <a:lnTo>
                    <a:pt x="246" y="274"/>
                  </a:lnTo>
                  <a:lnTo>
                    <a:pt x="249" y="271"/>
                  </a:lnTo>
                  <a:lnTo>
                    <a:pt x="251" y="269"/>
                  </a:lnTo>
                  <a:lnTo>
                    <a:pt x="251" y="268"/>
                  </a:lnTo>
                  <a:lnTo>
                    <a:pt x="251" y="267"/>
                  </a:lnTo>
                  <a:lnTo>
                    <a:pt x="264" y="260"/>
                  </a:lnTo>
                  <a:lnTo>
                    <a:pt x="267" y="244"/>
                  </a:lnTo>
                  <a:lnTo>
                    <a:pt x="285" y="238"/>
                  </a:lnTo>
                  <a:lnTo>
                    <a:pt x="290" y="247"/>
                  </a:lnTo>
                  <a:lnTo>
                    <a:pt x="303" y="249"/>
                  </a:lnTo>
                  <a:lnTo>
                    <a:pt x="303" y="261"/>
                  </a:lnTo>
                  <a:lnTo>
                    <a:pt x="347" y="264"/>
                  </a:lnTo>
                  <a:lnTo>
                    <a:pt x="351" y="268"/>
                  </a:lnTo>
                  <a:lnTo>
                    <a:pt x="353" y="276"/>
                  </a:lnTo>
                  <a:lnTo>
                    <a:pt x="368" y="280"/>
                  </a:lnTo>
                  <a:lnTo>
                    <a:pt x="370" y="291"/>
                  </a:lnTo>
                  <a:lnTo>
                    <a:pt x="382" y="290"/>
                  </a:lnTo>
                  <a:lnTo>
                    <a:pt x="385" y="301"/>
                  </a:lnTo>
                  <a:lnTo>
                    <a:pt x="397" y="307"/>
                  </a:lnTo>
                  <a:lnTo>
                    <a:pt x="403" y="297"/>
                  </a:lnTo>
                  <a:lnTo>
                    <a:pt x="409" y="307"/>
                  </a:lnTo>
                  <a:lnTo>
                    <a:pt x="417" y="312"/>
                  </a:lnTo>
                  <a:lnTo>
                    <a:pt x="423" y="307"/>
                  </a:lnTo>
                  <a:lnTo>
                    <a:pt x="429" y="308"/>
                  </a:lnTo>
                  <a:lnTo>
                    <a:pt x="428" y="315"/>
                  </a:lnTo>
                  <a:lnTo>
                    <a:pt x="428" y="328"/>
                  </a:lnTo>
                  <a:lnTo>
                    <a:pt x="434" y="335"/>
                  </a:lnTo>
                  <a:lnTo>
                    <a:pt x="443" y="336"/>
                  </a:lnTo>
                  <a:lnTo>
                    <a:pt x="443" y="348"/>
                  </a:lnTo>
                  <a:lnTo>
                    <a:pt x="454" y="354"/>
                  </a:lnTo>
                  <a:lnTo>
                    <a:pt x="465" y="354"/>
                  </a:lnTo>
                  <a:lnTo>
                    <a:pt x="475" y="344"/>
                  </a:lnTo>
                  <a:lnTo>
                    <a:pt x="456" y="339"/>
                  </a:lnTo>
                  <a:lnTo>
                    <a:pt x="450" y="315"/>
                  </a:lnTo>
                  <a:lnTo>
                    <a:pt x="443" y="312"/>
                  </a:lnTo>
                  <a:lnTo>
                    <a:pt x="439" y="294"/>
                  </a:lnTo>
                  <a:lnTo>
                    <a:pt x="417" y="270"/>
                  </a:lnTo>
                  <a:lnTo>
                    <a:pt x="409" y="268"/>
                  </a:lnTo>
                  <a:lnTo>
                    <a:pt x="406" y="279"/>
                  </a:lnTo>
                  <a:lnTo>
                    <a:pt x="398" y="279"/>
                  </a:lnTo>
                  <a:lnTo>
                    <a:pt x="395" y="287"/>
                  </a:lnTo>
                  <a:lnTo>
                    <a:pt x="382" y="279"/>
                  </a:lnTo>
                  <a:lnTo>
                    <a:pt x="378" y="260"/>
                  </a:lnTo>
                  <a:lnTo>
                    <a:pt x="372" y="255"/>
                  </a:lnTo>
                  <a:lnTo>
                    <a:pt x="359" y="260"/>
                  </a:lnTo>
                  <a:lnTo>
                    <a:pt x="423" y="40"/>
                  </a:lnTo>
                  <a:lnTo>
                    <a:pt x="408" y="26"/>
                  </a:lnTo>
                  <a:lnTo>
                    <a:pt x="373" y="30"/>
                  </a:lnTo>
                  <a:lnTo>
                    <a:pt x="358" y="31"/>
                  </a:lnTo>
                  <a:lnTo>
                    <a:pt x="348" y="21"/>
                  </a:lnTo>
                  <a:lnTo>
                    <a:pt x="303" y="25"/>
                  </a:lnTo>
                  <a:lnTo>
                    <a:pt x="288" y="4"/>
                  </a:lnTo>
                  <a:lnTo>
                    <a:pt x="273" y="18"/>
                  </a:lnTo>
                  <a:lnTo>
                    <a:pt x="251" y="15"/>
                  </a:lnTo>
                  <a:lnTo>
                    <a:pt x="251" y="1"/>
                  </a:lnTo>
                  <a:lnTo>
                    <a:pt x="240"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9" name="Freeform 69"/>
            <p:cNvSpPr/>
            <p:nvPr/>
          </p:nvSpPr>
          <p:spPr>
            <a:xfrm>
              <a:off x="2814226" y="2785519"/>
              <a:ext cx="1423098" cy="794342"/>
            </a:xfrm>
            <a:custGeom>
              <a:avLst/>
              <a:gdLst>
                <a:gd name="T0" fmla="*/ 488 w 905"/>
                <a:gd name="T1" fmla="*/ 10 h 505"/>
                <a:gd name="T2" fmla="*/ 531 w 905"/>
                <a:gd name="T3" fmla="*/ 37 h 505"/>
                <a:gd name="T4" fmla="*/ 583 w 905"/>
                <a:gd name="T5" fmla="*/ 26 h 505"/>
                <a:gd name="T6" fmla="*/ 622 w 905"/>
                <a:gd name="T7" fmla="*/ 53 h 505"/>
                <a:gd name="T8" fmla="*/ 576 w 905"/>
                <a:gd name="T9" fmla="*/ 89 h 505"/>
                <a:gd name="T10" fmla="*/ 579 w 905"/>
                <a:gd name="T11" fmla="*/ 143 h 505"/>
                <a:gd name="T12" fmla="*/ 603 w 905"/>
                <a:gd name="T13" fmla="*/ 106 h 505"/>
                <a:gd name="T14" fmla="*/ 622 w 905"/>
                <a:gd name="T15" fmla="*/ 56 h 505"/>
                <a:gd name="T16" fmla="*/ 657 w 905"/>
                <a:gd name="T17" fmla="*/ 107 h 505"/>
                <a:gd name="T18" fmla="*/ 643 w 905"/>
                <a:gd name="T19" fmla="*/ 150 h 505"/>
                <a:gd name="T20" fmla="*/ 716 w 905"/>
                <a:gd name="T21" fmla="*/ 117 h 505"/>
                <a:gd name="T22" fmla="*/ 772 w 905"/>
                <a:gd name="T23" fmla="*/ 83 h 505"/>
                <a:gd name="T24" fmla="*/ 858 w 905"/>
                <a:gd name="T25" fmla="*/ 55 h 505"/>
                <a:gd name="T26" fmla="*/ 894 w 905"/>
                <a:gd name="T27" fmla="*/ 77 h 505"/>
                <a:gd name="T28" fmla="*/ 881 w 905"/>
                <a:gd name="T29" fmla="*/ 95 h 505"/>
                <a:gd name="T30" fmla="*/ 860 w 905"/>
                <a:gd name="T31" fmla="*/ 113 h 505"/>
                <a:gd name="T32" fmla="*/ 839 w 905"/>
                <a:gd name="T33" fmla="*/ 139 h 505"/>
                <a:gd name="T34" fmla="*/ 807 w 905"/>
                <a:gd name="T35" fmla="*/ 162 h 505"/>
                <a:gd name="T36" fmla="*/ 778 w 905"/>
                <a:gd name="T37" fmla="*/ 185 h 505"/>
                <a:gd name="T38" fmla="*/ 754 w 905"/>
                <a:gd name="T39" fmla="*/ 229 h 505"/>
                <a:gd name="T40" fmla="*/ 749 w 905"/>
                <a:gd name="T41" fmla="*/ 252 h 505"/>
                <a:gd name="T42" fmla="*/ 733 w 905"/>
                <a:gd name="T43" fmla="*/ 304 h 505"/>
                <a:gd name="T44" fmla="*/ 689 w 905"/>
                <a:gd name="T45" fmla="*/ 320 h 505"/>
                <a:gd name="T46" fmla="*/ 658 w 905"/>
                <a:gd name="T47" fmla="*/ 350 h 505"/>
                <a:gd name="T48" fmla="*/ 652 w 905"/>
                <a:gd name="T49" fmla="*/ 412 h 505"/>
                <a:gd name="T50" fmla="*/ 665 w 905"/>
                <a:gd name="T51" fmla="*/ 450 h 505"/>
                <a:gd name="T52" fmla="*/ 656 w 905"/>
                <a:gd name="T53" fmla="*/ 495 h 505"/>
                <a:gd name="T54" fmla="*/ 624 w 905"/>
                <a:gd name="T55" fmla="*/ 439 h 505"/>
                <a:gd name="T56" fmla="*/ 598 w 905"/>
                <a:gd name="T57" fmla="*/ 388 h 505"/>
                <a:gd name="T58" fmla="*/ 528 w 905"/>
                <a:gd name="T59" fmla="*/ 386 h 505"/>
                <a:gd name="T60" fmla="*/ 506 w 905"/>
                <a:gd name="T61" fmla="*/ 414 h 505"/>
                <a:gd name="T62" fmla="*/ 473 w 905"/>
                <a:gd name="T63" fmla="*/ 390 h 505"/>
                <a:gd name="T64" fmla="*/ 449 w 905"/>
                <a:gd name="T65" fmla="*/ 390 h 505"/>
                <a:gd name="T66" fmla="*/ 418 w 905"/>
                <a:gd name="T67" fmla="*/ 423 h 505"/>
                <a:gd name="T68" fmla="*/ 384 w 905"/>
                <a:gd name="T69" fmla="*/ 469 h 505"/>
                <a:gd name="T70" fmla="*/ 342 w 905"/>
                <a:gd name="T71" fmla="*/ 440 h 505"/>
                <a:gd name="T72" fmla="*/ 311 w 905"/>
                <a:gd name="T73" fmla="*/ 390 h 505"/>
                <a:gd name="T74" fmla="*/ 281 w 905"/>
                <a:gd name="T75" fmla="*/ 386 h 505"/>
                <a:gd name="T76" fmla="*/ 256 w 905"/>
                <a:gd name="T77" fmla="*/ 366 h 505"/>
                <a:gd name="T78" fmla="*/ 226 w 905"/>
                <a:gd name="T79" fmla="*/ 359 h 505"/>
                <a:gd name="T80" fmla="*/ 181 w 905"/>
                <a:gd name="T81" fmla="*/ 376 h 505"/>
                <a:gd name="T82" fmla="*/ 125 w 905"/>
                <a:gd name="T83" fmla="*/ 348 h 505"/>
                <a:gd name="T84" fmla="*/ 86 w 905"/>
                <a:gd name="T85" fmla="*/ 323 h 505"/>
                <a:gd name="T86" fmla="*/ 37 w 905"/>
                <a:gd name="T87" fmla="*/ 297 h 505"/>
                <a:gd name="T88" fmla="*/ 21 w 905"/>
                <a:gd name="T89" fmla="*/ 258 h 505"/>
                <a:gd name="T90" fmla="*/ 3 w 905"/>
                <a:gd name="T91" fmla="*/ 217 h 505"/>
                <a:gd name="T92" fmla="*/ 3 w 905"/>
                <a:gd name="T93" fmla="*/ 153 h 505"/>
                <a:gd name="T94" fmla="*/ 8 w 905"/>
                <a:gd name="T95" fmla="*/ 119 h 505"/>
                <a:gd name="T96" fmla="*/ 25 w 905"/>
                <a:gd name="T97" fmla="*/ 77 h 505"/>
                <a:gd name="T98" fmla="*/ 28 w 905"/>
                <a:gd name="T99" fmla="*/ 28 h 505"/>
                <a:gd name="T100" fmla="*/ 53 w 905"/>
                <a:gd name="T101" fmla="*/ 2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5" h="505">
                  <a:moveTo>
                    <a:pt x="63" y="1"/>
                  </a:moveTo>
                  <a:lnTo>
                    <a:pt x="489" y="0"/>
                  </a:lnTo>
                  <a:lnTo>
                    <a:pt x="488" y="10"/>
                  </a:lnTo>
                  <a:lnTo>
                    <a:pt x="518" y="10"/>
                  </a:lnTo>
                  <a:lnTo>
                    <a:pt x="562" y="16"/>
                  </a:lnTo>
                  <a:lnTo>
                    <a:pt x="531" y="37"/>
                  </a:lnTo>
                  <a:lnTo>
                    <a:pt x="531" y="50"/>
                  </a:lnTo>
                  <a:lnTo>
                    <a:pt x="558" y="58"/>
                  </a:lnTo>
                  <a:lnTo>
                    <a:pt x="583" y="26"/>
                  </a:lnTo>
                  <a:lnTo>
                    <a:pt x="585" y="32"/>
                  </a:lnTo>
                  <a:lnTo>
                    <a:pt x="616" y="37"/>
                  </a:lnTo>
                  <a:lnTo>
                    <a:pt x="622" y="53"/>
                  </a:lnTo>
                  <a:lnTo>
                    <a:pt x="596" y="53"/>
                  </a:lnTo>
                  <a:lnTo>
                    <a:pt x="577" y="71"/>
                  </a:lnTo>
                  <a:lnTo>
                    <a:pt x="576" y="89"/>
                  </a:lnTo>
                  <a:lnTo>
                    <a:pt x="589" y="77"/>
                  </a:lnTo>
                  <a:lnTo>
                    <a:pt x="580" y="110"/>
                  </a:lnTo>
                  <a:lnTo>
                    <a:pt x="579" y="143"/>
                  </a:lnTo>
                  <a:lnTo>
                    <a:pt x="594" y="163"/>
                  </a:lnTo>
                  <a:lnTo>
                    <a:pt x="613" y="145"/>
                  </a:lnTo>
                  <a:lnTo>
                    <a:pt x="603" y="106"/>
                  </a:lnTo>
                  <a:lnTo>
                    <a:pt x="604" y="85"/>
                  </a:lnTo>
                  <a:lnTo>
                    <a:pt x="622" y="76"/>
                  </a:lnTo>
                  <a:lnTo>
                    <a:pt x="622" y="56"/>
                  </a:lnTo>
                  <a:lnTo>
                    <a:pt x="649" y="86"/>
                  </a:lnTo>
                  <a:lnTo>
                    <a:pt x="643" y="115"/>
                  </a:lnTo>
                  <a:lnTo>
                    <a:pt x="657" y="107"/>
                  </a:lnTo>
                  <a:lnTo>
                    <a:pt x="664" y="118"/>
                  </a:lnTo>
                  <a:lnTo>
                    <a:pt x="652" y="138"/>
                  </a:lnTo>
                  <a:lnTo>
                    <a:pt x="643" y="150"/>
                  </a:lnTo>
                  <a:lnTo>
                    <a:pt x="668" y="160"/>
                  </a:lnTo>
                  <a:lnTo>
                    <a:pt x="702" y="130"/>
                  </a:lnTo>
                  <a:lnTo>
                    <a:pt x="716" y="117"/>
                  </a:lnTo>
                  <a:lnTo>
                    <a:pt x="753" y="119"/>
                  </a:lnTo>
                  <a:lnTo>
                    <a:pt x="760" y="94"/>
                  </a:lnTo>
                  <a:lnTo>
                    <a:pt x="772" y="83"/>
                  </a:lnTo>
                  <a:lnTo>
                    <a:pt x="839" y="86"/>
                  </a:lnTo>
                  <a:lnTo>
                    <a:pt x="850" y="71"/>
                  </a:lnTo>
                  <a:lnTo>
                    <a:pt x="858" y="55"/>
                  </a:lnTo>
                  <a:lnTo>
                    <a:pt x="868" y="28"/>
                  </a:lnTo>
                  <a:lnTo>
                    <a:pt x="890" y="34"/>
                  </a:lnTo>
                  <a:lnTo>
                    <a:pt x="894" y="77"/>
                  </a:lnTo>
                  <a:lnTo>
                    <a:pt x="905" y="83"/>
                  </a:lnTo>
                  <a:lnTo>
                    <a:pt x="896" y="94"/>
                  </a:lnTo>
                  <a:lnTo>
                    <a:pt x="881" y="95"/>
                  </a:lnTo>
                  <a:lnTo>
                    <a:pt x="875" y="107"/>
                  </a:lnTo>
                  <a:lnTo>
                    <a:pt x="862" y="104"/>
                  </a:lnTo>
                  <a:lnTo>
                    <a:pt x="860" y="113"/>
                  </a:lnTo>
                  <a:lnTo>
                    <a:pt x="846" y="113"/>
                  </a:lnTo>
                  <a:lnTo>
                    <a:pt x="841" y="127"/>
                  </a:lnTo>
                  <a:lnTo>
                    <a:pt x="839" y="139"/>
                  </a:lnTo>
                  <a:lnTo>
                    <a:pt x="850" y="150"/>
                  </a:lnTo>
                  <a:lnTo>
                    <a:pt x="836" y="159"/>
                  </a:lnTo>
                  <a:lnTo>
                    <a:pt x="807" y="162"/>
                  </a:lnTo>
                  <a:lnTo>
                    <a:pt x="800" y="175"/>
                  </a:lnTo>
                  <a:lnTo>
                    <a:pt x="796" y="183"/>
                  </a:lnTo>
                  <a:lnTo>
                    <a:pt x="778" y="185"/>
                  </a:lnTo>
                  <a:lnTo>
                    <a:pt x="770" y="196"/>
                  </a:lnTo>
                  <a:lnTo>
                    <a:pt x="766" y="224"/>
                  </a:lnTo>
                  <a:lnTo>
                    <a:pt x="754" y="229"/>
                  </a:lnTo>
                  <a:lnTo>
                    <a:pt x="747" y="237"/>
                  </a:lnTo>
                  <a:lnTo>
                    <a:pt x="740" y="247"/>
                  </a:lnTo>
                  <a:lnTo>
                    <a:pt x="749" y="252"/>
                  </a:lnTo>
                  <a:lnTo>
                    <a:pt x="747" y="286"/>
                  </a:lnTo>
                  <a:lnTo>
                    <a:pt x="736" y="292"/>
                  </a:lnTo>
                  <a:lnTo>
                    <a:pt x="733" y="304"/>
                  </a:lnTo>
                  <a:lnTo>
                    <a:pt x="715" y="303"/>
                  </a:lnTo>
                  <a:lnTo>
                    <a:pt x="707" y="314"/>
                  </a:lnTo>
                  <a:lnTo>
                    <a:pt x="689" y="320"/>
                  </a:lnTo>
                  <a:lnTo>
                    <a:pt x="685" y="335"/>
                  </a:lnTo>
                  <a:lnTo>
                    <a:pt x="671" y="338"/>
                  </a:lnTo>
                  <a:lnTo>
                    <a:pt x="658" y="350"/>
                  </a:lnTo>
                  <a:lnTo>
                    <a:pt x="653" y="366"/>
                  </a:lnTo>
                  <a:lnTo>
                    <a:pt x="653" y="390"/>
                  </a:lnTo>
                  <a:lnTo>
                    <a:pt x="652" y="412"/>
                  </a:lnTo>
                  <a:lnTo>
                    <a:pt x="659" y="415"/>
                  </a:lnTo>
                  <a:lnTo>
                    <a:pt x="660" y="442"/>
                  </a:lnTo>
                  <a:lnTo>
                    <a:pt x="665" y="450"/>
                  </a:lnTo>
                  <a:lnTo>
                    <a:pt x="671" y="489"/>
                  </a:lnTo>
                  <a:lnTo>
                    <a:pt x="665" y="505"/>
                  </a:lnTo>
                  <a:lnTo>
                    <a:pt x="656" y="495"/>
                  </a:lnTo>
                  <a:lnTo>
                    <a:pt x="640" y="484"/>
                  </a:lnTo>
                  <a:lnTo>
                    <a:pt x="631" y="462"/>
                  </a:lnTo>
                  <a:lnTo>
                    <a:pt x="624" y="439"/>
                  </a:lnTo>
                  <a:lnTo>
                    <a:pt x="628" y="414"/>
                  </a:lnTo>
                  <a:lnTo>
                    <a:pt x="615" y="402"/>
                  </a:lnTo>
                  <a:lnTo>
                    <a:pt x="598" y="388"/>
                  </a:lnTo>
                  <a:lnTo>
                    <a:pt x="579" y="393"/>
                  </a:lnTo>
                  <a:lnTo>
                    <a:pt x="565" y="385"/>
                  </a:lnTo>
                  <a:lnTo>
                    <a:pt x="528" y="386"/>
                  </a:lnTo>
                  <a:lnTo>
                    <a:pt x="515" y="395"/>
                  </a:lnTo>
                  <a:lnTo>
                    <a:pt x="523" y="412"/>
                  </a:lnTo>
                  <a:lnTo>
                    <a:pt x="506" y="414"/>
                  </a:lnTo>
                  <a:lnTo>
                    <a:pt x="488" y="410"/>
                  </a:lnTo>
                  <a:lnTo>
                    <a:pt x="485" y="386"/>
                  </a:lnTo>
                  <a:lnTo>
                    <a:pt x="473" y="390"/>
                  </a:lnTo>
                  <a:lnTo>
                    <a:pt x="468" y="408"/>
                  </a:lnTo>
                  <a:lnTo>
                    <a:pt x="459" y="405"/>
                  </a:lnTo>
                  <a:lnTo>
                    <a:pt x="449" y="390"/>
                  </a:lnTo>
                  <a:lnTo>
                    <a:pt x="437" y="397"/>
                  </a:lnTo>
                  <a:lnTo>
                    <a:pt x="428" y="408"/>
                  </a:lnTo>
                  <a:lnTo>
                    <a:pt x="418" y="423"/>
                  </a:lnTo>
                  <a:lnTo>
                    <a:pt x="409" y="434"/>
                  </a:lnTo>
                  <a:lnTo>
                    <a:pt x="390" y="442"/>
                  </a:lnTo>
                  <a:lnTo>
                    <a:pt x="384" y="469"/>
                  </a:lnTo>
                  <a:lnTo>
                    <a:pt x="360" y="469"/>
                  </a:lnTo>
                  <a:lnTo>
                    <a:pt x="356" y="447"/>
                  </a:lnTo>
                  <a:lnTo>
                    <a:pt x="342" y="440"/>
                  </a:lnTo>
                  <a:lnTo>
                    <a:pt x="338" y="416"/>
                  </a:lnTo>
                  <a:lnTo>
                    <a:pt x="328" y="403"/>
                  </a:lnTo>
                  <a:lnTo>
                    <a:pt x="311" y="390"/>
                  </a:lnTo>
                  <a:lnTo>
                    <a:pt x="305" y="414"/>
                  </a:lnTo>
                  <a:lnTo>
                    <a:pt x="289" y="414"/>
                  </a:lnTo>
                  <a:lnTo>
                    <a:pt x="281" y="386"/>
                  </a:lnTo>
                  <a:lnTo>
                    <a:pt x="272" y="385"/>
                  </a:lnTo>
                  <a:lnTo>
                    <a:pt x="269" y="368"/>
                  </a:lnTo>
                  <a:lnTo>
                    <a:pt x="256" y="366"/>
                  </a:lnTo>
                  <a:lnTo>
                    <a:pt x="251" y="348"/>
                  </a:lnTo>
                  <a:lnTo>
                    <a:pt x="240" y="357"/>
                  </a:lnTo>
                  <a:lnTo>
                    <a:pt x="226" y="359"/>
                  </a:lnTo>
                  <a:lnTo>
                    <a:pt x="222" y="368"/>
                  </a:lnTo>
                  <a:lnTo>
                    <a:pt x="199" y="368"/>
                  </a:lnTo>
                  <a:lnTo>
                    <a:pt x="181" y="376"/>
                  </a:lnTo>
                  <a:lnTo>
                    <a:pt x="156" y="370"/>
                  </a:lnTo>
                  <a:lnTo>
                    <a:pt x="139" y="353"/>
                  </a:lnTo>
                  <a:lnTo>
                    <a:pt x="125" y="348"/>
                  </a:lnTo>
                  <a:lnTo>
                    <a:pt x="120" y="338"/>
                  </a:lnTo>
                  <a:lnTo>
                    <a:pt x="85" y="335"/>
                  </a:lnTo>
                  <a:lnTo>
                    <a:pt x="86" y="323"/>
                  </a:lnTo>
                  <a:lnTo>
                    <a:pt x="65" y="315"/>
                  </a:lnTo>
                  <a:lnTo>
                    <a:pt x="52" y="304"/>
                  </a:lnTo>
                  <a:lnTo>
                    <a:pt x="37" y="297"/>
                  </a:lnTo>
                  <a:lnTo>
                    <a:pt x="39" y="274"/>
                  </a:lnTo>
                  <a:lnTo>
                    <a:pt x="20" y="270"/>
                  </a:lnTo>
                  <a:lnTo>
                    <a:pt x="21" y="258"/>
                  </a:lnTo>
                  <a:lnTo>
                    <a:pt x="27" y="243"/>
                  </a:lnTo>
                  <a:lnTo>
                    <a:pt x="16" y="230"/>
                  </a:lnTo>
                  <a:lnTo>
                    <a:pt x="3" y="217"/>
                  </a:lnTo>
                  <a:lnTo>
                    <a:pt x="0" y="168"/>
                  </a:lnTo>
                  <a:lnTo>
                    <a:pt x="9" y="160"/>
                  </a:lnTo>
                  <a:lnTo>
                    <a:pt x="3" y="153"/>
                  </a:lnTo>
                  <a:lnTo>
                    <a:pt x="1" y="145"/>
                  </a:lnTo>
                  <a:lnTo>
                    <a:pt x="6" y="137"/>
                  </a:lnTo>
                  <a:lnTo>
                    <a:pt x="8" y="119"/>
                  </a:lnTo>
                  <a:lnTo>
                    <a:pt x="16" y="113"/>
                  </a:lnTo>
                  <a:lnTo>
                    <a:pt x="16" y="85"/>
                  </a:lnTo>
                  <a:lnTo>
                    <a:pt x="25" y="77"/>
                  </a:lnTo>
                  <a:lnTo>
                    <a:pt x="33" y="46"/>
                  </a:lnTo>
                  <a:lnTo>
                    <a:pt x="40" y="43"/>
                  </a:lnTo>
                  <a:lnTo>
                    <a:pt x="28" y="28"/>
                  </a:lnTo>
                  <a:lnTo>
                    <a:pt x="28" y="16"/>
                  </a:lnTo>
                  <a:lnTo>
                    <a:pt x="44" y="12"/>
                  </a:lnTo>
                  <a:lnTo>
                    <a:pt x="53" y="24"/>
                  </a:lnTo>
                  <a:lnTo>
                    <a:pt x="60" y="34"/>
                  </a:lnTo>
                  <a:lnTo>
                    <a:pt x="63" y="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0" name="Freeform 70"/>
            <p:cNvSpPr/>
            <p:nvPr/>
          </p:nvSpPr>
          <p:spPr>
            <a:xfrm>
              <a:off x="2603513" y="1895227"/>
              <a:ext cx="1927865" cy="1141964"/>
            </a:xfrm>
            <a:custGeom>
              <a:avLst/>
              <a:gdLst>
                <a:gd name="T0" fmla="*/ 1145 w 1226"/>
                <a:gd name="T1" fmla="*/ 335 h 726"/>
                <a:gd name="T2" fmla="*/ 1148 w 1226"/>
                <a:gd name="T3" fmla="*/ 380 h 726"/>
                <a:gd name="T4" fmla="*/ 1188 w 1226"/>
                <a:gd name="T5" fmla="*/ 418 h 726"/>
                <a:gd name="T6" fmla="*/ 1186 w 1226"/>
                <a:gd name="T7" fmla="*/ 453 h 726"/>
                <a:gd name="T8" fmla="*/ 1207 w 1226"/>
                <a:gd name="T9" fmla="*/ 450 h 726"/>
                <a:gd name="T10" fmla="*/ 1226 w 1226"/>
                <a:gd name="T11" fmla="*/ 496 h 726"/>
                <a:gd name="T12" fmla="*/ 1166 w 1226"/>
                <a:gd name="T13" fmla="*/ 528 h 726"/>
                <a:gd name="T14" fmla="*/ 1054 w 1226"/>
                <a:gd name="T15" fmla="*/ 543 h 726"/>
                <a:gd name="T16" fmla="*/ 1067 w 1226"/>
                <a:gd name="T17" fmla="*/ 553 h 726"/>
                <a:gd name="T18" fmla="*/ 1137 w 1226"/>
                <a:gd name="T19" fmla="*/ 627 h 726"/>
                <a:gd name="T20" fmla="*/ 1097 w 1226"/>
                <a:gd name="T21" fmla="*/ 620 h 726"/>
                <a:gd name="T22" fmla="*/ 1028 w 1226"/>
                <a:gd name="T23" fmla="*/ 643 h 726"/>
                <a:gd name="T24" fmla="*/ 985 w 1226"/>
                <a:gd name="T25" fmla="*/ 636 h 726"/>
                <a:gd name="T26" fmla="*/ 888 w 1226"/>
                <a:gd name="T27" fmla="*/ 684 h 726"/>
                <a:gd name="T28" fmla="*/ 778 w 1226"/>
                <a:gd name="T29" fmla="*/ 717 h 726"/>
                <a:gd name="T30" fmla="*/ 815 w 1226"/>
                <a:gd name="T31" fmla="*/ 654 h 726"/>
                <a:gd name="T32" fmla="*/ 752 w 1226"/>
                <a:gd name="T33" fmla="*/ 564 h 726"/>
                <a:gd name="T34" fmla="*/ 622 w 1226"/>
                <a:gd name="T35" fmla="*/ 576 h 726"/>
                <a:gd name="T36" fmla="*/ 156 w 1226"/>
                <a:gd name="T37" fmla="*/ 525 h 726"/>
                <a:gd name="T38" fmla="*/ 121 w 1226"/>
                <a:gd name="T39" fmla="*/ 463 h 726"/>
                <a:gd name="T40" fmla="*/ 119 w 1226"/>
                <a:gd name="T41" fmla="*/ 408 h 726"/>
                <a:gd name="T42" fmla="*/ 94 w 1226"/>
                <a:gd name="T43" fmla="*/ 361 h 726"/>
                <a:gd name="T44" fmla="*/ 53 w 1226"/>
                <a:gd name="T45" fmla="*/ 324 h 726"/>
                <a:gd name="T46" fmla="*/ 21 w 1226"/>
                <a:gd name="T47" fmla="*/ 303 h 726"/>
                <a:gd name="T48" fmla="*/ 118 w 1226"/>
                <a:gd name="T49" fmla="*/ 65 h 726"/>
                <a:gd name="T50" fmla="*/ 194 w 1226"/>
                <a:gd name="T51" fmla="*/ 58 h 726"/>
                <a:gd name="T52" fmla="*/ 247 w 1226"/>
                <a:gd name="T53" fmla="*/ 57 h 726"/>
                <a:gd name="T54" fmla="*/ 287 w 1226"/>
                <a:gd name="T55" fmla="*/ 53 h 726"/>
                <a:gd name="T56" fmla="*/ 340 w 1226"/>
                <a:gd name="T57" fmla="*/ 52 h 726"/>
                <a:gd name="T58" fmla="*/ 460 w 1226"/>
                <a:gd name="T59" fmla="*/ 107 h 726"/>
                <a:gd name="T60" fmla="*/ 542 w 1226"/>
                <a:gd name="T61" fmla="*/ 107 h 726"/>
                <a:gd name="T62" fmla="*/ 672 w 1226"/>
                <a:gd name="T63" fmla="*/ 90 h 726"/>
                <a:gd name="T64" fmla="*/ 737 w 1226"/>
                <a:gd name="T65" fmla="*/ 84 h 726"/>
                <a:gd name="T66" fmla="*/ 732 w 1226"/>
                <a:gd name="T67" fmla="*/ 13 h 726"/>
                <a:gd name="T68" fmla="*/ 773 w 1226"/>
                <a:gd name="T69" fmla="*/ 53 h 726"/>
                <a:gd name="T70" fmla="*/ 822 w 1226"/>
                <a:gd name="T71" fmla="*/ 85 h 726"/>
                <a:gd name="T72" fmla="*/ 860 w 1226"/>
                <a:gd name="T73" fmla="*/ 79 h 726"/>
                <a:gd name="T74" fmla="*/ 898 w 1226"/>
                <a:gd name="T75" fmla="*/ 90 h 726"/>
                <a:gd name="T76" fmla="*/ 830 w 1226"/>
                <a:gd name="T77" fmla="*/ 137 h 726"/>
                <a:gd name="T78" fmla="*/ 778 w 1226"/>
                <a:gd name="T79" fmla="*/ 149 h 726"/>
                <a:gd name="T80" fmla="*/ 785 w 1226"/>
                <a:gd name="T81" fmla="*/ 205 h 726"/>
                <a:gd name="T82" fmla="*/ 694 w 1226"/>
                <a:gd name="T83" fmla="*/ 274 h 726"/>
                <a:gd name="T84" fmla="*/ 701 w 1226"/>
                <a:gd name="T85" fmla="*/ 374 h 726"/>
                <a:gd name="T86" fmla="*/ 806 w 1226"/>
                <a:gd name="T87" fmla="*/ 426 h 726"/>
                <a:gd name="T88" fmla="*/ 841 w 1226"/>
                <a:gd name="T89" fmla="*/ 512 h 726"/>
                <a:gd name="T90" fmla="*/ 882 w 1226"/>
                <a:gd name="T91" fmla="*/ 499 h 726"/>
                <a:gd name="T92" fmla="*/ 914 w 1226"/>
                <a:gd name="T93" fmla="*/ 414 h 726"/>
                <a:gd name="T94" fmla="*/ 917 w 1226"/>
                <a:gd name="T95" fmla="*/ 395 h 726"/>
                <a:gd name="T96" fmla="*/ 917 w 1226"/>
                <a:gd name="T97" fmla="*/ 358 h 726"/>
                <a:gd name="T98" fmla="*/ 906 w 1226"/>
                <a:gd name="T99" fmla="*/ 332 h 726"/>
                <a:gd name="T100" fmla="*/ 926 w 1226"/>
                <a:gd name="T101" fmla="*/ 257 h 726"/>
                <a:gd name="T102" fmla="*/ 1017 w 1226"/>
                <a:gd name="T103" fmla="*/ 259 h 726"/>
                <a:gd name="T104" fmla="*/ 1046 w 1226"/>
                <a:gd name="T105" fmla="*/ 340 h 726"/>
                <a:gd name="T106" fmla="*/ 1119 w 1226"/>
                <a:gd name="T107" fmla="*/ 301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6" h="726">
                  <a:moveTo>
                    <a:pt x="1119" y="301"/>
                  </a:moveTo>
                  <a:lnTo>
                    <a:pt x="1127" y="313"/>
                  </a:lnTo>
                  <a:lnTo>
                    <a:pt x="1132" y="335"/>
                  </a:lnTo>
                  <a:lnTo>
                    <a:pt x="1145" y="335"/>
                  </a:lnTo>
                  <a:lnTo>
                    <a:pt x="1148" y="364"/>
                  </a:lnTo>
                  <a:lnTo>
                    <a:pt x="1157" y="362"/>
                  </a:lnTo>
                  <a:lnTo>
                    <a:pt x="1157" y="375"/>
                  </a:lnTo>
                  <a:lnTo>
                    <a:pt x="1148" y="380"/>
                  </a:lnTo>
                  <a:lnTo>
                    <a:pt x="1150" y="392"/>
                  </a:lnTo>
                  <a:lnTo>
                    <a:pt x="1161" y="394"/>
                  </a:lnTo>
                  <a:lnTo>
                    <a:pt x="1166" y="421"/>
                  </a:lnTo>
                  <a:lnTo>
                    <a:pt x="1188" y="418"/>
                  </a:lnTo>
                  <a:lnTo>
                    <a:pt x="1186" y="430"/>
                  </a:lnTo>
                  <a:lnTo>
                    <a:pt x="1202" y="426"/>
                  </a:lnTo>
                  <a:lnTo>
                    <a:pt x="1191" y="442"/>
                  </a:lnTo>
                  <a:lnTo>
                    <a:pt x="1186" y="453"/>
                  </a:lnTo>
                  <a:lnTo>
                    <a:pt x="1164" y="459"/>
                  </a:lnTo>
                  <a:lnTo>
                    <a:pt x="1173" y="463"/>
                  </a:lnTo>
                  <a:lnTo>
                    <a:pt x="1191" y="459"/>
                  </a:lnTo>
                  <a:lnTo>
                    <a:pt x="1207" y="450"/>
                  </a:lnTo>
                  <a:lnTo>
                    <a:pt x="1221" y="451"/>
                  </a:lnTo>
                  <a:lnTo>
                    <a:pt x="1224" y="466"/>
                  </a:lnTo>
                  <a:lnTo>
                    <a:pt x="1224" y="485"/>
                  </a:lnTo>
                  <a:lnTo>
                    <a:pt x="1226" y="496"/>
                  </a:lnTo>
                  <a:lnTo>
                    <a:pt x="1224" y="505"/>
                  </a:lnTo>
                  <a:lnTo>
                    <a:pt x="1205" y="510"/>
                  </a:lnTo>
                  <a:lnTo>
                    <a:pt x="1188" y="508"/>
                  </a:lnTo>
                  <a:lnTo>
                    <a:pt x="1166" y="528"/>
                  </a:lnTo>
                  <a:lnTo>
                    <a:pt x="1128" y="533"/>
                  </a:lnTo>
                  <a:lnTo>
                    <a:pt x="1088" y="533"/>
                  </a:lnTo>
                  <a:lnTo>
                    <a:pt x="1069" y="530"/>
                  </a:lnTo>
                  <a:lnTo>
                    <a:pt x="1054" y="543"/>
                  </a:lnTo>
                  <a:lnTo>
                    <a:pt x="1034" y="553"/>
                  </a:lnTo>
                  <a:lnTo>
                    <a:pt x="1014" y="578"/>
                  </a:lnTo>
                  <a:lnTo>
                    <a:pt x="1048" y="563"/>
                  </a:lnTo>
                  <a:lnTo>
                    <a:pt x="1067" y="553"/>
                  </a:lnTo>
                  <a:lnTo>
                    <a:pt x="1087" y="565"/>
                  </a:lnTo>
                  <a:lnTo>
                    <a:pt x="1074" y="585"/>
                  </a:lnTo>
                  <a:lnTo>
                    <a:pt x="1092" y="605"/>
                  </a:lnTo>
                  <a:lnTo>
                    <a:pt x="1137" y="627"/>
                  </a:lnTo>
                  <a:lnTo>
                    <a:pt x="1097" y="648"/>
                  </a:lnTo>
                  <a:lnTo>
                    <a:pt x="1058" y="675"/>
                  </a:lnTo>
                  <a:lnTo>
                    <a:pt x="1049" y="665"/>
                  </a:lnTo>
                  <a:lnTo>
                    <a:pt x="1097" y="620"/>
                  </a:lnTo>
                  <a:lnTo>
                    <a:pt x="1094" y="614"/>
                  </a:lnTo>
                  <a:lnTo>
                    <a:pt x="1079" y="614"/>
                  </a:lnTo>
                  <a:lnTo>
                    <a:pt x="1040" y="648"/>
                  </a:lnTo>
                  <a:lnTo>
                    <a:pt x="1028" y="643"/>
                  </a:lnTo>
                  <a:lnTo>
                    <a:pt x="1025" y="599"/>
                  </a:lnTo>
                  <a:lnTo>
                    <a:pt x="1003" y="593"/>
                  </a:lnTo>
                  <a:lnTo>
                    <a:pt x="993" y="620"/>
                  </a:lnTo>
                  <a:lnTo>
                    <a:pt x="985" y="636"/>
                  </a:lnTo>
                  <a:lnTo>
                    <a:pt x="972" y="652"/>
                  </a:lnTo>
                  <a:lnTo>
                    <a:pt x="907" y="648"/>
                  </a:lnTo>
                  <a:lnTo>
                    <a:pt x="895" y="660"/>
                  </a:lnTo>
                  <a:lnTo>
                    <a:pt x="888" y="684"/>
                  </a:lnTo>
                  <a:lnTo>
                    <a:pt x="851" y="682"/>
                  </a:lnTo>
                  <a:lnTo>
                    <a:pt x="837" y="696"/>
                  </a:lnTo>
                  <a:lnTo>
                    <a:pt x="803" y="726"/>
                  </a:lnTo>
                  <a:lnTo>
                    <a:pt x="778" y="717"/>
                  </a:lnTo>
                  <a:lnTo>
                    <a:pt x="786" y="703"/>
                  </a:lnTo>
                  <a:lnTo>
                    <a:pt x="801" y="682"/>
                  </a:lnTo>
                  <a:lnTo>
                    <a:pt x="812" y="691"/>
                  </a:lnTo>
                  <a:lnTo>
                    <a:pt x="815" y="654"/>
                  </a:lnTo>
                  <a:lnTo>
                    <a:pt x="834" y="657"/>
                  </a:lnTo>
                  <a:lnTo>
                    <a:pt x="818" y="628"/>
                  </a:lnTo>
                  <a:lnTo>
                    <a:pt x="767" y="619"/>
                  </a:lnTo>
                  <a:lnTo>
                    <a:pt x="752" y="564"/>
                  </a:lnTo>
                  <a:lnTo>
                    <a:pt x="696" y="571"/>
                  </a:lnTo>
                  <a:lnTo>
                    <a:pt x="698" y="580"/>
                  </a:lnTo>
                  <a:lnTo>
                    <a:pt x="653" y="576"/>
                  </a:lnTo>
                  <a:lnTo>
                    <a:pt x="622" y="576"/>
                  </a:lnTo>
                  <a:lnTo>
                    <a:pt x="625" y="565"/>
                  </a:lnTo>
                  <a:lnTo>
                    <a:pt x="197" y="567"/>
                  </a:lnTo>
                  <a:lnTo>
                    <a:pt x="177" y="540"/>
                  </a:lnTo>
                  <a:lnTo>
                    <a:pt x="156" y="525"/>
                  </a:lnTo>
                  <a:lnTo>
                    <a:pt x="139" y="506"/>
                  </a:lnTo>
                  <a:lnTo>
                    <a:pt x="138" y="482"/>
                  </a:lnTo>
                  <a:lnTo>
                    <a:pt x="136" y="462"/>
                  </a:lnTo>
                  <a:lnTo>
                    <a:pt x="121" y="463"/>
                  </a:lnTo>
                  <a:lnTo>
                    <a:pt x="119" y="449"/>
                  </a:lnTo>
                  <a:lnTo>
                    <a:pt x="110" y="444"/>
                  </a:lnTo>
                  <a:lnTo>
                    <a:pt x="112" y="421"/>
                  </a:lnTo>
                  <a:lnTo>
                    <a:pt x="119" y="408"/>
                  </a:lnTo>
                  <a:lnTo>
                    <a:pt x="130" y="397"/>
                  </a:lnTo>
                  <a:lnTo>
                    <a:pt x="109" y="392"/>
                  </a:lnTo>
                  <a:lnTo>
                    <a:pt x="103" y="365"/>
                  </a:lnTo>
                  <a:lnTo>
                    <a:pt x="94" y="361"/>
                  </a:lnTo>
                  <a:lnTo>
                    <a:pt x="90" y="341"/>
                  </a:lnTo>
                  <a:lnTo>
                    <a:pt x="66" y="314"/>
                  </a:lnTo>
                  <a:lnTo>
                    <a:pt x="56" y="313"/>
                  </a:lnTo>
                  <a:lnTo>
                    <a:pt x="53" y="324"/>
                  </a:lnTo>
                  <a:lnTo>
                    <a:pt x="44" y="324"/>
                  </a:lnTo>
                  <a:lnTo>
                    <a:pt x="40" y="333"/>
                  </a:lnTo>
                  <a:lnTo>
                    <a:pt x="26" y="324"/>
                  </a:lnTo>
                  <a:lnTo>
                    <a:pt x="21" y="303"/>
                  </a:lnTo>
                  <a:lnTo>
                    <a:pt x="15" y="297"/>
                  </a:lnTo>
                  <a:lnTo>
                    <a:pt x="0" y="303"/>
                  </a:lnTo>
                  <a:lnTo>
                    <a:pt x="72" y="57"/>
                  </a:lnTo>
                  <a:lnTo>
                    <a:pt x="118" y="65"/>
                  </a:lnTo>
                  <a:lnTo>
                    <a:pt x="159" y="85"/>
                  </a:lnTo>
                  <a:lnTo>
                    <a:pt x="177" y="86"/>
                  </a:lnTo>
                  <a:lnTo>
                    <a:pt x="178" y="71"/>
                  </a:lnTo>
                  <a:lnTo>
                    <a:pt x="194" y="58"/>
                  </a:lnTo>
                  <a:lnTo>
                    <a:pt x="233" y="34"/>
                  </a:lnTo>
                  <a:lnTo>
                    <a:pt x="245" y="40"/>
                  </a:lnTo>
                  <a:lnTo>
                    <a:pt x="216" y="58"/>
                  </a:lnTo>
                  <a:lnTo>
                    <a:pt x="247" y="57"/>
                  </a:lnTo>
                  <a:lnTo>
                    <a:pt x="257" y="46"/>
                  </a:lnTo>
                  <a:lnTo>
                    <a:pt x="264" y="34"/>
                  </a:lnTo>
                  <a:lnTo>
                    <a:pt x="274" y="29"/>
                  </a:lnTo>
                  <a:lnTo>
                    <a:pt x="287" y="53"/>
                  </a:lnTo>
                  <a:lnTo>
                    <a:pt x="306" y="55"/>
                  </a:lnTo>
                  <a:lnTo>
                    <a:pt x="315" y="46"/>
                  </a:lnTo>
                  <a:lnTo>
                    <a:pt x="325" y="62"/>
                  </a:lnTo>
                  <a:lnTo>
                    <a:pt x="340" y="52"/>
                  </a:lnTo>
                  <a:lnTo>
                    <a:pt x="399" y="71"/>
                  </a:lnTo>
                  <a:lnTo>
                    <a:pt x="437" y="72"/>
                  </a:lnTo>
                  <a:lnTo>
                    <a:pt x="465" y="86"/>
                  </a:lnTo>
                  <a:lnTo>
                    <a:pt x="460" y="107"/>
                  </a:lnTo>
                  <a:lnTo>
                    <a:pt x="497" y="95"/>
                  </a:lnTo>
                  <a:lnTo>
                    <a:pt x="525" y="121"/>
                  </a:lnTo>
                  <a:lnTo>
                    <a:pt x="544" y="120"/>
                  </a:lnTo>
                  <a:lnTo>
                    <a:pt x="542" y="107"/>
                  </a:lnTo>
                  <a:lnTo>
                    <a:pt x="564" y="84"/>
                  </a:lnTo>
                  <a:lnTo>
                    <a:pt x="588" y="102"/>
                  </a:lnTo>
                  <a:lnTo>
                    <a:pt x="659" y="107"/>
                  </a:lnTo>
                  <a:lnTo>
                    <a:pt x="672" y="90"/>
                  </a:lnTo>
                  <a:lnTo>
                    <a:pt x="692" y="88"/>
                  </a:lnTo>
                  <a:lnTo>
                    <a:pt x="703" y="104"/>
                  </a:lnTo>
                  <a:lnTo>
                    <a:pt x="721" y="95"/>
                  </a:lnTo>
                  <a:lnTo>
                    <a:pt x="737" y="84"/>
                  </a:lnTo>
                  <a:lnTo>
                    <a:pt x="729" y="52"/>
                  </a:lnTo>
                  <a:lnTo>
                    <a:pt x="708" y="37"/>
                  </a:lnTo>
                  <a:lnTo>
                    <a:pt x="723" y="28"/>
                  </a:lnTo>
                  <a:lnTo>
                    <a:pt x="732" y="13"/>
                  </a:lnTo>
                  <a:lnTo>
                    <a:pt x="754" y="0"/>
                  </a:lnTo>
                  <a:lnTo>
                    <a:pt x="776" y="19"/>
                  </a:lnTo>
                  <a:lnTo>
                    <a:pt x="769" y="37"/>
                  </a:lnTo>
                  <a:lnTo>
                    <a:pt x="773" y="53"/>
                  </a:lnTo>
                  <a:lnTo>
                    <a:pt x="786" y="65"/>
                  </a:lnTo>
                  <a:lnTo>
                    <a:pt x="794" y="88"/>
                  </a:lnTo>
                  <a:lnTo>
                    <a:pt x="812" y="65"/>
                  </a:lnTo>
                  <a:lnTo>
                    <a:pt x="822" y="85"/>
                  </a:lnTo>
                  <a:lnTo>
                    <a:pt x="821" y="117"/>
                  </a:lnTo>
                  <a:lnTo>
                    <a:pt x="834" y="117"/>
                  </a:lnTo>
                  <a:lnTo>
                    <a:pt x="840" y="99"/>
                  </a:lnTo>
                  <a:lnTo>
                    <a:pt x="860" y="79"/>
                  </a:lnTo>
                  <a:lnTo>
                    <a:pt x="868" y="53"/>
                  </a:lnTo>
                  <a:lnTo>
                    <a:pt x="904" y="57"/>
                  </a:lnTo>
                  <a:lnTo>
                    <a:pt x="913" y="83"/>
                  </a:lnTo>
                  <a:lnTo>
                    <a:pt x="898" y="90"/>
                  </a:lnTo>
                  <a:lnTo>
                    <a:pt x="906" y="123"/>
                  </a:lnTo>
                  <a:lnTo>
                    <a:pt x="860" y="146"/>
                  </a:lnTo>
                  <a:lnTo>
                    <a:pt x="854" y="136"/>
                  </a:lnTo>
                  <a:lnTo>
                    <a:pt x="830" y="137"/>
                  </a:lnTo>
                  <a:lnTo>
                    <a:pt x="827" y="156"/>
                  </a:lnTo>
                  <a:lnTo>
                    <a:pt x="799" y="156"/>
                  </a:lnTo>
                  <a:lnTo>
                    <a:pt x="791" y="148"/>
                  </a:lnTo>
                  <a:lnTo>
                    <a:pt x="778" y="149"/>
                  </a:lnTo>
                  <a:lnTo>
                    <a:pt x="779" y="160"/>
                  </a:lnTo>
                  <a:lnTo>
                    <a:pt x="806" y="171"/>
                  </a:lnTo>
                  <a:lnTo>
                    <a:pt x="799" y="195"/>
                  </a:lnTo>
                  <a:lnTo>
                    <a:pt x="785" y="205"/>
                  </a:lnTo>
                  <a:lnTo>
                    <a:pt x="763" y="208"/>
                  </a:lnTo>
                  <a:lnTo>
                    <a:pt x="750" y="228"/>
                  </a:lnTo>
                  <a:lnTo>
                    <a:pt x="720" y="251"/>
                  </a:lnTo>
                  <a:lnTo>
                    <a:pt x="694" y="274"/>
                  </a:lnTo>
                  <a:lnTo>
                    <a:pt x="673" y="306"/>
                  </a:lnTo>
                  <a:lnTo>
                    <a:pt x="672" y="330"/>
                  </a:lnTo>
                  <a:lnTo>
                    <a:pt x="691" y="333"/>
                  </a:lnTo>
                  <a:lnTo>
                    <a:pt x="701" y="374"/>
                  </a:lnTo>
                  <a:lnTo>
                    <a:pt x="745" y="379"/>
                  </a:lnTo>
                  <a:lnTo>
                    <a:pt x="773" y="406"/>
                  </a:lnTo>
                  <a:lnTo>
                    <a:pt x="791" y="408"/>
                  </a:lnTo>
                  <a:lnTo>
                    <a:pt x="806" y="426"/>
                  </a:lnTo>
                  <a:lnTo>
                    <a:pt x="836" y="424"/>
                  </a:lnTo>
                  <a:lnTo>
                    <a:pt x="833" y="459"/>
                  </a:lnTo>
                  <a:lnTo>
                    <a:pt x="830" y="489"/>
                  </a:lnTo>
                  <a:lnTo>
                    <a:pt x="841" y="512"/>
                  </a:lnTo>
                  <a:lnTo>
                    <a:pt x="854" y="513"/>
                  </a:lnTo>
                  <a:lnTo>
                    <a:pt x="865" y="501"/>
                  </a:lnTo>
                  <a:lnTo>
                    <a:pt x="877" y="512"/>
                  </a:lnTo>
                  <a:lnTo>
                    <a:pt x="882" y="499"/>
                  </a:lnTo>
                  <a:lnTo>
                    <a:pt x="889" y="463"/>
                  </a:lnTo>
                  <a:lnTo>
                    <a:pt x="888" y="450"/>
                  </a:lnTo>
                  <a:lnTo>
                    <a:pt x="891" y="426"/>
                  </a:lnTo>
                  <a:lnTo>
                    <a:pt x="914" y="414"/>
                  </a:lnTo>
                  <a:lnTo>
                    <a:pt x="915" y="413"/>
                  </a:lnTo>
                  <a:lnTo>
                    <a:pt x="916" y="409"/>
                  </a:lnTo>
                  <a:lnTo>
                    <a:pt x="916" y="403"/>
                  </a:lnTo>
                  <a:lnTo>
                    <a:pt x="917" y="395"/>
                  </a:lnTo>
                  <a:lnTo>
                    <a:pt x="919" y="387"/>
                  </a:lnTo>
                  <a:lnTo>
                    <a:pt x="919" y="377"/>
                  </a:lnTo>
                  <a:lnTo>
                    <a:pt x="919" y="368"/>
                  </a:lnTo>
                  <a:lnTo>
                    <a:pt x="917" y="358"/>
                  </a:lnTo>
                  <a:lnTo>
                    <a:pt x="916" y="350"/>
                  </a:lnTo>
                  <a:lnTo>
                    <a:pt x="914" y="342"/>
                  </a:lnTo>
                  <a:lnTo>
                    <a:pt x="910" y="337"/>
                  </a:lnTo>
                  <a:lnTo>
                    <a:pt x="906" y="332"/>
                  </a:lnTo>
                  <a:lnTo>
                    <a:pt x="922" y="325"/>
                  </a:lnTo>
                  <a:lnTo>
                    <a:pt x="926" y="294"/>
                  </a:lnTo>
                  <a:lnTo>
                    <a:pt x="923" y="283"/>
                  </a:lnTo>
                  <a:lnTo>
                    <a:pt x="926" y="257"/>
                  </a:lnTo>
                  <a:lnTo>
                    <a:pt x="943" y="232"/>
                  </a:lnTo>
                  <a:lnTo>
                    <a:pt x="969" y="246"/>
                  </a:lnTo>
                  <a:lnTo>
                    <a:pt x="1004" y="246"/>
                  </a:lnTo>
                  <a:lnTo>
                    <a:pt x="1017" y="259"/>
                  </a:lnTo>
                  <a:lnTo>
                    <a:pt x="1033" y="275"/>
                  </a:lnTo>
                  <a:lnTo>
                    <a:pt x="1054" y="283"/>
                  </a:lnTo>
                  <a:lnTo>
                    <a:pt x="1045" y="295"/>
                  </a:lnTo>
                  <a:lnTo>
                    <a:pt x="1046" y="340"/>
                  </a:lnTo>
                  <a:lnTo>
                    <a:pt x="1071" y="347"/>
                  </a:lnTo>
                  <a:lnTo>
                    <a:pt x="1096" y="338"/>
                  </a:lnTo>
                  <a:lnTo>
                    <a:pt x="1105" y="324"/>
                  </a:lnTo>
                  <a:lnTo>
                    <a:pt x="1119" y="30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1" name="Freeform 71"/>
            <p:cNvSpPr/>
            <p:nvPr/>
          </p:nvSpPr>
          <p:spPr>
            <a:xfrm>
              <a:off x="4430740" y="2713163"/>
              <a:ext cx="143096" cy="149431"/>
            </a:xfrm>
            <a:custGeom>
              <a:avLst/>
              <a:gdLst>
                <a:gd name="T0" fmla="*/ 44 w 81"/>
                <a:gd name="T1" fmla="*/ 0 h 84"/>
                <a:gd name="T2" fmla="*/ 34 w 81"/>
                <a:gd name="T3" fmla="*/ 3 h 84"/>
                <a:gd name="T4" fmla="*/ 27 w 81"/>
                <a:gd name="T5" fmla="*/ 13 h 84"/>
                <a:gd name="T6" fmla="*/ 19 w 81"/>
                <a:gd name="T7" fmla="*/ 24 h 84"/>
                <a:gd name="T8" fmla="*/ 6 w 81"/>
                <a:gd name="T9" fmla="*/ 30 h 84"/>
                <a:gd name="T10" fmla="*/ 0 w 81"/>
                <a:gd name="T11" fmla="*/ 44 h 84"/>
                <a:gd name="T12" fmla="*/ 0 w 81"/>
                <a:gd name="T13" fmla="*/ 64 h 84"/>
                <a:gd name="T14" fmla="*/ 16 w 81"/>
                <a:gd name="T15" fmla="*/ 66 h 84"/>
                <a:gd name="T16" fmla="*/ 31 w 81"/>
                <a:gd name="T17" fmla="*/ 60 h 84"/>
                <a:gd name="T18" fmla="*/ 42 w 81"/>
                <a:gd name="T19" fmla="*/ 60 h 84"/>
                <a:gd name="T20" fmla="*/ 44 w 81"/>
                <a:gd name="T21" fmla="*/ 79 h 84"/>
                <a:gd name="T22" fmla="*/ 54 w 81"/>
                <a:gd name="T23" fmla="*/ 83 h 84"/>
                <a:gd name="T24" fmla="*/ 54 w 81"/>
                <a:gd name="T25" fmla="*/ 70 h 84"/>
                <a:gd name="T26" fmla="*/ 63 w 81"/>
                <a:gd name="T27" fmla="*/ 71 h 84"/>
                <a:gd name="T28" fmla="*/ 66 w 81"/>
                <a:gd name="T29" fmla="*/ 83 h 84"/>
                <a:gd name="T30" fmla="*/ 74 w 81"/>
                <a:gd name="T31" fmla="*/ 65 h 84"/>
                <a:gd name="T32" fmla="*/ 80 w 81"/>
                <a:gd name="T33" fmla="*/ 50 h 84"/>
                <a:gd name="T34" fmla="*/ 77 w 81"/>
                <a:gd name="T35" fmla="*/ 30 h 84"/>
                <a:gd name="T36" fmla="*/ 66 w 81"/>
                <a:gd name="T37" fmla="*/ 26 h 84"/>
                <a:gd name="T38" fmla="*/ 54 w 81"/>
                <a:gd name="T39" fmla="*/ 26 h 84"/>
                <a:gd name="T40" fmla="*/ 49 w 81"/>
                <a:gd name="T41" fmla="*/ 13 h 84"/>
                <a:gd name="T42" fmla="*/ 50 w 81"/>
                <a:gd name="T43" fmla="*/ 5 h 84"/>
                <a:gd name="T44" fmla="*/ 40 w 81"/>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 h="84">
                  <a:moveTo>
                    <a:pt x="44" y="0"/>
                  </a:moveTo>
                  <a:lnTo>
                    <a:pt x="34" y="3"/>
                  </a:lnTo>
                  <a:lnTo>
                    <a:pt x="27" y="13"/>
                  </a:lnTo>
                  <a:lnTo>
                    <a:pt x="19" y="24"/>
                  </a:lnTo>
                  <a:lnTo>
                    <a:pt x="6" y="30"/>
                  </a:lnTo>
                  <a:lnTo>
                    <a:pt x="0" y="44"/>
                  </a:lnTo>
                  <a:lnTo>
                    <a:pt x="0" y="64"/>
                  </a:lnTo>
                  <a:lnTo>
                    <a:pt x="16" y="66"/>
                  </a:lnTo>
                  <a:lnTo>
                    <a:pt x="31" y="60"/>
                  </a:lnTo>
                  <a:lnTo>
                    <a:pt x="42" y="60"/>
                  </a:lnTo>
                  <a:lnTo>
                    <a:pt x="44" y="79"/>
                  </a:lnTo>
                  <a:lnTo>
                    <a:pt x="54" y="83"/>
                  </a:lnTo>
                  <a:lnTo>
                    <a:pt x="54" y="70"/>
                  </a:lnTo>
                  <a:lnTo>
                    <a:pt x="63" y="71"/>
                  </a:lnTo>
                  <a:lnTo>
                    <a:pt x="66" y="83"/>
                  </a:lnTo>
                  <a:lnTo>
                    <a:pt x="74" y="65"/>
                  </a:lnTo>
                  <a:lnTo>
                    <a:pt x="80" y="50"/>
                  </a:lnTo>
                  <a:lnTo>
                    <a:pt x="77" y="30"/>
                  </a:lnTo>
                  <a:lnTo>
                    <a:pt x="66" y="26"/>
                  </a:lnTo>
                  <a:lnTo>
                    <a:pt x="54" y="26"/>
                  </a:lnTo>
                  <a:lnTo>
                    <a:pt x="49" y="13"/>
                  </a:lnTo>
                  <a:lnTo>
                    <a:pt x="50" y="5"/>
                  </a:lnTo>
                  <a:lnTo>
                    <a:pt x="40"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2" name="Freeform 72"/>
            <p:cNvSpPr/>
            <p:nvPr/>
          </p:nvSpPr>
          <p:spPr>
            <a:xfrm>
              <a:off x="3092556" y="1741078"/>
              <a:ext cx="250025" cy="171452"/>
            </a:xfrm>
            <a:custGeom>
              <a:avLst/>
              <a:gdLst>
                <a:gd name="T0" fmla="*/ 45 w 142"/>
                <a:gd name="T1" fmla="*/ 4 h 98"/>
                <a:gd name="T2" fmla="*/ 28 w 142"/>
                <a:gd name="T3" fmla="*/ 32 h 98"/>
                <a:gd name="T4" fmla="*/ 18 w 142"/>
                <a:gd name="T5" fmla="*/ 50 h 98"/>
                <a:gd name="T6" fmla="*/ 0 w 142"/>
                <a:gd name="T7" fmla="*/ 70 h 98"/>
                <a:gd name="T8" fmla="*/ 13 w 142"/>
                <a:gd name="T9" fmla="*/ 84 h 98"/>
                <a:gd name="T10" fmla="*/ 32 w 142"/>
                <a:gd name="T11" fmla="*/ 97 h 98"/>
                <a:gd name="T12" fmla="*/ 71 w 142"/>
                <a:gd name="T13" fmla="*/ 77 h 98"/>
                <a:gd name="T14" fmla="*/ 91 w 142"/>
                <a:gd name="T15" fmla="*/ 64 h 98"/>
                <a:gd name="T16" fmla="*/ 121 w 142"/>
                <a:gd name="T17" fmla="*/ 57 h 98"/>
                <a:gd name="T18" fmla="*/ 141 w 142"/>
                <a:gd name="T19" fmla="*/ 42 h 98"/>
                <a:gd name="T20" fmla="*/ 116 w 142"/>
                <a:gd name="T21" fmla="*/ 19 h 98"/>
                <a:gd name="T22" fmla="*/ 84 w 142"/>
                <a:gd name="T23" fmla="*/ 12 h 98"/>
                <a:gd name="T24" fmla="*/ 71 w 142"/>
                <a:gd name="T25" fmla="*/ 0 h 98"/>
                <a:gd name="T26" fmla="*/ 56 w 142"/>
                <a:gd name="T27" fmla="*/ 15 h 98"/>
                <a:gd name="T28" fmla="*/ 45 w 142"/>
                <a:gd name="T29" fmla="*/ 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98">
                  <a:moveTo>
                    <a:pt x="45" y="4"/>
                  </a:moveTo>
                  <a:lnTo>
                    <a:pt x="28" y="32"/>
                  </a:lnTo>
                  <a:lnTo>
                    <a:pt x="18" y="50"/>
                  </a:lnTo>
                  <a:lnTo>
                    <a:pt x="0" y="70"/>
                  </a:lnTo>
                  <a:lnTo>
                    <a:pt x="13" y="84"/>
                  </a:lnTo>
                  <a:lnTo>
                    <a:pt x="32" y="97"/>
                  </a:lnTo>
                  <a:lnTo>
                    <a:pt x="71" y="77"/>
                  </a:lnTo>
                  <a:lnTo>
                    <a:pt x="91" y="64"/>
                  </a:lnTo>
                  <a:lnTo>
                    <a:pt x="121" y="57"/>
                  </a:lnTo>
                  <a:lnTo>
                    <a:pt x="141" y="42"/>
                  </a:lnTo>
                  <a:lnTo>
                    <a:pt x="116" y="19"/>
                  </a:lnTo>
                  <a:lnTo>
                    <a:pt x="84" y="12"/>
                  </a:lnTo>
                  <a:lnTo>
                    <a:pt x="71" y="0"/>
                  </a:lnTo>
                  <a:lnTo>
                    <a:pt x="56" y="15"/>
                  </a:lnTo>
                  <a:lnTo>
                    <a:pt x="45" y="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3" name="Freeform 73"/>
            <p:cNvSpPr/>
            <p:nvPr/>
          </p:nvSpPr>
          <p:spPr>
            <a:xfrm>
              <a:off x="3254522" y="1816579"/>
              <a:ext cx="358526" cy="191900"/>
            </a:xfrm>
            <a:custGeom>
              <a:avLst/>
              <a:gdLst>
                <a:gd name="T0" fmla="*/ 62 w 203"/>
                <a:gd name="T1" fmla="*/ 9 h 109"/>
                <a:gd name="T2" fmla="*/ 34 w 203"/>
                <a:gd name="T3" fmla="*/ 25 h 109"/>
                <a:gd name="T4" fmla="*/ 34 w 203"/>
                <a:gd name="T5" fmla="*/ 37 h 109"/>
                <a:gd name="T6" fmla="*/ 2 w 203"/>
                <a:gd name="T7" fmla="*/ 40 h 109"/>
                <a:gd name="T8" fmla="*/ 0 w 203"/>
                <a:gd name="T9" fmla="*/ 53 h 109"/>
                <a:gd name="T10" fmla="*/ 52 w 203"/>
                <a:gd name="T11" fmla="*/ 62 h 109"/>
                <a:gd name="T12" fmla="*/ 12 w 203"/>
                <a:gd name="T13" fmla="*/ 72 h 109"/>
                <a:gd name="T14" fmla="*/ 4 w 203"/>
                <a:gd name="T15" fmla="*/ 80 h 109"/>
                <a:gd name="T16" fmla="*/ 32 w 203"/>
                <a:gd name="T17" fmla="*/ 95 h 109"/>
                <a:gd name="T18" fmla="*/ 57 w 203"/>
                <a:gd name="T19" fmla="*/ 108 h 109"/>
                <a:gd name="T20" fmla="*/ 92 w 203"/>
                <a:gd name="T21" fmla="*/ 108 h 109"/>
                <a:gd name="T22" fmla="*/ 151 w 203"/>
                <a:gd name="T23" fmla="*/ 105 h 109"/>
                <a:gd name="T24" fmla="*/ 188 w 203"/>
                <a:gd name="T25" fmla="*/ 98 h 109"/>
                <a:gd name="T26" fmla="*/ 179 w 203"/>
                <a:gd name="T27" fmla="*/ 72 h 109"/>
                <a:gd name="T28" fmla="*/ 202 w 203"/>
                <a:gd name="T29" fmla="*/ 68 h 109"/>
                <a:gd name="T30" fmla="*/ 177 w 203"/>
                <a:gd name="T31" fmla="*/ 53 h 109"/>
                <a:gd name="T32" fmla="*/ 161 w 203"/>
                <a:gd name="T33" fmla="*/ 22 h 109"/>
                <a:gd name="T34" fmla="*/ 169 w 203"/>
                <a:gd name="T35" fmla="*/ 5 h 109"/>
                <a:gd name="T36" fmla="*/ 139 w 203"/>
                <a:gd name="T37" fmla="*/ 0 h 109"/>
                <a:gd name="T38" fmla="*/ 132 w 203"/>
                <a:gd name="T39" fmla="*/ 32 h 109"/>
                <a:gd name="T40" fmla="*/ 117 w 203"/>
                <a:gd name="T41" fmla="*/ 14 h 109"/>
                <a:gd name="T42" fmla="*/ 104 w 203"/>
                <a:gd name="T43" fmla="*/ 5 h 109"/>
                <a:gd name="T44" fmla="*/ 94 w 203"/>
                <a:gd name="T45" fmla="*/ 22 h 109"/>
                <a:gd name="T46" fmla="*/ 85 w 203"/>
                <a:gd name="T47" fmla="*/ 3 h 109"/>
                <a:gd name="T48" fmla="*/ 62 w 203"/>
                <a:gd name="T49" fmla="*/ 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109">
                  <a:moveTo>
                    <a:pt x="62" y="9"/>
                  </a:moveTo>
                  <a:lnTo>
                    <a:pt x="34" y="25"/>
                  </a:lnTo>
                  <a:lnTo>
                    <a:pt x="34" y="37"/>
                  </a:lnTo>
                  <a:lnTo>
                    <a:pt x="2" y="40"/>
                  </a:lnTo>
                  <a:lnTo>
                    <a:pt x="0" y="53"/>
                  </a:lnTo>
                  <a:lnTo>
                    <a:pt x="52" y="62"/>
                  </a:lnTo>
                  <a:lnTo>
                    <a:pt x="12" y="72"/>
                  </a:lnTo>
                  <a:lnTo>
                    <a:pt x="4" y="80"/>
                  </a:lnTo>
                  <a:lnTo>
                    <a:pt x="32" y="95"/>
                  </a:lnTo>
                  <a:lnTo>
                    <a:pt x="57" y="108"/>
                  </a:lnTo>
                  <a:lnTo>
                    <a:pt x="92" y="108"/>
                  </a:lnTo>
                  <a:lnTo>
                    <a:pt x="151" y="105"/>
                  </a:lnTo>
                  <a:lnTo>
                    <a:pt x="188" y="98"/>
                  </a:lnTo>
                  <a:lnTo>
                    <a:pt x="179" y="72"/>
                  </a:lnTo>
                  <a:lnTo>
                    <a:pt x="202" y="68"/>
                  </a:lnTo>
                  <a:lnTo>
                    <a:pt x="177" y="53"/>
                  </a:lnTo>
                  <a:lnTo>
                    <a:pt x="161" y="22"/>
                  </a:lnTo>
                  <a:lnTo>
                    <a:pt x="169" y="5"/>
                  </a:lnTo>
                  <a:lnTo>
                    <a:pt x="139" y="0"/>
                  </a:lnTo>
                  <a:lnTo>
                    <a:pt x="132" y="32"/>
                  </a:lnTo>
                  <a:lnTo>
                    <a:pt x="117" y="14"/>
                  </a:lnTo>
                  <a:lnTo>
                    <a:pt x="104" y="5"/>
                  </a:lnTo>
                  <a:lnTo>
                    <a:pt x="94" y="22"/>
                  </a:lnTo>
                  <a:lnTo>
                    <a:pt x="85" y="3"/>
                  </a:lnTo>
                  <a:lnTo>
                    <a:pt x="62" y="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4" name="Freeform 74"/>
            <p:cNvSpPr/>
            <p:nvPr/>
          </p:nvSpPr>
          <p:spPr>
            <a:xfrm>
              <a:off x="3534424" y="1778829"/>
              <a:ext cx="55037" cy="28313"/>
            </a:xfrm>
            <a:custGeom>
              <a:avLst/>
              <a:gdLst>
                <a:gd name="T0" fmla="*/ 15 w 30"/>
                <a:gd name="T1" fmla="*/ 14 h 15"/>
                <a:gd name="T2" fmla="*/ 18 w 30"/>
                <a:gd name="T3" fmla="*/ 14 h 15"/>
                <a:gd name="T4" fmla="*/ 19 w 30"/>
                <a:gd name="T5" fmla="*/ 14 h 15"/>
                <a:gd name="T6" fmla="*/ 21 w 30"/>
                <a:gd name="T7" fmla="*/ 14 h 15"/>
                <a:gd name="T8" fmla="*/ 23 w 30"/>
                <a:gd name="T9" fmla="*/ 13 h 15"/>
                <a:gd name="T10" fmla="*/ 25 w 30"/>
                <a:gd name="T11" fmla="*/ 12 h 15"/>
                <a:gd name="T12" fmla="*/ 26 w 30"/>
                <a:gd name="T13" fmla="*/ 11 h 15"/>
                <a:gd name="T14" fmla="*/ 28 w 30"/>
                <a:gd name="T15" fmla="*/ 11 h 15"/>
                <a:gd name="T16" fmla="*/ 29 w 30"/>
                <a:gd name="T17" fmla="*/ 10 h 15"/>
                <a:gd name="T18" fmla="*/ 29 w 30"/>
                <a:gd name="T19" fmla="*/ 9 h 15"/>
                <a:gd name="T20" fmla="*/ 29 w 30"/>
                <a:gd name="T21" fmla="*/ 8 h 15"/>
                <a:gd name="T22" fmla="*/ 29 w 30"/>
                <a:gd name="T23" fmla="*/ 7 h 15"/>
                <a:gd name="T24" fmla="*/ 29 w 30"/>
                <a:gd name="T25" fmla="*/ 6 h 15"/>
                <a:gd name="T26" fmla="*/ 29 w 30"/>
                <a:gd name="T27" fmla="*/ 4 h 15"/>
                <a:gd name="T28" fmla="*/ 28 w 30"/>
                <a:gd name="T29" fmla="*/ 3 h 15"/>
                <a:gd name="T30" fmla="*/ 26 w 30"/>
                <a:gd name="T31" fmla="*/ 3 h 15"/>
                <a:gd name="T32" fmla="*/ 25 w 30"/>
                <a:gd name="T33" fmla="*/ 2 h 15"/>
                <a:gd name="T34" fmla="*/ 23 w 30"/>
                <a:gd name="T35" fmla="*/ 1 h 15"/>
                <a:gd name="T36" fmla="*/ 21 w 30"/>
                <a:gd name="T37" fmla="*/ 0 h 15"/>
                <a:gd name="T38" fmla="*/ 19 w 30"/>
                <a:gd name="T39" fmla="*/ 0 h 15"/>
                <a:gd name="T40" fmla="*/ 18 w 30"/>
                <a:gd name="T41" fmla="*/ 0 h 15"/>
                <a:gd name="T42" fmla="*/ 15 w 30"/>
                <a:gd name="T43" fmla="*/ 0 h 15"/>
                <a:gd name="T44" fmla="*/ 13 w 30"/>
                <a:gd name="T45" fmla="*/ 0 h 15"/>
                <a:gd name="T46" fmla="*/ 11 w 30"/>
                <a:gd name="T47" fmla="*/ 0 h 15"/>
                <a:gd name="T48" fmla="*/ 10 w 30"/>
                <a:gd name="T49" fmla="*/ 0 h 15"/>
                <a:gd name="T50" fmla="*/ 8 w 30"/>
                <a:gd name="T51" fmla="*/ 1 h 15"/>
                <a:gd name="T52" fmla="*/ 6 w 30"/>
                <a:gd name="T53" fmla="*/ 2 h 15"/>
                <a:gd name="T54" fmla="*/ 5 w 30"/>
                <a:gd name="T55" fmla="*/ 2 h 15"/>
                <a:gd name="T56" fmla="*/ 4 w 30"/>
                <a:gd name="T57" fmla="*/ 3 h 15"/>
                <a:gd name="T58" fmla="*/ 2 w 30"/>
                <a:gd name="T59" fmla="*/ 3 h 15"/>
                <a:gd name="T60" fmla="*/ 2 w 30"/>
                <a:gd name="T61" fmla="*/ 4 h 15"/>
                <a:gd name="T62" fmla="*/ 1 w 30"/>
                <a:gd name="T63" fmla="*/ 6 h 15"/>
                <a:gd name="T64" fmla="*/ 1 w 30"/>
                <a:gd name="T65" fmla="*/ 7 h 15"/>
                <a:gd name="T66" fmla="*/ 0 w 30"/>
                <a:gd name="T67" fmla="*/ 7 h 15"/>
                <a:gd name="T68" fmla="*/ 1 w 30"/>
                <a:gd name="T69" fmla="*/ 8 h 15"/>
                <a:gd name="T70" fmla="*/ 1 w 30"/>
                <a:gd name="T71" fmla="*/ 9 h 15"/>
                <a:gd name="T72" fmla="*/ 2 w 30"/>
                <a:gd name="T73" fmla="*/ 10 h 15"/>
                <a:gd name="T74" fmla="*/ 2 w 30"/>
                <a:gd name="T75" fmla="*/ 11 h 15"/>
                <a:gd name="T76" fmla="*/ 4 w 30"/>
                <a:gd name="T77" fmla="*/ 11 h 15"/>
                <a:gd name="T78" fmla="*/ 5 w 30"/>
                <a:gd name="T79" fmla="*/ 12 h 15"/>
                <a:gd name="T80" fmla="*/ 6 w 30"/>
                <a:gd name="T81" fmla="*/ 12 h 15"/>
                <a:gd name="T82" fmla="*/ 8 w 30"/>
                <a:gd name="T83" fmla="*/ 13 h 15"/>
                <a:gd name="T84" fmla="*/ 10 w 30"/>
                <a:gd name="T85" fmla="*/ 14 h 15"/>
                <a:gd name="T86" fmla="*/ 11 w 30"/>
                <a:gd name="T87" fmla="*/ 14 h 15"/>
                <a:gd name="T88" fmla="*/ 13 w 30"/>
                <a:gd name="T89" fmla="*/ 14 h 15"/>
                <a:gd name="T90" fmla="*/ 15 w 30"/>
                <a:gd name="T91"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 h="15">
                  <a:moveTo>
                    <a:pt x="15" y="14"/>
                  </a:moveTo>
                  <a:lnTo>
                    <a:pt x="18" y="14"/>
                  </a:lnTo>
                  <a:lnTo>
                    <a:pt x="19" y="14"/>
                  </a:lnTo>
                  <a:lnTo>
                    <a:pt x="21" y="14"/>
                  </a:lnTo>
                  <a:lnTo>
                    <a:pt x="23" y="13"/>
                  </a:lnTo>
                  <a:lnTo>
                    <a:pt x="25" y="12"/>
                  </a:lnTo>
                  <a:lnTo>
                    <a:pt x="26" y="11"/>
                  </a:lnTo>
                  <a:lnTo>
                    <a:pt x="28" y="11"/>
                  </a:lnTo>
                  <a:lnTo>
                    <a:pt x="29" y="10"/>
                  </a:lnTo>
                  <a:lnTo>
                    <a:pt x="29" y="9"/>
                  </a:lnTo>
                  <a:lnTo>
                    <a:pt x="29" y="8"/>
                  </a:lnTo>
                  <a:lnTo>
                    <a:pt x="29" y="7"/>
                  </a:lnTo>
                  <a:lnTo>
                    <a:pt x="29" y="6"/>
                  </a:lnTo>
                  <a:lnTo>
                    <a:pt x="29" y="4"/>
                  </a:lnTo>
                  <a:lnTo>
                    <a:pt x="28" y="3"/>
                  </a:lnTo>
                  <a:lnTo>
                    <a:pt x="26" y="3"/>
                  </a:lnTo>
                  <a:lnTo>
                    <a:pt x="25" y="2"/>
                  </a:lnTo>
                  <a:lnTo>
                    <a:pt x="23" y="1"/>
                  </a:lnTo>
                  <a:lnTo>
                    <a:pt x="21" y="0"/>
                  </a:lnTo>
                  <a:lnTo>
                    <a:pt x="19" y="0"/>
                  </a:lnTo>
                  <a:lnTo>
                    <a:pt x="18" y="0"/>
                  </a:lnTo>
                  <a:lnTo>
                    <a:pt x="15" y="0"/>
                  </a:lnTo>
                  <a:lnTo>
                    <a:pt x="13" y="0"/>
                  </a:lnTo>
                  <a:lnTo>
                    <a:pt x="11" y="0"/>
                  </a:lnTo>
                  <a:lnTo>
                    <a:pt x="10" y="0"/>
                  </a:lnTo>
                  <a:lnTo>
                    <a:pt x="8" y="1"/>
                  </a:lnTo>
                  <a:lnTo>
                    <a:pt x="6" y="2"/>
                  </a:lnTo>
                  <a:lnTo>
                    <a:pt x="5" y="2"/>
                  </a:lnTo>
                  <a:lnTo>
                    <a:pt x="4" y="3"/>
                  </a:lnTo>
                  <a:lnTo>
                    <a:pt x="2" y="3"/>
                  </a:lnTo>
                  <a:lnTo>
                    <a:pt x="2" y="4"/>
                  </a:lnTo>
                  <a:lnTo>
                    <a:pt x="1" y="6"/>
                  </a:lnTo>
                  <a:lnTo>
                    <a:pt x="1" y="7"/>
                  </a:lnTo>
                  <a:lnTo>
                    <a:pt x="0" y="7"/>
                  </a:lnTo>
                  <a:lnTo>
                    <a:pt x="1" y="8"/>
                  </a:lnTo>
                  <a:lnTo>
                    <a:pt x="1" y="9"/>
                  </a:lnTo>
                  <a:lnTo>
                    <a:pt x="2" y="10"/>
                  </a:lnTo>
                  <a:lnTo>
                    <a:pt x="2" y="11"/>
                  </a:lnTo>
                  <a:lnTo>
                    <a:pt x="4" y="11"/>
                  </a:lnTo>
                  <a:lnTo>
                    <a:pt x="5" y="12"/>
                  </a:lnTo>
                  <a:lnTo>
                    <a:pt x="6" y="12"/>
                  </a:lnTo>
                  <a:lnTo>
                    <a:pt x="8" y="13"/>
                  </a:lnTo>
                  <a:lnTo>
                    <a:pt x="10" y="14"/>
                  </a:lnTo>
                  <a:lnTo>
                    <a:pt x="11" y="14"/>
                  </a:lnTo>
                  <a:lnTo>
                    <a:pt x="13" y="14"/>
                  </a:lnTo>
                  <a:lnTo>
                    <a:pt x="15" y="1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5" name="Freeform 75"/>
            <p:cNvSpPr/>
            <p:nvPr/>
          </p:nvSpPr>
          <p:spPr>
            <a:xfrm>
              <a:off x="3226217" y="1604231"/>
              <a:ext cx="154103" cy="97523"/>
            </a:xfrm>
            <a:custGeom>
              <a:avLst/>
              <a:gdLst>
                <a:gd name="T0" fmla="*/ 85 w 86"/>
                <a:gd name="T1" fmla="*/ 0 h 55"/>
                <a:gd name="T2" fmla="*/ 63 w 86"/>
                <a:gd name="T3" fmla="*/ 8 h 55"/>
                <a:gd name="T4" fmla="*/ 30 w 86"/>
                <a:gd name="T5" fmla="*/ 24 h 55"/>
                <a:gd name="T6" fmla="*/ 2 w 86"/>
                <a:gd name="T7" fmla="*/ 31 h 55"/>
                <a:gd name="T8" fmla="*/ 0 w 86"/>
                <a:gd name="T9" fmla="*/ 49 h 55"/>
                <a:gd name="T10" fmla="*/ 37 w 86"/>
                <a:gd name="T11" fmla="*/ 54 h 55"/>
                <a:gd name="T12" fmla="*/ 63 w 86"/>
                <a:gd name="T13" fmla="*/ 29 h 55"/>
                <a:gd name="T14" fmla="*/ 85 w 86"/>
                <a:gd name="T15" fmla="*/ 29 h 55"/>
                <a:gd name="T16" fmla="*/ 85 w 86"/>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55">
                  <a:moveTo>
                    <a:pt x="85" y="0"/>
                  </a:moveTo>
                  <a:lnTo>
                    <a:pt x="63" y="8"/>
                  </a:lnTo>
                  <a:lnTo>
                    <a:pt x="30" y="24"/>
                  </a:lnTo>
                  <a:lnTo>
                    <a:pt x="2" y="31"/>
                  </a:lnTo>
                  <a:lnTo>
                    <a:pt x="0" y="49"/>
                  </a:lnTo>
                  <a:lnTo>
                    <a:pt x="37" y="54"/>
                  </a:lnTo>
                  <a:lnTo>
                    <a:pt x="63" y="29"/>
                  </a:lnTo>
                  <a:lnTo>
                    <a:pt x="85" y="29"/>
                  </a:lnTo>
                  <a:lnTo>
                    <a:pt x="85"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6" name="Freeform 76"/>
            <p:cNvSpPr/>
            <p:nvPr/>
          </p:nvSpPr>
          <p:spPr>
            <a:xfrm>
              <a:off x="3318994" y="1692316"/>
              <a:ext cx="28305" cy="48762"/>
            </a:xfrm>
            <a:custGeom>
              <a:avLst/>
              <a:gdLst>
                <a:gd name="T0" fmla="*/ 7 w 15"/>
                <a:gd name="T1" fmla="*/ 25 h 26"/>
                <a:gd name="T2" fmla="*/ 6 w 15"/>
                <a:gd name="T3" fmla="*/ 25 h 26"/>
                <a:gd name="T4" fmla="*/ 4 w 15"/>
                <a:gd name="T5" fmla="*/ 24 h 26"/>
                <a:gd name="T6" fmla="*/ 3 w 15"/>
                <a:gd name="T7" fmla="*/ 24 h 26"/>
                <a:gd name="T8" fmla="*/ 3 w 15"/>
                <a:gd name="T9" fmla="*/ 23 h 26"/>
                <a:gd name="T10" fmla="*/ 2 w 15"/>
                <a:gd name="T11" fmla="*/ 22 h 26"/>
                <a:gd name="T12" fmla="*/ 2 w 15"/>
                <a:gd name="T13" fmla="*/ 21 h 26"/>
                <a:gd name="T14" fmla="*/ 2 w 15"/>
                <a:gd name="T15" fmla="*/ 20 h 26"/>
                <a:gd name="T16" fmla="*/ 1 w 15"/>
                <a:gd name="T17" fmla="*/ 18 h 26"/>
                <a:gd name="T18" fmla="*/ 1 w 15"/>
                <a:gd name="T19" fmla="*/ 16 h 26"/>
                <a:gd name="T20" fmla="*/ 1 w 15"/>
                <a:gd name="T21" fmla="*/ 15 h 26"/>
                <a:gd name="T22" fmla="*/ 0 w 15"/>
                <a:gd name="T23" fmla="*/ 13 h 26"/>
                <a:gd name="T24" fmla="*/ 1 w 15"/>
                <a:gd name="T25" fmla="*/ 11 h 26"/>
                <a:gd name="T26" fmla="*/ 1 w 15"/>
                <a:gd name="T27" fmla="*/ 9 h 26"/>
                <a:gd name="T28" fmla="*/ 1 w 15"/>
                <a:gd name="T29" fmla="*/ 8 h 26"/>
                <a:gd name="T30" fmla="*/ 2 w 15"/>
                <a:gd name="T31" fmla="*/ 6 h 26"/>
                <a:gd name="T32" fmla="*/ 2 w 15"/>
                <a:gd name="T33" fmla="*/ 5 h 26"/>
                <a:gd name="T34" fmla="*/ 2 w 15"/>
                <a:gd name="T35" fmla="*/ 4 h 26"/>
                <a:gd name="T36" fmla="*/ 3 w 15"/>
                <a:gd name="T37" fmla="*/ 3 h 26"/>
                <a:gd name="T38" fmla="*/ 3 w 15"/>
                <a:gd name="T39" fmla="*/ 2 h 26"/>
                <a:gd name="T40" fmla="*/ 4 w 15"/>
                <a:gd name="T41" fmla="*/ 2 h 26"/>
                <a:gd name="T42" fmla="*/ 6 w 15"/>
                <a:gd name="T43" fmla="*/ 1 h 26"/>
                <a:gd name="T44" fmla="*/ 7 w 15"/>
                <a:gd name="T45" fmla="*/ 1 h 26"/>
                <a:gd name="T46" fmla="*/ 7 w 15"/>
                <a:gd name="T47" fmla="*/ 0 h 26"/>
                <a:gd name="T48" fmla="*/ 8 w 15"/>
                <a:gd name="T49" fmla="*/ 1 h 26"/>
                <a:gd name="T50" fmla="*/ 9 w 15"/>
                <a:gd name="T51" fmla="*/ 1 h 26"/>
                <a:gd name="T52" fmla="*/ 11 w 15"/>
                <a:gd name="T53" fmla="*/ 2 h 26"/>
                <a:gd name="T54" fmla="*/ 12 w 15"/>
                <a:gd name="T55" fmla="*/ 3 h 26"/>
                <a:gd name="T56" fmla="*/ 12 w 15"/>
                <a:gd name="T57" fmla="*/ 4 h 26"/>
                <a:gd name="T58" fmla="*/ 13 w 15"/>
                <a:gd name="T59" fmla="*/ 5 h 26"/>
                <a:gd name="T60" fmla="*/ 13 w 15"/>
                <a:gd name="T61" fmla="*/ 6 h 26"/>
                <a:gd name="T62" fmla="*/ 14 w 15"/>
                <a:gd name="T63" fmla="*/ 8 h 26"/>
                <a:gd name="T64" fmla="*/ 14 w 15"/>
                <a:gd name="T65" fmla="*/ 9 h 26"/>
                <a:gd name="T66" fmla="*/ 14 w 15"/>
                <a:gd name="T67" fmla="*/ 11 h 26"/>
                <a:gd name="T68" fmla="*/ 14 w 15"/>
                <a:gd name="T69" fmla="*/ 13 h 26"/>
                <a:gd name="T70" fmla="*/ 14 w 15"/>
                <a:gd name="T71" fmla="*/ 15 h 26"/>
                <a:gd name="T72" fmla="*/ 14 w 15"/>
                <a:gd name="T73" fmla="*/ 16 h 26"/>
                <a:gd name="T74" fmla="*/ 14 w 15"/>
                <a:gd name="T75" fmla="*/ 18 h 26"/>
                <a:gd name="T76" fmla="*/ 13 w 15"/>
                <a:gd name="T77" fmla="*/ 20 h 26"/>
                <a:gd name="T78" fmla="*/ 13 w 15"/>
                <a:gd name="T79" fmla="*/ 21 h 26"/>
                <a:gd name="T80" fmla="*/ 12 w 15"/>
                <a:gd name="T81" fmla="*/ 22 h 26"/>
                <a:gd name="T82" fmla="*/ 12 w 15"/>
                <a:gd name="T83" fmla="*/ 23 h 26"/>
                <a:gd name="T84" fmla="*/ 11 w 15"/>
                <a:gd name="T85" fmla="*/ 24 h 26"/>
                <a:gd name="T86" fmla="*/ 9 w 15"/>
                <a:gd name="T87" fmla="*/ 25 h 26"/>
                <a:gd name="T88" fmla="*/ 8 w 15"/>
                <a:gd name="T89" fmla="*/ 25 h 26"/>
                <a:gd name="T90" fmla="*/ 7 w 15"/>
                <a:gd name="T9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26">
                  <a:moveTo>
                    <a:pt x="7" y="25"/>
                  </a:moveTo>
                  <a:lnTo>
                    <a:pt x="6" y="25"/>
                  </a:lnTo>
                  <a:lnTo>
                    <a:pt x="4" y="24"/>
                  </a:lnTo>
                  <a:lnTo>
                    <a:pt x="3" y="24"/>
                  </a:lnTo>
                  <a:lnTo>
                    <a:pt x="3" y="23"/>
                  </a:lnTo>
                  <a:lnTo>
                    <a:pt x="2" y="22"/>
                  </a:lnTo>
                  <a:lnTo>
                    <a:pt x="2" y="21"/>
                  </a:lnTo>
                  <a:lnTo>
                    <a:pt x="2" y="20"/>
                  </a:lnTo>
                  <a:lnTo>
                    <a:pt x="1" y="18"/>
                  </a:lnTo>
                  <a:lnTo>
                    <a:pt x="1" y="16"/>
                  </a:lnTo>
                  <a:lnTo>
                    <a:pt x="1" y="15"/>
                  </a:lnTo>
                  <a:lnTo>
                    <a:pt x="0" y="13"/>
                  </a:lnTo>
                  <a:lnTo>
                    <a:pt x="1" y="11"/>
                  </a:lnTo>
                  <a:lnTo>
                    <a:pt x="1" y="9"/>
                  </a:lnTo>
                  <a:lnTo>
                    <a:pt x="1" y="8"/>
                  </a:lnTo>
                  <a:lnTo>
                    <a:pt x="2" y="6"/>
                  </a:lnTo>
                  <a:lnTo>
                    <a:pt x="2" y="5"/>
                  </a:lnTo>
                  <a:lnTo>
                    <a:pt x="2" y="4"/>
                  </a:lnTo>
                  <a:lnTo>
                    <a:pt x="3" y="3"/>
                  </a:lnTo>
                  <a:lnTo>
                    <a:pt x="3" y="2"/>
                  </a:lnTo>
                  <a:lnTo>
                    <a:pt x="4" y="2"/>
                  </a:lnTo>
                  <a:lnTo>
                    <a:pt x="6" y="1"/>
                  </a:lnTo>
                  <a:lnTo>
                    <a:pt x="7" y="1"/>
                  </a:lnTo>
                  <a:lnTo>
                    <a:pt x="7" y="0"/>
                  </a:lnTo>
                  <a:lnTo>
                    <a:pt x="8" y="1"/>
                  </a:lnTo>
                  <a:lnTo>
                    <a:pt x="9" y="1"/>
                  </a:lnTo>
                  <a:lnTo>
                    <a:pt x="11" y="2"/>
                  </a:lnTo>
                  <a:lnTo>
                    <a:pt x="12" y="3"/>
                  </a:lnTo>
                  <a:lnTo>
                    <a:pt x="12" y="4"/>
                  </a:lnTo>
                  <a:lnTo>
                    <a:pt x="13" y="5"/>
                  </a:lnTo>
                  <a:lnTo>
                    <a:pt x="13" y="6"/>
                  </a:lnTo>
                  <a:lnTo>
                    <a:pt x="14" y="8"/>
                  </a:lnTo>
                  <a:lnTo>
                    <a:pt x="14" y="9"/>
                  </a:lnTo>
                  <a:lnTo>
                    <a:pt x="14" y="11"/>
                  </a:lnTo>
                  <a:lnTo>
                    <a:pt x="14" y="13"/>
                  </a:lnTo>
                  <a:lnTo>
                    <a:pt x="14" y="15"/>
                  </a:lnTo>
                  <a:lnTo>
                    <a:pt x="14" y="16"/>
                  </a:lnTo>
                  <a:lnTo>
                    <a:pt x="14" y="18"/>
                  </a:lnTo>
                  <a:lnTo>
                    <a:pt x="13" y="20"/>
                  </a:lnTo>
                  <a:lnTo>
                    <a:pt x="13" y="21"/>
                  </a:lnTo>
                  <a:lnTo>
                    <a:pt x="12" y="22"/>
                  </a:lnTo>
                  <a:lnTo>
                    <a:pt x="12" y="23"/>
                  </a:lnTo>
                  <a:lnTo>
                    <a:pt x="11" y="24"/>
                  </a:lnTo>
                  <a:lnTo>
                    <a:pt x="9" y="25"/>
                  </a:lnTo>
                  <a:lnTo>
                    <a:pt x="8" y="25"/>
                  </a:lnTo>
                  <a:lnTo>
                    <a:pt x="7" y="2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7" name="Freeform 77"/>
            <p:cNvSpPr/>
            <p:nvPr/>
          </p:nvSpPr>
          <p:spPr>
            <a:xfrm>
              <a:off x="3370886" y="1649846"/>
              <a:ext cx="231155" cy="114826"/>
            </a:xfrm>
            <a:custGeom>
              <a:avLst/>
              <a:gdLst>
                <a:gd name="T0" fmla="*/ 45 w 131"/>
                <a:gd name="T1" fmla="*/ 20 h 64"/>
                <a:gd name="T2" fmla="*/ 33 w 131"/>
                <a:gd name="T3" fmla="*/ 33 h 64"/>
                <a:gd name="T4" fmla="*/ 5 w 131"/>
                <a:gd name="T5" fmla="*/ 33 h 64"/>
                <a:gd name="T6" fmla="*/ 0 w 131"/>
                <a:gd name="T7" fmla="*/ 55 h 64"/>
                <a:gd name="T8" fmla="*/ 30 w 131"/>
                <a:gd name="T9" fmla="*/ 63 h 64"/>
                <a:gd name="T10" fmla="*/ 55 w 131"/>
                <a:gd name="T11" fmla="*/ 59 h 64"/>
                <a:gd name="T12" fmla="*/ 77 w 131"/>
                <a:gd name="T13" fmla="*/ 51 h 64"/>
                <a:gd name="T14" fmla="*/ 105 w 131"/>
                <a:gd name="T15" fmla="*/ 46 h 64"/>
                <a:gd name="T16" fmla="*/ 130 w 131"/>
                <a:gd name="T17" fmla="*/ 54 h 64"/>
                <a:gd name="T18" fmla="*/ 117 w 131"/>
                <a:gd name="T19" fmla="*/ 26 h 64"/>
                <a:gd name="T20" fmla="*/ 90 w 131"/>
                <a:gd name="T21" fmla="*/ 18 h 64"/>
                <a:gd name="T22" fmla="*/ 85 w 131"/>
                <a:gd name="T23" fmla="*/ 0 h 64"/>
                <a:gd name="T24" fmla="*/ 62 w 131"/>
                <a:gd name="T25" fmla="*/ 3 h 64"/>
                <a:gd name="T26" fmla="*/ 60 w 131"/>
                <a:gd name="T27" fmla="*/ 18 h 64"/>
                <a:gd name="T28" fmla="*/ 45 w 131"/>
                <a:gd name="T29"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64">
                  <a:moveTo>
                    <a:pt x="45" y="20"/>
                  </a:moveTo>
                  <a:lnTo>
                    <a:pt x="33" y="33"/>
                  </a:lnTo>
                  <a:lnTo>
                    <a:pt x="5" y="33"/>
                  </a:lnTo>
                  <a:lnTo>
                    <a:pt x="0" y="55"/>
                  </a:lnTo>
                  <a:lnTo>
                    <a:pt x="30" y="63"/>
                  </a:lnTo>
                  <a:lnTo>
                    <a:pt x="55" y="59"/>
                  </a:lnTo>
                  <a:lnTo>
                    <a:pt x="77" y="51"/>
                  </a:lnTo>
                  <a:lnTo>
                    <a:pt x="105" y="46"/>
                  </a:lnTo>
                  <a:lnTo>
                    <a:pt x="130" y="54"/>
                  </a:lnTo>
                  <a:lnTo>
                    <a:pt x="117" y="26"/>
                  </a:lnTo>
                  <a:lnTo>
                    <a:pt x="90" y="18"/>
                  </a:lnTo>
                  <a:lnTo>
                    <a:pt x="85" y="0"/>
                  </a:lnTo>
                  <a:lnTo>
                    <a:pt x="62" y="3"/>
                  </a:lnTo>
                  <a:lnTo>
                    <a:pt x="60" y="18"/>
                  </a:lnTo>
                  <a:lnTo>
                    <a:pt x="45" y="2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8" name="Freeform 78"/>
            <p:cNvSpPr/>
            <p:nvPr/>
          </p:nvSpPr>
          <p:spPr>
            <a:xfrm>
              <a:off x="3446365" y="1590074"/>
              <a:ext cx="73907" cy="53480"/>
            </a:xfrm>
            <a:custGeom>
              <a:avLst/>
              <a:gdLst>
                <a:gd name="T0" fmla="*/ 26 w 41"/>
                <a:gd name="T1" fmla="*/ 2 h 31"/>
                <a:gd name="T2" fmla="*/ 8 w 41"/>
                <a:gd name="T3" fmla="*/ 2 h 31"/>
                <a:gd name="T4" fmla="*/ 0 w 41"/>
                <a:gd name="T5" fmla="*/ 17 h 31"/>
                <a:gd name="T6" fmla="*/ 0 w 41"/>
                <a:gd name="T7" fmla="*/ 30 h 31"/>
                <a:gd name="T8" fmla="*/ 18 w 41"/>
                <a:gd name="T9" fmla="*/ 20 h 31"/>
                <a:gd name="T10" fmla="*/ 38 w 41"/>
                <a:gd name="T11" fmla="*/ 15 h 31"/>
                <a:gd name="T12" fmla="*/ 40 w 41"/>
                <a:gd name="T13" fmla="*/ 0 h 31"/>
                <a:gd name="T14" fmla="*/ 26 w 41"/>
                <a:gd name="T15" fmla="*/ 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1">
                  <a:moveTo>
                    <a:pt x="26" y="2"/>
                  </a:moveTo>
                  <a:lnTo>
                    <a:pt x="8" y="2"/>
                  </a:lnTo>
                  <a:lnTo>
                    <a:pt x="0" y="17"/>
                  </a:lnTo>
                  <a:lnTo>
                    <a:pt x="0" y="30"/>
                  </a:lnTo>
                  <a:lnTo>
                    <a:pt x="18" y="20"/>
                  </a:lnTo>
                  <a:lnTo>
                    <a:pt x="38" y="15"/>
                  </a:lnTo>
                  <a:lnTo>
                    <a:pt x="40" y="0"/>
                  </a:lnTo>
                  <a:lnTo>
                    <a:pt x="26"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9" name="Freeform 79"/>
            <p:cNvSpPr/>
            <p:nvPr/>
          </p:nvSpPr>
          <p:spPr>
            <a:xfrm>
              <a:off x="3444792" y="1527156"/>
              <a:ext cx="88059" cy="47189"/>
            </a:xfrm>
            <a:custGeom>
              <a:avLst/>
              <a:gdLst>
                <a:gd name="T0" fmla="*/ 13 w 51"/>
                <a:gd name="T1" fmla="*/ 7 h 27"/>
                <a:gd name="T2" fmla="*/ 25 w 51"/>
                <a:gd name="T3" fmla="*/ 0 h 27"/>
                <a:gd name="T4" fmla="*/ 42 w 51"/>
                <a:gd name="T5" fmla="*/ 2 h 27"/>
                <a:gd name="T6" fmla="*/ 50 w 51"/>
                <a:gd name="T7" fmla="*/ 15 h 27"/>
                <a:gd name="T8" fmla="*/ 28 w 51"/>
                <a:gd name="T9" fmla="*/ 23 h 27"/>
                <a:gd name="T10" fmla="*/ 0 w 51"/>
                <a:gd name="T11" fmla="*/ 26 h 27"/>
                <a:gd name="T12" fmla="*/ 13 w 51"/>
                <a:gd name="T13" fmla="*/ 7 h 27"/>
              </a:gdLst>
              <a:ahLst/>
              <a:cxnLst>
                <a:cxn ang="0">
                  <a:pos x="T0" y="T1"/>
                </a:cxn>
                <a:cxn ang="0">
                  <a:pos x="T2" y="T3"/>
                </a:cxn>
                <a:cxn ang="0">
                  <a:pos x="T4" y="T5"/>
                </a:cxn>
                <a:cxn ang="0">
                  <a:pos x="T6" y="T7"/>
                </a:cxn>
                <a:cxn ang="0">
                  <a:pos x="T8" y="T9"/>
                </a:cxn>
                <a:cxn ang="0">
                  <a:pos x="T10" y="T11"/>
                </a:cxn>
                <a:cxn ang="0">
                  <a:pos x="T12" y="T13"/>
                </a:cxn>
              </a:cxnLst>
              <a:rect l="0" t="0" r="r" b="b"/>
              <a:pathLst>
                <a:path w="51" h="27">
                  <a:moveTo>
                    <a:pt x="13" y="7"/>
                  </a:moveTo>
                  <a:lnTo>
                    <a:pt x="25" y="0"/>
                  </a:lnTo>
                  <a:lnTo>
                    <a:pt x="42" y="2"/>
                  </a:lnTo>
                  <a:lnTo>
                    <a:pt x="50" y="15"/>
                  </a:lnTo>
                  <a:lnTo>
                    <a:pt x="28" y="23"/>
                  </a:lnTo>
                  <a:lnTo>
                    <a:pt x="0" y="26"/>
                  </a:lnTo>
                  <a:lnTo>
                    <a:pt x="13" y="7"/>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0" name="Freeform 80"/>
            <p:cNvSpPr/>
            <p:nvPr/>
          </p:nvSpPr>
          <p:spPr>
            <a:xfrm>
              <a:off x="3613048" y="1527156"/>
              <a:ext cx="122654" cy="80221"/>
            </a:xfrm>
            <a:custGeom>
              <a:avLst/>
              <a:gdLst>
                <a:gd name="T0" fmla="*/ 13 w 70"/>
                <a:gd name="T1" fmla="*/ 0 h 45"/>
                <a:gd name="T2" fmla="*/ 31 w 70"/>
                <a:gd name="T3" fmla="*/ 2 h 45"/>
                <a:gd name="T4" fmla="*/ 48 w 70"/>
                <a:gd name="T5" fmla="*/ 7 h 45"/>
                <a:gd name="T6" fmla="*/ 64 w 70"/>
                <a:gd name="T7" fmla="*/ 25 h 45"/>
                <a:gd name="T8" fmla="*/ 69 w 70"/>
                <a:gd name="T9" fmla="*/ 40 h 45"/>
                <a:gd name="T10" fmla="*/ 39 w 70"/>
                <a:gd name="T11" fmla="*/ 44 h 45"/>
                <a:gd name="T12" fmla="*/ 31 w 70"/>
                <a:gd name="T13" fmla="*/ 29 h 45"/>
                <a:gd name="T14" fmla="*/ 13 w 70"/>
                <a:gd name="T15" fmla="*/ 27 h 45"/>
                <a:gd name="T16" fmla="*/ 0 w 70"/>
                <a:gd name="T17" fmla="*/ 9 h 45"/>
                <a:gd name="T18" fmla="*/ 13 w 70"/>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45">
                  <a:moveTo>
                    <a:pt x="13" y="0"/>
                  </a:moveTo>
                  <a:lnTo>
                    <a:pt x="31" y="2"/>
                  </a:lnTo>
                  <a:lnTo>
                    <a:pt x="48" y="7"/>
                  </a:lnTo>
                  <a:lnTo>
                    <a:pt x="64" y="25"/>
                  </a:lnTo>
                  <a:lnTo>
                    <a:pt x="69" y="40"/>
                  </a:lnTo>
                  <a:lnTo>
                    <a:pt x="39" y="44"/>
                  </a:lnTo>
                  <a:lnTo>
                    <a:pt x="31" y="29"/>
                  </a:lnTo>
                  <a:lnTo>
                    <a:pt x="13" y="27"/>
                  </a:lnTo>
                  <a:lnTo>
                    <a:pt x="0" y="9"/>
                  </a:lnTo>
                  <a:lnTo>
                    <a:pt x="13"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1" name="Freeform 81"/>
            <p:cNvSpPr/>
            <p:nvPr/>
          </p:nvSpPr>
          <p:spPr>
            <a:xfrm>
              <a:off x="3613048" y="1772537"/>
              <a:ext cx="117936" cy="122690"/>
            </a:xfrm>
            <a:custGeom>
              <a:avLst/>
              <a:gdLst>
                <a:gd name="T0" fmla="*/ 23 w 67"/>
                <a:gd name="T1" fmla="*/ 5 h 70"/>
                <a:gd name="T2" fmla="*/ 28 w 67"/>
                <a:gd name="T3" fmla="*/ 21 h 70"/>
                <a:gd name="T4" fmla="*/ 25 w 67"/>
                <a:gd name="T5" fmla="*/ 38 h 70"/>
                <a:gd name="T6" fmla="*/ 3 w 67"/>
                <a:gd name="T7" fmla="*/ 26 h 70"/>
                <a:gd name="T8" fmla="*/ 0 w 67"/>
                <a:gd name="T9" fmla="*/ 41 h 70"/>
                <a:gd name="T10" fmla="*/ 21 w 67"/>
                <a:gd name="T11" fmla="*/ 53 h 70"/>
                <a:gd name="T12" fmla="*/ 31 w 67"/>
                <a:gd name="T13" fmla="*/ 66 h 70"/>
                <a:gd name="T14" fmla="*/ 53 w 67"/>
                <a:gd name="T15" fmla="*/ 69 h 70"/>
                <a:gd name="T16" fmla="*/ 66 w 67"/>
                <a:gd name="T17" fmla="*/ 46 h 70"/>
                <a:gd name="T18" fmla="*/ 58 w 67"/>
                <a:gd name="T19" fmla="*/ 28 h 70"/>
                <a:gd name="T20" fmla="*/ 61 w 67"/>
                <a:gd name="T21" fmla="*/ 0 h 70"/>
                <a:gd name="T22" fmla="*/ 23 w 67"/>
                <a:gd name="T23" fmla="*/ 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70">
                  <a:moveTo>
                    <a:pt x="23" y="5"/>
                  </a:moveTo>
                  <a:lnTo>
                    <a:pt x="28" y="21"/>
                  </a:lnTo>
                  <a:lnTo>
                    <a:pt x="25" y="38"/>
                  </a:lnTo>
                  <a:lnTo>
                    <a:pt x="3" y="26"/>
                  </a:lnTo>
                  <a:lnTo>
                    <a:pt x="0" y="41"/>
                  </a:lnTo>
                  <a:lnTo>
                    <a:pt x="21" y="53"/>
                  </a:lnTo>
                  <a:lnTo>
                    <a:pt x="31" y="66"/>
                  </a:lnTo>
                  <a:lnTo>
                    <a:pt x="53" y="69"/>
                  </a:lnTo>
                  <a:lnTo>
                    <a:pt x="66" y="46"/>
                  </a:lnTo>
                  <a:lnTo>
                    <a:pt x="58" y="28"/>
                  </a:lnTo>
                  <a:lnTo>
                    <a:pt x="61" y="0"/>
                  </a:lnTo>
                  <a:lnTo>
                    <a:pt x="23" y="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2" name="Freeform 82"/>
            <p:cNvSpPr/>
            <p:nvPr/>
          </p:nvSpPr>
          <p:spPr>
            <a:xfrm>
              <a:off x="3641353" y="1951853"/>
              <a:ext cx="72334" cy="56626"/>
            </a:xfrm>
            <a:custGeom>
              <a:avLst/>
              <a:gdLst>
                <a:gd name="T0" fmla="*/ 20 w 42"/>
                <a:gd name="T1" fmla="*/ 0 h 32"/>
                <a:gd name="T2" fmla="*/ 5 w 42"/>
                <a:gd name="T3" fmla="*/ 10 h 32"/>
                <a:gd name="T4" fmla="*/ 0 w 42"/>
                <a:gd name="T5" fmla="*/ 28 h 32"/>
                <a:gd name="T6" fmla="*/ 25 w 42"/>
                <a:gd name="T7" fmla="*/ 31 h 32"/>
                <a:gd name="T8" fmla="*/ 41 w 42"/>
                <a:gd name="T9" fmla="*/ 21 h 32"/>
                <a:gd name="T10" fmla="*/ 20 w 42"/>
                <a:gd name="T11" fmla="*/ 0 h 32"/>
              </a:gdLst>
              <a:ahLst/>
              <a:cxnLst>
                <a:cxn ang="0">
                  <a:pos x="T0" y="T1"/>
                </a:cxn>
                <a:cxn ang="0">
                  <a:pos x="T2" y="T3"/>
                </a:cxn>
                <a:cxn ang="0">
                  <a:pos x="T4" y="T5"/>
                </a:cxn>
                <a:cxn ang="0">
                  <a:pos x="T6" y="T7"/>
                </a:cxn>
                <a:cxn ang="0">
                  <a:pos x="T8" y="T9"/>
                </a:cxn>
                <a:cxn ang="0">
                  <a:pos x="T10" y="T11"/>
                </a:cxn>
              </a:cxnLst>
              <a:rect l="0" t="0" r="r" b="b"/>
              <a:pathLst>
                <a:path w="42" h="32">
                  <a:moveTo>
                    <a:pt x="20" y="0"/>
                  </a:moveTo>
                  <a:lnTo>
                    <a:pt x="5" y="10"/>
                  </a:lnTo>
                  <a:lnTo>
                    <a:pt x="0" y="28"/>
                  </a:lnTo>
                  <a:lnTo>
                    <a:pt x="25" y="31"/>
                  </a:lnTo>
                  <a:lnTo>
                    <a:pt x="41" y="21"/>
                  </a:lnTo>
                  <a:lnTo>
                    <a:pt x="20"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3" name="Freeform 83"/>
            <p:cNvSpPr/>
            <p:nvPr/>
          </p:nvSpPr>
          <p:spPr>
            <a:xfrm>
              <a:off x="3765579" y="1767818"/>
              <a:ext cx="119509" cy="97523"/>
            </a:xfrm>
            <a:custGeom>
              <a:avLst/>
              <a:gdLst>
                <a:gd name="T0" fmla="*/ 0 w 67"/>
                <a:gd name="T1" fmla="*/ 54 h 55"/>
                <a:gd name="T2" fmla="*/ 2 w 67"/>
                <a:gd name="T3" fmla="*/ 31 h 55"/>
                <a:gd name="T4" fmla="*/ 9 w 67"/>
                <a:gd name="T5" fmla="*/ 10 h 55"/>
                <a:gd name="T6" fmla="*/ 32 w 67"/>
                <a:gd name="T7" fmla="*/ 0 h 55"/>
                <a:gd name="T8" fmla="*/ 52 w 67"/>
                <a:gd name="T9" fmla="*/ 3 h 55"/>
                <a:gd name="T10" fmla="*/ 66 w 67"/>
                <a:gd name="T11" fmla="*/ 8 h 55"/>
                <a:gd name="T12" fmla="*/ 53 w 67"/>
                <a:gd name="T13" fmla="*/ 23 h 55"/>
                <a:gd name="T14" fmla="*/ 33 w 67"/>
                <a:gd name="T15" fmla="*/ 39 h 55"/>
                <a:gd name="T16" fmla="*/ 19 w 67"/>
                <a:gd name="T17" fmla="*/ 39 h 55"/>
                <a:gd name="T18" fmla="*/ 14 w 67"/>
                <a:gd name="T19" fmla="*/ 54 h 55"/>
                <a:gd name="T20" fmla="*/ 0 w 67"/>
                <a:gd name="T21" fmla="*/ 5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55">
                  <a:moveTo>
                    <a:pt x="0" y="54"/>
                  </a:moveTo>
                  <a:lnTo>
                    <a:pt x="2" y="31"/>
                  </a:lnTo>
                  <a:lnTo>
                    <a:pt x="9" y="10"/>
                  </a:lnTo>
                  <a:lnTo>
                    <a:pt x="32" y="0"/>
                  </a:lnTo>
                  <a:lnTo>
                    <a:pt x="52" y="3"/>
                  </a:lnTo>
                  <a:lnTo>
                    <a:pt x="66" y="8"/>
                  </a:lnTo>
                  <a:lnTo>
                    <a:pt x="53" y="23"/>
                  </a:lnTo>
                  <a:lnTo>
                    <a:pt x="33" y="39"/>
                  </a:lnTo>
                  <a:lnTo>
                    <a:pt x="19" y="39"/>
                  </a:lnTo>
                  <a:lnTo>
                    <a:pt x="14" y="54"/>
                  </a:lnTo>
                  <a:lnTo>
                    <a:pt x="0" y="5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4" name="Freeform 84"/>
            <p:cNvSpPr/>
            <p:nvPr/>
          </p:nvSpPr>
          <p:spPr>
            <a:xfrm>
              <a:off x="3892950" y="1778829"/>
              <a:ext cx="570812" cy="511210"/>
            </a:xfrm>
            <a:custGeom>
              <a:avLst/>
              <a:gdLst>
                <a:gd name="T0" fmla="*/ 47 w 323"/>
                <a:gd name="T1" fmla="*/ 0 h 289"/>
                <a:gd name="T2" fmla="*/ 17 w 323"/>
                <a:gd name="T3" fmla="*/ 9 h 289"/>
                <a:gd name="T4" fmla="*/ 0 w 323"/>
                <a:gd name="T5" fmla="*/ 40 h 289"/>
                <a:gd name="T6" fmla="*/ 3 w 323"/>
                <a:gd name="T7" fmla="*/ 67 h 289"/>
                <a:gd name="T8" fmla="*/ 25 w 323"/>
                <a:gd name="T9" fmla="*/ 76 h 289"/>
                <a:gd name="T10" fmla="*/ 15 w 323"/>
                <a:gd name="T11" fmla="*/ 87 h 289"/>
                <a:gd name="T12" fmla="*/ 20 w 323"/>
                <a:gd name="T13" fmla="*/ 96 h 289"/>
                <a:gd name="T14" fmla="*/ 68 w 323"/>
                <a:gd name="T15" fmla="*/ 89 h 289"/>
                <a:gd name="T16" fmla="*/ 97 w 323"/>
                <a:gd name="T17" fmla="*/ 104 h 289"/>
                <a:gd name="T18" fmla="*/ 120 w 323"/>
                <a:gd name="T19" fmla="*/ 89 h 289"/>
                <a:gd name="T20" fmla="*/ 147 w 323"/>
                <a:gd name="T21" fmla="*/ 114 h 289"/>
                <a:gd name="T22" fmla="*/ 145 w 323"/>
                <a:gd name="T23" fmla="*/ 131 h 289"/>
                <a:gd name="T24" fmla="*/ 170 w 323"/>
                <a:gd name="T25" fmla="*/ 131 h 289"/>
                <a:gd name="T26" fmla="*/ 185 w 323"/>
                <a:gd name="T27" fmla="*/ 144 h 289"/>
                <a:gd name="T28" fmla="*/ 187 w 323"/>
                <a:gd name="T29" fmla="*/ 171 h 289"/>
                <a:gd name="T30" fmla="*/ 160 w 323"/>
                <a:gd name="T31" fmla="*/ 201 h 289"/>
                <a:gd name="T32" fmla="*/ 115 w 323"/>
                <a:gd name="T33" fmla="*/ 211 h 289"/>
                <a:gd name="T34" fmla="*/ 105 w 323"/>
                <a:gd name="T35" fmla="*/ 226 h 289"/>
                <a:gd name="T36" fmla="*/ 123 w 323"/>
                <a:gd name="T37" fmla="*/ 243 h 289"/>
                <a:gd name="T38" fmla="*/ 160 w 323"/>
                <a:gd name="T39" fmla="*/ 233 h 289"/>
                <a:gd name="T40" fmla="*/ 197 w 323"/>
                <a:gd name="T41" fmla="*/ 263 h 289"/>
                <a:gd name="T42" fmla="*/ 247 w 323"/>
                <a:gd name="T43" fmla="*/ 288 h 289"/>
                <a:gd name="T44" fmla="*/ 230 w 323"/>
                <a:gd name="T45" fmla="*/ 248 h 289"/>
                <a:gd name="T46" fmla="*/ 264 w 323"/>
                <a:gd name="T47" fmla="*/ 270 h 289"/>
                <a:gd name="T48" fmla="*/ 275 w 323"/>
                <a:gd name="T49" fmla="*/ 246 h 289"/>
                <a:gd name="T50" fmla="*/ 267 w 323"/>
                <a:gd name="T51" fmla="*/ 215 h 289"/>
                <a:gd name="T52" fmla="*/ 242 w 323"/>
                <a:gd name="T53" fmla="*/ 211 h 289"/>
                <a:gd name="T54" fmla="*/ 245 w 323"/>
                <a:gd name="T55" fmla="*/ 182 h 289"/>
                <a:gd name="T56" fmla="*/ 258 w 323"/>
                <a:gd name="T57" fmla="*/ 178 h 289"/>
                <a:gd name="T58" fmla="*/ 297 w 323"/>
                <a:gd name="T59" fmla="*/ 218 h 289"/>
                <a:gd name="T60" fmla="*/ 312 w 323"/>
                <a:gd name="T61" fmla="*/ 193 h 289"/>
                <a:gd name="T62" fmla="*/ 322 w 323"/>
                <a:gd name="T63" fmla="*/ 176 h 289"/>
                <a:gd name="T64" fmla="*/ 297 w 323"/>
                <a:gd name="T65" fmla="*/ 159 h 289"/>
                <a:gd name="T66" fmla="*/ 270 w 323"/>
                <a:gd name="T67" fmla="*/ 151 h 289"/>
                <a:gd name="T68" fmla="*/ 250 w 323"/>
                <a:gd name="T69" fmla="*/ 123 h 289"/>
                <a:gd name="T70" fmla="*/ 264 w 323"/>
                <a:gd name="T71" fmla="*/ 106 h 289"/>
                <a:gd name="T72" fmla="*/ 253 w 323"/>
                <a:gd name="T73" fmla="*/ 84 h 289"/>
                <a:gd name="T74" fmla="*/ 212 w 323"/>
                <a:gd name="T75" fmla="*/ 67 h 289"/>
                <a:gd name="T76" fmla="*/ 187 w 323"/>
                <a:gd name="T77" fmla="*/ 54 h 289"/>
                <a:gd name="T78" fmla="*/ 168 w 323"/>
                <a:gd name="T79" fmla="*/ 22 h 289"/>
                <a:gd name="T80" fmla="*/ 117 w 323"/>
                <a:gd name="T81" fmla="*/ 27 h 289"/>
                <a:gd name="T82" fmla="*/ 103 w 323"/>
                <a:gd name="T83" fmla="*/ 47 h 289"/>
                <a:gd name="T84" fmla="*/ 109 w 323"/>
                <a:gd name="T85" fmla="*/ 2 h 289"/>
                <a:gd name="T86" fmla="*/ 75 w 323"/>
                <a:gd name="T87" fmla="*/ 0 h 289"/>
                <a:gd name="T88" fmla="*/ 58 w 323"/>
                <a:gd name="T89" fmla="*/ 22 h 289"/>
                <a:gd name="T90" fmla="*/ 55 w 323"/>
                <a:gd name="T91" fmla="*/ 40 h 289"/>
                <a:gd name="T92" fmla="*/ 37 w 323"/>
                <a:gd name="T93" fmla="*/ 36 h 289"/>
                <a:gd name="T94" fmla="*/ 47 w 323"/>
                <a:gd name="T95"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3" h="289">
                  <a:moveTo>
                    <a:pt x="47" y="0"/>
                  </a:moveTo>
                  <a:lnTo>
                    <a:pt x="17" y="9"/>
                  </a:lnTo>
                  <a:lnTo>
                    <a:pt x="0" y="40"/>
                  </a:lnTo>
                  <a:lnTo>
                    <a:pt x="3" y="67"/>
                  </a:lnTo>
                  <a:lnTo>
                    <a:pt x="25" y="76"/>
                  </a:lnTo>
                  <a:lnTo>
                    <a:pt x="15" y="87"/>
                  </a:lnTo>
                  <a:lnTo>
                    <a:pt x="20" y="96"/>
                  </a:lnTo>
                  <a:lnTo>
                    <a:pt x="68" y="89"/>
                  </a:lnTo>
                  <a:lnTo>
                    <a:pt x="97" y="104"/>
                  </a:lnTo>
                  <a:lnTo>
                    <a:pt x="120" y="89"/>
                  </a:lnTo>
                  <a:lnTo>
                    <a:pt x="147" y="114"/>
                  </a:lnTo>
                  <a:lnTo>
                    <a:pt x="145" y="131"/>
                  </a:lnTo>
                  <a:lnTo>
                    <a:pt x="170" y="131"/>
                  </a:lnTo>
                  <a:lnTo>
                    <a:pt x="185" y="144"/>
                  </a:lnTo>
                  <a:lnTo>
                    <a:pt x="187" y="171"/>
                  </a:lnTo>
                  <a:lnTo>
                    <a:pt x="160" y="201"/>
                  </a:lnTo>
                  <a:lnTo>
                    <a:pt x="115" y="211"/>
                  </a:lnTo>
                  <a:lnTo>
                    <a:pt x="105" y="226"/>
                  </a:lnTo>
                  <a:lnTo>
                    <a:pt x="123" y="243"/>
                  </a:lnTo>
                  <a:lnTo>
                    <a:pt x="160" y="233"/>
                  </a:lnTo>
                  <a:lnTo>
                    <a:pt x="197" y="263"/>
                  </a:lnTo>
                  <a:lnTo>
                    <a:pt x="247" y="288"/>
                  </a:lnTo>
                  <a:lnTo>
                    <a:pt x="230" y="248"/>
                  </a:lnTo>
                  <a:lnTo>
                    <a:pt x="264" y="270"/>
                  </a:lnTo>
                  <a:lnTo>
                    <a:pt x="275" y="246"/>
                  </a:lnTo>
                  <a:lnTo>
                    <a:pt x="267" y="215"/>
                  </a:lnTo>
                  <a:lnTo>
                    <a:pt x="242" y="211"/>
                  </a:lnTo>
                  <a:lnTo>
                    <a:pt x="245" y="182"/>
                  </a:lnTo>
                  <a:lnTo>
                    <a:pt x="258" y="178"/>
                  </a:lnTo>
                  <a:lnTo>
                    <a:pt x="297" y="218"/>
                  </a:lnTo>
                  <a:lnTo>
                    <a:pt x="312" y="193"/>
                  </a:lnTo>
                  <a:lnTo>
                    <a:pt x="322" y="176"/>
                  </a:lnTo>
                  <a:lnTo>
                    <a:pt x="297" y="159"/>
                  </a:lnTo>
                  <a:lnTo>
                    <a:pt x="270" y="151"/>
                  </a:lnTo>
                  <a:lnTo>
                    <a:pt x="250" y="123"/>
                  </a:lnTo>
                  <a:lnTo>
                    <a:pt x="264" y="106"/>
                  </a:lnTo>
                  <a:lnTo>
                    <a:pt x="253" y="84"/>
                  </a:lnTo>
                  <a:lnTo>
                    <a:pt x="212" y="67"/>
                  </a:lnTo>
                  <a:lnTo>
                    <a:pt x="187" y="54"/>
                  </a:lnTo>
                  <a:lnTo>
                    <a:pt x="168" y="22"/>
                  </a:lnTo>
                  <a:lnTo>
                    <a:pt x="117" y="27"/>
                  </a:lnTo>
                  <a:lnTo>
                    <a:pt x="103" y="47"/>
                  </a:lnTo>
                  <a:lnTo>
                    <a:pt x="109" y="2"/>
                  </a:lnTo>
                  <a:lnTo>
                    <a:pt x="75" y="0"/>
                  </a:lnTo>
                  <a:lnTo>
                    <a:pt x="58" y="22"/>
                  </a:lnTo>
                  <a:lnTo>
                    <a:pt x="55" y="40"/>
                  </a:lnTo>
                  <a:lnTo>
                    <a:pt x="37" y="36"/>
                  </a:lnTo>
                  <a:lnTo>
                    <a:pt x="47"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5" name="Freeform 85"/>
            <p:cNvSpPr/>
            <p:nvPr/>
          </p:nvSpPr>
          <p:spPr>
            <a:xfrm>
              <a:off x="4105235" y="2044658"/>
              <a:ext cx="47175" cy="53480"/>
            </a:xfrm>
            <a:custGeom>
              <a:avLst/>
              <a:gdLst>
                <a:gd name="T0" fmla="*/ 3 w 27"/>
                <a:gd name="T1" fmla="*/ 29 h 30"/>
                <a:gd name="T2" fmla="*/ 2 w 27"/>
                <a:gd name="T3" fmla="*/ 29 h 30"/>
                <a:gd name="T4" fmla="*/ 1 w 27"/>
                <a:gd name="T5" fmla="*/ 28 h 30"/>
                <a:gd name="T6" fmla="*/ 0 w 27"/>
                <a:gd name="T7" fmla="*/ 28 h 30"/>
                <a:gd name="T8" fmla="*/ 0 w 27"/>
                <a:gd name="T9" fmla="*/ 27 h 30"/>
                <a:gd name="T10" fmla="*/ 1 w 27"/>
                <a:gd name="T11" fmla="*/ 25 h 30"/>
                <a:gd name="T12" fmla="*/ 2 w 27"/>
                <a:gd name="T13" fmla="*/ 24 h 30"/>
                <a:gd name="T14" fmla="*/ 2 w 27"/>
                <a:gd name="T15" fmla="*/ 22 h 30"/>
                <a:gd name="T16" fmla="*/ 3 w 27"/>
                <a:gd name="T17" fmla="*/ 20 h 30"/>
                <a:gd name="T18" fmla="*/ 3 w 27"/>
                <a:gd name="T19" fmla="*/ 18 h 30"/>
                <a:gd name="T20" fmla="*/ 3 w 27"/>
                <a:gd name="T21" fmla="*/ 17 h 30"/>
                <a:gd name="T22" fmla="*/ 3 w 27"/>
                <a:gd name="T23" fmla="*/ 14 h 30"/>
                <a:gd name="T24" fmla="*/ 3 w 27"/>
                <a:gd name="T25" fmla="*/ 12 h 30"/>
                <a:gd name="T26" fmla="*/ 4 w 27"/>
                <a:gd name="T27" fmla="*/ 11 h 30"/>
                <a:gd name="T28" fmla="*/ 4 w 27"/>
                <a:gd name="T29" fmla="*/ 10 h 30"/>
                <a:gd name="T30" fmla="*/ 5 w 27"/>
                <a:gd name="T31" fmla="*/ 7 h 30"/>
                <a:gd name="T32" fmla="*/ 6 w 27"/>
                <a:gd name="T33" fmla="*/ 7 h 30"/>
                <a:gd name="T34" fmla="*/ 7 w 27"/>
                <a:gd name="T35" fmla="*/ 5 h 30"/>
                <a:gd name="T36" fmla="*/ 7 w 27"/>
                <a:gd name="T37" fmla="*/ 4 h 30"/>
                <a:gd name="T38" fmla="*/ 9 w 27"/>
                <a:gd name="T39" fmla="*/ 3 h 30"/>
                <a:gd name="T40" fmla="*/ 10 w 27"/>
                <a:gd name="T41" fmla="*/ 2 h 30"/>
                <a:gd name="T42" fmla="*/ 11 w 27"/>
                <a:gd name="T43" fmla="*/ 2 h 30"/>
                <a:gd name="T44" fmla="*/ 12 w 27"/>
                <a:gd name="T45" fmla="*/ 1 h 30"/>
                <a:gd name="T46" fmla="*/ 14 w 27"/>
                <a:gd name="T47" fmla="*/ 1 h 30"/>
                <a:gd name="T48" fmla="*/ 15 w 27"/>
                <a:gd name="T49" fmla="*/ 0 h 30"/>
                <a:gd name="T50" fmla="*/ 16 w 27"/>
                <a:gd name="T51" fmla="*/ 1 h 30"/>
                <a:gd name="T52" fmla="*/ 18 w 27"/>
                <a:gd name="T53" fmla="*/ 1 h 30"/>
                <a:gd name="T54" fmla="*/ 19 w 27"/>
                <a:gd name="T55" fmla="*/ 2 h 30"/>
                <a:gd name="T56" fmla="*/ 21 w 27"/>
                <a:gd name="T57" fmla="*/ 2 h 30"/>
                <a:gd name="T58" fmla="*/ 23 w 27"/>
                <a:gd name="T59" fmla="*/ 3 h 30"/>
                <a:gd name="T60" fmla="*/ 23 w 27"/>
                <a:gd name="T61" fmla="*/ 4 h 30"/>
                <a:gd name="T62" fmla="*/ 23 w 27"/>
                <a:gd name="T63" fmla="*/ 5 h 30"/>
                <a:gd name="T64" fmla="*/ 24 w 27"/>
                <a:gd name="T65" fmla="*/ 7 h 30"/>
                <a:gd name="T66" fmla="*/ 25 w 27"/>
                <a:gd name="T67" fmla="*/ 7 h 30"/>
                <a:gd name="T68" fmla="*/ 26 w 27"/>
                <a:gd name="T69" fmla="*/ 10 h 30"/>
                <a:gd name="T70" fmla="*/ 26 w 27"/>
                <a:gd name="T71" fmla="*/ 11 h 30"/>
                <a:gd name="T72" fmla="*/ 26 w 27"/>
                <a:gd name="T73" fmla="*/ 12 h 30"/>
                <a:gd name="T74" fmla="*/ 26 w 27"/>
                <a:gd name="T75" fmla="*/ 14 h 30"/>
                <a:gd name="T76" fmla="*/ 25 w 27"/>
                <a:gd name="T77" fmla="*/ 17 h 30"/>
                <a:gd name="T78" fmla="*/ 23 w 27"/>
                <a:gd name="T79" fmla="*/ 18 h 30"/>
                <a:gd name="T80" fmla="*/ 22 w 27"/>
                <a:gd name="T81" fmla="*/ 20 h 30"/>
                <a:gd name="T82" fmla="*/ 19 w 27"/>
                <a:gd name="T83" fmla="*/ 22 h 30"/>
                <a:gd name="T84" fmla="*/ 16 w 27"/>
                <a:gd name="T85" fmla="*/ 24 h 30"/>
                <a:gd name="T86" fmla="*/ 15 w 27"/>
                <a:gd name="T87" fmla="*/ 25 h 30"/>
                <a:gd name="T88" fmla="*/ 11 w 27"/>
                <a:gd name="T89" fmla="*/ 27 h 30"/>
                <a:gd name="T90" fmla="*/ 9 w 27"/>
                <a:gd name="T91" fmla="*/ 28 h 30"/>
                <a:gd name="T92" fmla="*/ 7 w 27"/>
                <a:gd name="T93" fmla="*/ 28 h 30"/>
                <a:gd name="T94" fmla="*/ 4 w 27"/>
                <a:gd name="T95" fmla="*/ 29 h 30"/>
                <a:gd name="T96" fmla="*/ 3 w 27"/>
                <a:gd name="T9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 h="30">
                  <a:moveTo>
                    <a:pt x="3" y="29"/>
                  </a:moveTo>
                  <a:lnTo>
                    <a:pt x="2" y="29"/>
                  </a:lnTo>
                  <a:lnTo>
                    <a:pt x="1" y="28"/>
                  </a:lnTo>
                  <a:lnTo>
                    <a:pt x="0" y="28"/>
                  </a:lnTo>
                  <a:lnTo>
                    <a:pt x="0" y="27"/>
                  </a:lnTo>
                  <a:lnTo>
                    <a:pt x="1" y="25"/>
                  </a:lnTo>
                  <a:lnTo>
                    <a:pt x="2" y="24"/>
                  </a:lnTo>
                  <a:lnTo>
                    <a:pt x="2" y="22"/>
                  </a:lnTo>
                  <a:lnTo>
                    <a:pt x="3" y="20"/>
                  </a:lnTo>
                  <a:lnTo>
                    <a:pt x="3" y="18"/>
                  </a:lnTo>
                  <a:lnTo>
                    <a:pt x="3" y="17"/>
                  </a:lnTo>
                  <a:lnTo>
                    <a:pt x="3" y="14"/>
                  </a:lnTo>
                  <a:lnTo>
                    <a:pt x="3" y="12"/>
                  </a:lnTo>
                  <a:lnTo>
                    <a:pt x="4" y="11"/>
                  </a:lnTo>
                  <a:lnTo>
                    <a:pt x="4" y="10"/>
                  </a:lnTo>
                  <a:lnTo>
                    <a:pt x="5" y="7"/>
                  </a:lnTo>
                  <a:lnTo>
                    <a:pt x="6" y="7"/>
                  </a:lnTo>
                  <a:lnTo>
                    <a:pt x="7" y="5"/>
                  </a:lnTo>
                  <a:lnTo>
                    <a:pt x="7" y="4"/>
                  </a:lnTo>
                  <a:lnTo>
                    <a:pt x="9" y="3"/>
                  </a:lnTo>
                  <a:lnTo>
                    <a:pt x="10" y="2"/>
                  </a:lnTo>
                  <a:lnTo>
                    <a:pt x="11" y="2"/>
                  </a:lnTo>
                  <a:lnTo>
                    <a:pt x="12" y="1"/>
                  </a:lnTo>
                  <a:lnTo>
                    <a:pt x="14" y="1"/>
                  </a:lnTo>
                  <a:lnTo>
                    <a:pt x="15" y="0"/>
                  </a:lnTo>
                  <a:lnTo>
                    <a:pt x="16" y="1"/>
                  </a:lnTo>
                  <a:lnTo>
                    <a:pt x="18" y="1"/>
                  </a:lnTo>
                  <a:lnTo>
                    <a:pt x="19" y="2"/>
                  </a:lnTo>
                  <a:lnTo>
                    <a:pt x="21" y="2"/>
                  </a:lnTo>
                  <a:lnTo>
                    <a:pt x="23" y="3"/>
                  </a:lnTo>
                  <a:lnTo>
                    <a:pt x="23" y="4"/>
                  </a:lnTo>
                  <a:lnTo>
                    <a:pt x="23" y="5"/>
                  </a:lnTo>
                  <a:lnTo>
                    <a:pt x="24" y="7"/>
                  </a:lnTo>
                  <a:lnTo>
                    <a:pt x="25" y="7"/>
                  </a:lnTo>
                  <a:lnTo>
                    <a:pt x="26" y="10"/>
                  </a:lnTo>
                  <a:lnTo>
                    <a:pt x="26" y="11"/>
                  </a:lnTo>
                  <a:lnTo>
                    <a:pt x="26" y="12"/>
                  </a:lnTo>
                  <a:lnTo>
                    <a:pt x="26" y="14"/>
                  </a:lnTo>
                  <a:lnTo>
                    <a:pt x="25" y="17"/>
                  </a:lnTo>
                  <a:lnTo>
                    <a:pt x="23" y="18"/>
                  </a:lnTo>
                  <a:lnTo>
                    <a:pt x="22" y="20"/>
                  </a:lnTo>
                  <a:lnTo>
                    <a:pt x="19" y="22"/>
                  </a:lnTo>
                  <a:lnTo>
                    <a:pt x="16" y="24"/>
                  </a:lnTo>
                  <a:lnTo>
                    <a:pt x="15" y="25"/>
                  </a:lnTo>
                  <a:lnTo>
                    <a:pt x="11" y="27"/>
                  </a:lnTo>
                  <a:lnTo>
                    <a:pt x="9" y="28"/>
                  </a:lnTo>
                  <a:lnTo>
                    <a:pt x="7" y="28"/>
                  </a:lnTo>
                  <a:lnTo>
                    <a:pt x="4" y="29"/>
                  </a:lnTo>
                  <a:lnTo>
                    <a:pt x="3" y="2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6" name="Freeform 86"/>
            <p:cNvSpPr/>
            <p:nvPr/>
          </p:nvSpPr>
          <p:spPr>
            <a:xfrm>
              <a:off x="4078503" y="1973875"/>
              <a:ext cx="26732" cy="53480"/>
            </a:xfrm>
            <a:custGeom>
              <a:avLst/>
              <a:gdLst>
                <a:gd name="T0" fmla="*/ 7 w 15"/>
                <a:gd name="T1" fmla="*/ 30 h 31"/>
                <a:gd name="T2" fmla="*/ 6 w 15"/>
                <a:gd name="T3" fmla="*/ 30 h 31"/>
                <a:gd name="T4" fmla="*/ 4 w 15"/>
                <a:gd name="T5" fmla="*/ 29 h 31"/>
                <a:gd name="T6" fmla="*/ 4 w 15"/>
                <a:gd name="T7" fmla="*/ 27 h 31"/>
                <a:gd name="T8" fmla="*/ 3 w 15"/>
                <a:gd name="T9" fmla="*/ 26 h 31"/>
                <a:gd name="T10" fmla="*/ 2 w 15"/>
                <a:gd name="T11" fmla="*/ 26 h 31"/>
                <a:gd name="T12" fmla="*/ 2 w 15"/>
                <a:gd name="T13" fmla="*/ 24 h 31"/>
                <a:gd name="T14" fmla="*/ 2 w 15"/>
                <a:gd name="T15" fmla="*/ 22 h 31"/>
                <a:gd name="T16" fmla="*/ 1 w 15"/>
                <a:gd name="T17" fmla="*/ 20 h 31"/>
                <a:gd name="T18" fmla="*/ 1 w 15"/>
                <a:gd name="T19" fmla="*/ 19 h 31"/>
                <a:gd name="T20" fmla="*/ 1 w 15"/>
                <a:gd name="T21" fmla="*/ 17 h 31"/>
                <a:gd name="T22" fmla="*/ 0 w 15"/>
                <a:gd name="T23" fmla="*/ 14 h 31"/>
                <a:gd name="T24" fmla="*/ 1 w 15"/>
                <a:gd name="T25" fmla="*/ 13 h 31"/>
                <a:gd name="T26" fmla="*/ 1 w 15"/>
                <a:gd name="T27" fmla="*/ 11 h 31"/>
                <a:gd name="T28" fmla="*/ 1 w 15"/>
                <a:gd name="T29" fmla="*/ 10 h 31"/>
                <a:gd name="T30" fmla="*/ 2 w 15"/>
                <a:gd name="T31" fmla="*/ 7 h 31"/>
                <a:gd name="T32" fmla="*/ 2 w 15"/>
                <a:gd name="T33" fmla="*/ 6 h 31"/>
                <a:gd name="T34" fmla="*/ 2 w 15"/>
                <a:gd name="T35" fmla="*/ 4 h 31"/>
                <a:gd name="T36" fmla="*/ 3 w 15"/>
                <a:gd name="T37" fmla="*/ 4 h 31"/>
                <a:gd name="T38" fmla="*/ 4 w 15"/>
                <a:gd name="T39" fmla="*/ 3 h 31"/>
                <a:gd name="T40" fmla="*/ 4 w 15"/>
                <a:gd name="T41" fmla="*/ 2 h 31"/>
                <a:gd name="T42" fmla="*/ 6 w 15"/>
                <a:gd name="T43" fmla="*/ 1 h 31"/>
                <a:gd name="T44" fmla="*/ 7 w 15"/>
                <a:gd name="T45" fmla="*/ 1 h 31"/>
                <a:gd name="T46" fmla="*/ 7 w 15"/>
                <a:gd name="T47" fmla="*/ 0 h 31"/>
                <a:gd name="T48" fmla="*/ 8 w 15"/>
                <a:gd name="T49" fmla="*/ 1 h 31"/>
                <a:gd name="T50" fmla="*/ 9 w 15"/>
                <a:gd name="T51" fmla="*/ 1 h 31"/>
                <a:gd name="T52" fmla="*/ 11 w 15"/>
                <a:gd name="T53" fmla="*/ 2 h 31"/>
                <a:gd name="T54" fmla="*/ 11 w 15"/>
                <a:gd name="T55" fmla="*/ 3 h 31"/>
                <a:gd name="T56" fmla="*/ 12 w 15"/>
                <a:gd name="T57" fmla="*/ 4 h 31"/>
                <a:gd name="T58" fmla="*/ 13 w 15"/>
                <a:gd name="T59" fmla="*/ 6 h 31"/>
                <a:gd name="T60" fmla="*/ 13 w 15"/>
                <a:gd name="T61" fmla="*/ 7 h 31"/>
                <a:gd name="T62" fmla="*/ 14 w 15"/>
                <a:gd name="T63" fmla="*/ 10 h 31"/>
                <a:gd name="T64" fmla="*/ 14 w 15"/>
                <a:gd name="T65" fmla="*/ 11 h 31"/>
                <a:gd name="T66" fmla="*/ 14 w 15"/>
                <a:gd name="T67" fmla="*/ 13 h 31"/>
                <a:gd name="T68" fmla="*/ 14 w 15"/>
                <a:gd name="T69" fmla="*/ 14 h 31"/>
                <a:gd name="T70" fmla="*/ 14 w 15"/>
                <a:gd name="T71" fmla="*/ 17 h 31"/>
                <a:gd name="T72" fmla="*/ 14 w 15"/>
                <a:gd name="T73" fmla="*/ 19 h 31"/>
                <a:gd name="T74" fmla="*/ 14 w 15"/>
                <a:gd name="T75" fmla="*/ 20 h 31"/>
                <a:gd name="T76" fmla="*/ 13 w 15"/>
                <a:gd name="T77" fmla="*/ 22 h 31"/>
                <a:gd name="T78" fmla="*/ 13 w 15"/>
                <a:gd name="T79" fmla="*/ 24 h 31"/>
                <a:gd name="T80" fmla="*/ 12 w 15"/>
                <a:gd name="T81" fmla="*/ 26 h 31"/>
                <a:gd name="T82" fmla="*/ 11 w 15"/>
                <a:gd name="T83" fmla="*/ 27 h 31"/>
                <a:gd name="T84" fmla="*/ 11 w 15"/>
                <a:gd name="T85" fmla="*/ 29 h 31"/>
                <a:gd name="T86" fmla="*/ 9 w 15"/>
                <a:gd name="T87" fmla="*/ 30 h 31"/>
                <a:gd name="T88" fmla="*/ 8 w 15"/>
                <a:gd name="T89" fmla="*/ 30 h 31"/>
                <a:gd name="T90" fmla="*/ 7 w 15"/>
                <a:gd name="T91"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31">
                  <a:moveTo>
                    <a:pt x="7" y="30"/>
                  </a:moveTo>
                  <a:lnTo>
                    <a:pt x="6" y="30"/>
                  </a:lnTo>
                  <a:lnTo>
                    <a:pt x="4" y="29"/>
                  </a:lnTo>
                  <a:lnTo>
                    <a:pt x="4" y="27"/>
                  </a:lnTo>
                  <a:lnTo>
                    <a:pt x="3" y="26"/>
                  </a:lnTo>
                  <a:lnTo>
                    <a:pt x="2" y="26"/>
                  </a:lnTo>
                  <a:lnTo>
                    <a:pt x="2" y="24"/>
                  </a:lnTo>
                  <a:lnTo>
                    <a:pt x="2" y="22"/>
                  </a:lnTo>
                  <a:lnTo>
                    <a:pt x="1" y="20"/>
                  </a:lnTo>
                  <a:lnTo>
                    <a:pt x="1" y="19"/>
                  </a:lnTo>
                  <a:lnTo>
                    <a:pt x="1" y="17"/>
                  </a:lnTo>
                  <a:lnTo>
                    <a:pt x="0" y="14"/>
                  </a:lnTo>
                  <a:lnTo>
                    <a:pt x="1" y="13"/>
                  </a:lnTo>
                  <a:lnTo>
                    <a:pt x="1" y="11"/>
                  </a:lnTo>
                  <a:lnTo>
                    <a:pt x="1" y="10"/>
                  </a:lnTo>
                  <a:lnTo>
                    <a:pt x="2" y="7"/>
                  </a:lnTo>
                  <a:lnTo>
                    <a:pt x="2" y="6"/>
                  </a:lnTo>
                  <a:lnTo>
                    <a:pt x="2" y="4"/>
                  </a:lnTo>
                  <a:lnTo>
                    <a:pt x="3" y="4"/>
                  </a:lnTo>
                  <a:lnTo>
                    <a:pt x="4" y="3"/>
                  </a:lnTo>
                  <a:lnTo>
                    <a:pt x="4" y="2"/>
                  </a:lnTo>
                  <a:lnTo>
                    <a:pt x="6" y="1"/>
                  </a:lnTo>
                  <a:lnTo>
                    <a:pt x="7" y="1"/>
                  </a:lnTo>
                  <a:lnTo>
                    <a:pt x="7" y="0"/>
                  </a:lnTo>
                  <a:lnTo>
                    <a:pt x="8" y="1"/>
                  </a:lnTo>
                  <a:lnTo>
                    <a:pt x="9" y="1"/>
                  </a:lnTo>
                  <a:lnTo>
                    <a:pt x="11" y="2"/>
                  </a:lnTo>
                  <a:lnTo>
                    <a:pt x="11" y="3"/>
                  </a:lnTo>
                  <a:lnTo>
                    <a:pt x="12" y="4"/>
                  </a:lnTo>
                  <a:lnTo>
                    <a:pt x="13" y="6"/>
                  </a:lnTo>
                  <a:lnTo>
                    <a:pt x="13" y="7"/>
                  </a:lnTo>
                  <a:lnTo>
                    <a:pt x="14" y="10"/>
                  </a:lnTo>
                  <a:lnTo>
                    <a:pt x="14" y="11"/>
                  </a:lnTo>
                  <a:lnTo>
                    <a:pt x="14" y="13"/>
                  </a:lnTo>
                  <a:lnTo>
                    <a:pt x="14" y="14"/>
                  </a:lnTo>
                  <a:lnTo>
                    <a:pt x="14" y="17"/>
                  </a:lnTo>
                  <a:lnTo>
                    <a:pt x="14" y="19"/>
                  </a:lnTo>
                  <a:lnTo>
                    <a:pt x="14" y="20"/>
                  </a:lnTo>
                  <a:lnTo>
                    <a:pt x="13" y="22"/>
                  </a:lnTo>
                  <a:lnTo>
                    <a:pt x="13" y="24"/>
                  </a:lnTo>
                  <a:lnTo>
                    <a:pt x="12" y="26"/>
                  </a:lnTo>
                  <a:lnTo>
                    <a:pt x="11" y="27"/>
                  </a:lnTo>
                  <a:lnTo>
                    <a:pt x="11" y="29"/>
                  </a:lnTo>
                  <a:lnTo>
                    <a:pt x="9" y="30"/>
                  </a:lnTo>
                  <a:lnTo>
                    <a:pt x="8" y="30"/>
                  </a:lnTo>
                  <a:lnTo>
                    <a:pt x="7" y="3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7" name="Freeform 87"/>
            <p:cNvSpPr/>
            <p:nvPr/>
          </p:nvSpPr>
          <p:spPr>
            <a:xfrm>
              <a:off x="3881943" y="2161056"/>
              <a:ext cx="103784" cy="91231"/>
            </a:xfrm>
            <a:custGeom>
              <a:avLst/>
              <a:gdLst>
                <a:gd name="T0" fmla="*/ 26 w 59"/>
                <a:gd name="T1" fmla="*/ 0 h 51"/>
                <a:gd name="T2" fmla="*/ 50 w 59"/>
                <a:gd name="T3" fmla="*/ 8 h 51"/>
                <a:gd name="T4" fmla="*/ 58 w 59"/>
                <a:gd name="T5" fmla="*/ 23 h 51"/>
                <a:gd name="T6" fmla="*/ 38 w 59"/>
                <a:gd name="T7" fmla="*/ 31 h 51"/>
                <a:gd name="T8" fmla="*/ 15 w 59"/>
                <a:gd name="T9" fmla="*/ 50 h 51"/>
                <a:gd name="T10" fmla="*/ 0 w 59"/>
                <a:gd name="T11" fmla="*/ 31 h 51"/>
                <a:gd name="T12" fmla="*/ 3 w 59"/>
                <a:gd name="T13" fmla="*/ 10 h 51"/>
                <a:gd name="T14" fmla="*/ 26 w 59"/>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1">
                  <a:moveTo>
                    <a:pt x="26" y="0"/>
                  </a:moveTo>
                  <a:lnTo>
                    <a:pt x="50" y="8"/>
                  </a:lnTo>
                  <a:lnTo>
                    <a:pt x="58" y="23"/>
                  </a:lnTo>
                  <a:lnTo>
                    <a:pt x="38" y="31"/>
                  </a:lnTo>
                  <a:lnTo>
                    <a:pt x="15" y="50"/>
                  </a:lnTo>
                  <a:lnTo>
                    <a:pt x="0" y="31"/>
                  </a:lnTo>
                  <a:lnTo>
                    <a:pt x="3" y="10"/>
                  </a:lnTo>
                  <a:lnTo>
                    <a:pt x="26"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8" name="Freeform 88"/>
            <p:cNvSpPr/>
            <p:nvPr/>
          </p:nvSpPr>
          <p:spPr>
            <a:xfrm>
              <a:off x="3617766" y="1649846"/>
              <a:ext cx="124226" cy="81794"/>
            </a:xfrm>
            <a:custGeom>
              <a:avLst/>
              <a:gdLst>
                <a:gd name="T0" fmla="*/ 30 w 71"/>
                <a:gd name="T1" fmla="*/ 18 h 46"/>
                <a:gd name="T2" fmla="*/ 50 w 71"/>
                <a:gd name="T3" fmla="*/ 5 h 46"/>
                <a:gd name="T4" fmla="*/ 70 w 71"/>
                <a:gd name="T5" fmla="*/ 7 h 46"/>
                <a:gd name="T6" fmla="*/ 68 w 71"/>
                <a:gd name="T7" fmla="*/ 37 h 46"/>
                <a:gd name="T8" fmla="*/ 26 w 71"/>
                <a:gd name="T9" fmla="*/ 45 h 46"/>
                <a:gd name="T10" fmla="*/ 13 w 71"/>
                <a:gd name="T11" fmla="*/ 30 h 46"/>
                <a:gd name="T12" fmla="*/ 0 w 71"/>
                <a:gd name="T13" fmla="*/ 10 h 46"/>
                <a:gd name="T14" fmla="*/ 10 w 71"/>
                <a:gd name="T15" fmla="*/ 0 h 46"/>
                <a:gd name="T16" fmla="*/ 22 w 71"/>
                <a:gd name="T17"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46">
                  <a:moveTo>
                    <a:pt x="30" y="18"/>
                  </a:moveTo>
                  <a:lnTo>
                    <a:pt x="50" y="5"/>
                  </a:lnTo>
                  <a:lnTo>
                    <a:pt x="70" y="7"/>
                  </a:lnTo>
                  <a:lnTo>
                    <a:pt x="68" y="37"/>
                  </a:lnTo>
                  <a:lnTo>
                    <a:pt x="26" y="45"/>
                  </a:lnTo>
                  <a:lnTo>
                    <a:pt x="13" y="30"/>
                  </a:lnTo>
                  <a:lnTo>
                    <a:pt x="0" y="10"/>
                  </a:lnTo>
                  <a:lnTo>
                    <a:pt x="10" y="0"/>
                  </a:lnTo>
                  <a:lnTo>
                    <a:pt x="22" y="1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9" name="Freeform 89"/>
            <p:cNvSpPr/>
            <p:nvPr/>
          </p:nvSpPr>
          <p:spPr>
            <a:xfrm>
              <a:off x="3776586" y="1541313"/>
              <a:ext cx="62899" cy="66064"/>
            </a:xfrm>
            <a:custGeom>
              <a:avLst/>
              <a:gdLst>
                <a:gd name="T0" fmla="*/ 0 w 36"/>
                <a:gd name="T1" fmla="*/ 7 h 37"/>
                <a:gd name="T2" fmla="*/ 0 w 36"/>
                <a:gd name="T3" fmla="*/ 25 h 37"/>
                <a:gd name="T4" fmla="*/ 13 w 36"/>
                <a:gd name="T5" fmla="*/ 36 h 37"/>
                <a:gd name="T6" fmla="*/ 27 w 36"/>
                <a:gd name="T7" fmla="*/ 34 h 37"/>
                <a:gd name="T8" fmla="*/ 35 w 36"/>
                <a:gd name="T9" fmla="*/ 17 h 37"/>
                <a:gd name="T10" fmla="*/ 23 w 36"/>
                <a:gd name="T11" fmla="*/ 0 h 37"/>
                <a:gd name="T12" fmla="*/ 0 w 36"/>
                <a:gd name="T13" fmla="*/ 7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0" y="7"/>
                  </a:moveTo>
                  <a:lnTo>
                    <a:pt x="0" y="25"/>
                  </a:lnTo>
                  <a:lnTo>
                    <a:pt x="13" y="36"/>
                  </a:lnTo>
                  <a:lnTo>
                    <a:pt x="27" y="34"/>
                  </a:lnTo>
                  <a:lnTo>
                    <a:pt x="35" y="17"/>
                  </a:lnTo>
                  <a:lnTo>
                    <a:pt x="23" y="0"/>
                  </a:lnTo>
                  <a:lnTo>
                    <a:pt x="0" y="7"/>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20" name="Freeform 90"/>
            <p:cNvSpPr/>
            <p:nvPr/>
          </p:nvSpPr>
          <p:spPr>
            <a:xfrm>
              <a:off x="3765579" y="1475249"/>
              <a:ext cx="44030" cy="36178"/>
            </a:xfrm>
            <a:custGeom>
              <a:avLst/>
              <a:gdLst>
                <a:gd name="T0" fmla="*/ 2 w 25"/>
                <a:gd name="T1" fmla="*/ 0 h 21"/>
                <a:gd name="T2" fmla="*/ 0 w 25"/>
                <a:gd name="T3" fmla="*/ 20 h 21"/>
                <a:gd name="T4" fmla="*/ 19 w 25"/>
                <a:gd name="T5" fmla="*/ 20 h 21"/>
                <a:gd name="T6" fmla="*/ 24 w 25"/>
                <a:gd name="T7" fmla="*/ 5 h 21"/>
                <a:gd name="T8" fmla="*/ 2 w 25"/>
                <a:gd name="T9" fmla="*/ 0 h 21"/>
              </a:gdLst>
              <a:ahLst/>
              <a:cxnLst>
                <a:cxn ang="0">
                  <a:pos x="T0" y="T1"/>
                </a:cxn>
                <a:cxn ang="0">
                  <a:pos x="T2" y="T3"/>
                </a:cxn>
                <a:cxn ang="0">
                  <a:pos x="T4" y="T5"/>
                </a:cxn>
                <a:cxn ang="0">
                  <a:pos x="T6" y="T7"/>
                </a:cxn>
                <a:cxn ang="0">
                  <a:pos x="T8" y="T9"/>
                </a:cxn>
              </a:cxnLst>
              <a:rect l="0" t="0" r="r" b="b"/>
              <a:pathLst>
                <a:path w="25" h="21">
                  <a:moveTo>
                    <a:pt x="2" y="0"/>
                  </a:moveTo>
                  <a:lnTo>
                    <a:pt x="0" y="20"/>
                  </a:lnTo>
                  <a:lnTo>
                    <a:pt x="19" y="20"/>
                  </a:lnTo>
                  <a:lnTo>
                    <a:pt x="24" y="5"/>
                  </a:lnTo>
                  <a:lnTo>
                    <a:pt x="2"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21" name="Freeform 91"/>
            <p:cNvSpPr/>
            <p:nvPr/>
          </p:nvSpPr>
          <p:spPr>
            <a:xfrm>
              <a:off x="3856783" y="1418622"/>
              <a:ext cx="146241" cy="155722"/>
            </a:xfrm>
            <a:custGeom>
              <a:avLst/>
              <a:gdLst>
                <a:gd name="T0" fmla="*/ 27 w 83"/>
                <a:gd name="T1" fmla="*/ 0 h 89"/>
                <a:gd name="T2" fmla="*/ 15 w 83"/>
                <a:gd name="T3" fmla="*/ 18 h 89"/>
                <a:gd name="T4" fmla="*/ 0 w 83"/>
                <a:gd name="T5" fmla="*/ 35 h 89"/>
                <a:gd name="T6" fmla="*/ 2 w 83"/>
                <a:gd name="T7" fmla="*/ 56 h 89"/>
                <a:gd name="T8" fmla="*/ 20 w 83"/>
                <a:gd name="T9" fmla="*/ 56 h 89"/>
                <a:gd name="T10" fmla="*/ 17 w 83"/>
                <a:gd name="T11" fmla="*/ 67 h 89"/>
                <a:gd name="T12" fmla="*/ 22 w 83"/>
                <a:gd name="T13" fmla="*/ 83 h 89"/>
                <a:gd name="T14" fmla="*/ 67 w 83"/>
                <a:gd name="T15" fmla="*/ 88 h 89"/>
                <a:gd name="T16" fmla="*/ 80 w 83"/>
                <a:gd name="T17" fmla="*/ 70 h 89"/>
                <a:gd name="T18" fmla="*/ 82 w 83"/>
                <a:gd name="T19" fmla="*/ 43 h 89"/>
                <a:gd name="T20" fmla="*/ 65 w 83"/>
                <a:gd name="T21" fmla="*/ 20 h 89"/>
                <a:gd name="T22" fmla="*/ 27 w 83"/>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9">
                  <a:moveTo>
                    <a:pt x="27" y="0"/>
                  </a:moveTo>
                  <a:lnTo>
                    <a:pt x="15" y="18"/>
                  </a:lnTo>
                  <a:lnTo>
                    <a:pt x="0" y="35"/>
                  </a:lnTo>
                  <a:lnTo>
                    <a:pt x="2" y="56"/>
                  </a:lnTo>
                  <a:lnTo>
                    <a:pt x="20" y="56"/>
                  </a:lnTo>
                  <a:lnTo>
                    <a:pt x="17" y="67"/>
                  </a:lnTo>
                  <a:lnTo>
                    <a:pt x="22" y="83"/>
                  </a:lnTo>
                  <a:lnTo>
                    <a:pt x="67" y="88"/>
                  </a:lnTo>
                  <a:lnTo>
                    <a:pt x="80" y="70"/>
                  </a:lnTo>
                  <a:lnTo>
                    <a:pt x="82" y="43"/>
                  </a:lnTo>
                  <a:lnTo>
                    <a:pt x="65" y="20"/>
                  </a:lnTo>
                  <a:lnTo>
                    <a:pt x="27"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22" name="Freeform 92"/>
            <p:cNvSpPr/>
            <p:nvPr/>
          </p:nvSpPr>
          <p:spPr>
            <a:xfrm>
              <a:off x="3941697" y="1328964"/>
              <a:ext cx="621131" cy="355487"/>
            </a:xfrm>
            <a:custGeom>
              <a:avLst/>
              <a:gdLst>
                <a:gd name="T0" fmla="*/ 27 w 353"/>
                <a:gd name="T1" fmla="*/ 37 h 201"/>
                <a:gd name="T2" fmla="*/ 34 w 353"/>
                <a:gd name="T3" fmla="*/ 53 h 201"/>
                <a:gd name="T4" fmla="*/ 47 w 353"/>
                <a:gd name="T5" fmla="*/ 68 h 201"/>
                <a:gd name="T6" fmla="*/ 59 w 353"/>
                <a:gd name="T7" fmla="*/ 72 h 201"/>
                <a:gd name="T8" fmla="*/ 85 w 353"/>
                <a:gd name="T9" fmla="*/ 80 h 201"/>
                <a:gd name="T10" fmla="*/ 107 w 353"/>
                <a:gd name="T11" fmla="*/ 69 h 201"/>
                <a:gd name="T12" fmla="*/ 137 w 353"/>
                <a:gd name="T13" fmla="*/ 62 h 201"/>
                <a:gd name="T14" fmla="*/ 148 w 353"/>
                <a:gd name="T15" fmla="*/ 58 h 201"/>
                <a:gd name="T16" fmla="*/ 148 w 353"/>
                <a:gd name="T17" fmla="*/ 75 h 201"/>
                <a:gd name="T18" fmla="*/ 115 w 353"/>
                <a:gd name="T19" fmla="*/ 82 h 201"/>
                <a:gd name="T20" fmla="*/ 95 w 353"/>
                <a:gd name="T21" fmla="*/ 92 h 201"/>
                <a:gd name="T22" fmla="*/ 112 w 353"/>
                <a:gd name="T23" fmla="*/ 100 h 201"/>
                <a:gd name="T24" fmla="*/ 80 w 353"/>
                <a:gd name="T25" fmla="*/ 100 h 201"/>
                <a:gd name="T26" fmla="*/ 64 w 353"/>
                <a:gd name="T27" fmla="*/ 90 h 201"/>
                <a:gd name="T28" fmla="*/ 62 w 353"/>
                <a:gd name="T29" fmla="*/ 109 h 201"/>
                <a:gd name="T30" fmla="*/ 75 w 353"/>
                <a:gd name="T31" fmla="*/ 127 h 201"/>
                <a:gd name="T32" fmla="*/ 59 w 353"/>
                <a:gd name="T33" fmla="*/ 140 h 201"/>
                <a:gd name="T34" fmla="*/ 47 w 353"/>
                <a:gd name="T35" fmla="*/ 149 h 201"/>
                <a:gd name="T36" fmla="*/ 32 w 353"/>
                <a:gd name="T37" fmla="*/ 160 h 201"/>
                <a:gd name="T38" fmla="*/ 25 w 353"/>
                <a:gd name="T39" fmla="*/ 172 h 201"/>
                <a:gd name="T40" fmla="*/ 0 w 353"/>
                <a:gd name="T41" fmla="*/ 167 h 201"/>
                <a:gd name="T42" fmla="*/ 12 w 353"/>
                <a:gd name="T43" fmla="*/ 189 h 201"/>
                <a:gd name="T44" fmla="*/ 81 w 353"/>
                <a:gd name="T45" fmla="*/ 200 h 201"/>
                <a:gd name="T46" fmla="*/ 121 w 353"/>
                <a:gd name="T47" fmla="*/ 192 h 201"/>
                <a:gd name="T48" fmla="*/ 140 w 353"/>
                <a:gd name="T49" fmla="*/ 172 h 201"/>
                <a:gd name="T50" fmla="*/ 125 w 353"/>
                <a:gd name="T51" fmla="*/ 153 h 201"/>
                <a:gd name="T52" fmla="*/ 140 w 353"/>
                <a:gd name="T53" fmla="*/ 147 h 201"/>
                <a:gd name="T54" fmla="*/ 157 w 353"/>
                <a:gd name="T55" fmla="*/ 142 h 201"/>
                <a:gd name="T56" fmla="*/ 182 w 353"/>
                <a:gd name="T57" fmla="*/ 117 h 201"/>
                <a:gd name="T58" fmla="*/ 189 w 353"/>
                <a:gd name="T59" fmla="*/ 105 h 201"/>
                <a:gd name="T60" fmla="*/ 210 w 353"/>
                <a:gd name="T61" fmla="*/ 92 h 201"/>
                <a:gd name="T62" fmla="*/ 237 w 353"/>
                <a:gd name="T63" fmla="*/ 100 h 201"/>
                <a:gd name="T64" fmla="*/ 287 w 353"/>
                <a:gd name="T65" fmla="*/ 58 h 201"/>
                <a:gd name="T66" fmla="*/ 277 w 353"/>
                <a:gd name="T67" fmla="*/ 40 h 201"/>
                <a:gd name="T68" fmla="*/ 322 w 353"/>
                <a:gd name="T69" fmla="*/ 32 h 201"/>
                <a:gd name="T70" fmla="*/ 352 w 353"/>
                <a:gd name="T71" fmla="*/ 20 h 201"/>
                <a:gd name="T72" fmla="*/ 335 w 353"/>
                <a:gd name="T73" fmla="*/ 3 h 201"/>
                <a:gd name="T74" fmla="*/ 305 w 353"/>
                <a:gd name="T75" fmla="*/ 3 h 201"/>
                <a:gd name="T76" fmla="*/ 230 w 353"/>
                <a:gd name="T77" fmla="*/ 0 h 201"/>
                <a:gd name="T78" fmla="*/ 204 w 353"/>
                <a:gd name="T79" fmla="*/ 20 h 201"/>
                <a:gd name="T80" fmla="*/ 182 w 353"/>
                <a:gd name="T81" fmla="*/ 0 h 201"/>
                <a:gd name="T82" fmla="*/ 180 w 353"/>
                <a:gd name="T83" fmla="*/ 10 h 201"/>
                <a:gd name="T84" fmla="*/ 137 w 353"/>
                <a:gd name="T85" fmla="*/ 7 h 201"/>
                <a:gd name="T86" fmla="*/ 117 w 353"/>
                <a:gd name="T87" fmla="*/ 30 h 201"/>
                <a:gd name="T88" fmla="*/ 97 w 353"/>
                <a:gd name="T89" fmla="*/ 30 h 201"/>
                <a:gd name="T90" fmla="*/ 87 w 353"/>
                <a:gd name="T91" fmla="*/ 18 h 201"/>
                <a:gd name="T92" fmla="*/ 64 w 353"/>
                <a:gd name="T93" fmla="*/ 22 h 201"/>
                <a:gd name="T94" fmla="*/ 59 w 353"/>
                <a:gd name="T95" fmla="*/ 32 h 201"/>
                <a:gd name="T96" fmla="*/ 27 w 353"/>
                <a:gd name="T97" fmla="*/ 3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201">
                  <a:moveTo>
                    <a:pt x="27" y="37"/>
                  </a:moveTo>
                  <a:lnTo>
                    <a:pt x="34" y="53"/>
                  </a:lnTo>
                  <a:lnTo>
                    <a:pt x="47" y="68"/>
                  </a:lnTo>
                  <a:lnTo>
                    <a:pt x="59" y="72"/>
                  </a:lnTo>
                  <a:lnTo>
                    <a:pt x="85" y="80"/>
                  </a:lnTo>
                  <a:lnTo>
                    <a:pt x="107" y="69"/>
                  </a:lnTo>
                  <a:lnTo>
                    <a:pt x="137" y="62"/>
                  </a:lnTo>
                  <a:lnTo>
                    <a:pt x="148" y="58"/>
                  </a:lnTo>
                  <a:lnTo>
                    <a:pt x="148" y="75"/>
                  </a:lnTo>
                  <a:lnTo>
                    <a:pt x="115" y="82"/>
                  </a:lnTo>
                  <a:lnTo>
                    <a:pt x="95" y="92"/>
                  </a:lnTo>
                  <a:lnTo>
                    <a:pt x="112" y="100"/>
                  </a:lnTo>
                  <a:lnTo>
                    <a:pt x="80" y="100"/>
                  </a:lnTo>
                  <a:lnTo>
                    <a:pt x="64" y="90"/>
                  </a:lnTo>
                  <a:lnTo>
                    <a:pt x="62" y="109"/>
                  </a:lnTo>
                  <a:lnTo>
                    <a:pt x="75" y="127"/>
                  </a:lnTo>
                  <a:lnTo>
                    <a:pt x="59" y="140"/>
                  </a:lnTo>
                  <a:lnTo>
                    <a:pt x="47" y="149"/>
                  </a:lnTo>
                  <a:lnTo>
                    <a:pt x="32" y="160"/>
                  </a:lnTo>
                  <a:lnTo>
                    <a:pt x="25" y="172"/>
                  </a:lnTo>
                  <a:lnTo>
                    <a:pt x="0" y="167"/>
                  </a:lnTo>
                  <a:lnTo>
                    <a:pt x="12" y="189"/>
                  </a:lnTo>
                  <a:lnTo>
                    <a:pt x="81" y="200"/>
                  </a:lnTo>
                  <a:lnTo>
                    <a:pt x="121" y="192"/>
                  </a:lnTo>
                  <a:lnTo>
                    <a:pt x="140" y="172"/>
                  </a:lnTo>
                  <a:lnTo>
                    <a:pt x="125" y="153"/>
                  </a:lnTo>
                  <a:lnTo>
                    <a:pt x="140" y="147"/>
                  </a:lnTo>
                  <a:lnTo>
                    <a:pt x="157" y="142"/>
                  </a:lnTo>
                  <a:lnTo>
                    <a:pt x="182" y="117"/>
                  </a:lnTo>
                  <a:lnTo>
                    <a:pt x="189" y="105"/>
                  </a:lnTo>
                  <a:lnTo>
                    <a:pt x="210" y="92"/>
                  </a:lnTo>
                  <a:lnTo>
                    <a:pt x="237" y="100"/>
                  </a:lnTo>
                  <a:lnTo>
                    <a:pt x="287" y="58"/>
                  </a:lnTo>
                  <a:lnTo>
                    <a:pt x="277" y="40"/>
                  </a:lnTo>
                  <a:lnTo>
                    <a:pt x="322" y="32"/>
                  </a:lnTo>
                  <a:lnTo>
                    <a:pt x="352" y="20"/>
                  </a:lnTo>
                  <a:lnTo>
                    <a:pt x="335" y="3"/>
                  </a:lnTo>
                  <a:lnTo>
                    <a:pt x="305" y="3"/>
                  </a:lnTo>
                  <a:lnTo>
                    <a:pt x="230" y="0"/>
                  </a:lnTo>
                  <a:lnTo>
                    <a:pt x="204" y="20"/>
                  </a:lnTo>
                  <a:lnTo>
                    <a:pt x="182" y="0"/>
                  </a:lnTo>
                  <a:lnTo>
                    <a:pt x="180" y="10"/>
                  </a:lnTo>
                  <a:lnTo>
                    <a:pt x="137" y="7"/>
                  </a:lnTo>
                  <a:lnTo>
                    <a:pt x="117" y="30"/>
                  </a:lnTo>
                  <a:lnTo>
                    <a:pt x="97" y="30"/>
                  </a:lnTo>
                  <a:lnTo>
                    <a:pt x="87" y="18"/>
                  </a:lnTo>
                  <a:lnTo>
                    <a:pt x="64" y="22"/>
                  </a:lnTo>
                  <a:lnTo>
                    <a:pt x="59" y="32"/>
                  </a:lnTo>
                  <a:lnTo>
                    <a:pt x="27" y="37"/>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23" name="Freeform 93"/>
            <p:cNvSpPr/>
            <p:nvPr/>
          </p:nvSpPr>
          <p:spPr>
            <a:xfrm>
              <a:off x="3837913" y="1627825"/>
              <a:ext cx="279902" cy="132128"/>
            </a:xfrm>
            <a:custGeom>
              <a:avLst/>
              <a:gdLst>
                <a:gd name="T0" fmla="*/ 20 w 160"/>
                <a:gd name="T1" fmla="*/ 0 h 75"/>
                <a:gd name="T2" fmla="*/ 0 w 160"/>
                <a:gd name="T3" fmla="*/ 18 h 75"/>
                <a:gd name="T4" fmla="*/ 13 w 160"/>
                <a:gd name="T5" fmla="*/ 35 h 75"/>
                <a:gd name="T6" fmla="*/ 35 w 160"/>
                <a:gd name="T7" fmla="*/ 61 h 75"/>
                <a:gd name="T8" fmla="*/ 57 w 160"/>
                <a:gd name="T9" fmla="*/ 71 h 75"/>
                <a:gd name="T10" fmla="*/ 122 w 160"/>
                <a:gd name="T11" fmla="*/ 64 h 75"/>
                <a:gd name="T12" fmla="*/ 159 w 160"/>
                <a:gd name="T13" fmla="*/ 74 h 75"/>
                <a:gd name="T14" fmla="*/ 155 w 160"/>
                <a:gd name="T15" fmla="*/ 46 h 75"/>
                <a:gd name="T16" fmla="*/ 101 w 160"/>
                <a:gd name="T17" fmla="*/ 43 h 75"/>
                <a:gd name="T18" fmla="*/ 54 w 160"/>
                <a:gd name="T19" fmla="*/ 31 h 75"/>
                <a:gd name="T20" fmla="*/ 47 w 160"/>
                <a:gd name="T21" fmla="*/ 3 h 75"/>
                <a:gd name="T22" fmla="*/ 20 w 160"/>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75">
                  <a:moveTo>
                    <a:pt x="20" y="0"/>
                  </a:moveTo>
                  <a:lnTo>
                    <a:pt x="0" y="18"/>
                  </a:lnTo>
                  <a:lnTo>
                    <a:pt x="13" y="35"/>
                  </a:lnTo>
                  <a:lnTo>
                    <a:pt x="35" y="61"/>
                  </a:lnTo>
                  <a:lnTo>
                    <a:pt x="57" y="71"/>
                  </a:lnTo>
                  <a:lnTo>
                    <a:pt x="122" y="64"/>
                  </a:lnTo>
                  <a:lnTo>
                    <a:pt x="159" y="74"/>
                  </a:lnTo>
                  <a:lnTo>
                    <a:pt x="155" y="46"/>
                  </a:lnTo>
                  <a:lnTo>
                    <a:pt x="101" y="43"/>
                  </a:lnTo>
                  <a:lnTo>
                    <a:pt x="54" y="31"/>
                  </a:lnTo>
                  <a:lnTo>
                    <a:pt x="47" y="3"/>
                  </a:lnTo>
                  <a:lnTo>
                    <a:pt x="20"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24" name="Freeform 94"/>
            <p:cNvSpPr/>
            <p:nvPr/>
          </p:nvSpPr>
          <p:spPr>
            <a:xfrm>
              <a:off x="3771869" y="1703327"/>
              <a:ext cx="61327" cy="40897"/>
            </a:xfrm>
            <a:custGeom>
              <a:avLst/>
              <a:gdLst>
                <a:gd name="T0" fmla="*/ 13 w 34"/>
                <a:gd name="T1" fmla="*/ 0 h 23"/>
                <a:gd name="T2" fmla="*/ 0 w 34"/>
                <a:gd name="T3" fmla="*/ 15 h 23"/>
                <a:gd name="T4" fmla="*/ 18 w 34"/>
                <a:gd name="T5" fmla="*/ 22 h 23"/>
                <a:gd name="T6" fmla="*/ 33 w 34"/>
                <a:gd name="T7" fmla="*/ 15 h 23"/>
                <a:gd name="T8" fmla="*/ 30 w 34"/>
                <a:gd name="T9" fmla="*/ 2 h 23"/>
                <a:gd name="T10" fmla="*/ 13 w 34"/>
                <a:gd name="T11" fmla="*/ 0 h 23"/>
              </a:gdLst>
              <a:ahLst/>
              <a:cxnLst>
                <a:cxn ang="0">
                  <a:pos x="T0" y="T1"/>
                </a:cxn>
                <a:cxn ang="0">
                  <a:pos x="T2" y="T3"/>
                </a:cxn>
                <a:cxn ang="0">
                  <a:pos x="T4" y="T5"/>
                </a:cxn>
                <a:cxn ang="0">
                  <a:pos x="T6" y="T7"/>
                </a:cxn>
                <a:cxn ang="0">
                  <a:pos x="T8" y="T9"/>
                </a:cxn>
                <a:cxn ang="0">
                  <a:pos x="T10" y="T11"/>
                </a:cxn>
              </a:cxnLst>
              <a:rect l="0" t="0" r="r" b="b"/>
              <a:pathLst>
                <a:path w="34" h="23">
                  <a:moveTo>
                    <a:pt x="13" y="0"/>
                  </a:moveTo>
                  <a:lnTo>
                    <a:pt x="0" y="15"/>
                  </a:lnTo>
                  <a:lnTo>
                    <a:pt x="18" y="22"/>
                  </a:lnTo>
                  <a:lnTo>
                    <a:pt x="33" y="15"/>
                  </a:lnTo>
                  <a:lnTo>
                    <a:pt x="30" y="2"/>
                  </a:lnTo>
                  <a:lnTo>
                    <a:pt x="13"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25" name="Freeform 95"/>
            <p:cNvSpPr/>
            <p:nvPr/>
          </p:nvSpPr>
          <p:spPr>
            <a:xfrm>
              <a:off x="4314376" y="1289640"/>
              <a:ext cx="1270567" cy="1072754"/>
            </a:xfrm>
            <a:custGeom>
              <a:avLst/>
              <a:gdLst>
                <a:gd name="T0" fmla="*/ 138 w 720"/>
                <a:gd name="T1" fmla="*/ 83 h 608"/>
                <a:gd name="T2" fmla="*/ 93 w 720"/>
                <a:gd name="T3" fmla="*/ 123 h 608"/>
                <a:gd name="T4" fmla="*/ 31 w 720"/>
                <a:gd name="T5" fmla="*/ 155 h 608"/>
                <a:gd name="T6" fmla="*/ 3 w 720"/>
                <a:gd name="T7" fmla="*/ 175 h 608"/>
                <a:gd name="T8" fmla="*/ 65 w 720"/>
                <a:gd name="T9" fmla="*/ 187 h 608"/>
                <a:gd name="T10" fmla="*/ 20 w 720"/>
                <a:gd name="T11" fmla="*/ 195 h 608"/>
                <a:gd name="T12" fmla="*/ 143 w 720"/>
                <a:gd name="T13" fmla="*/ 220 h 608"/>
                <a:gd name="T14" fmla="*/ 180 w 720"/>
                <a:gd name="T15" fmla="*/ 285 h 608"/>
                <a:gd name="T16" fmla="*/ 190 w 720"/>
                <a:gd name="T17" fmla="*/ 342 h 608"/>
                <a:gd name="T18" fmla="*/ 219 w 720"/>
                <a:gd name="T19" fmla="*/ 354 h 608"/>
                <a:gd name="T20" fmla="*/ 227 w 720"/>
                <a:gd name="T21" fmla="*/ 377 h 608"/>
                <a:gd name="T22" fmla="*/ 195 w 720"/>
                <a:gd name="T23" fmla="*/ 422 h 608"/>
                <a:gd name="T24" fmla="*/ 200 w 720"/>
                <a:gd name="T25" fmla="*/ 490 h 608"/>
                <a:gd name="T26" fmla="*/ 240 w 720"/>
                <a:gd name="T27" fmla="*/ 582 h 608"/>
                <a:gd name="T28" fmla="*/ 278 w 720"/>
                <a:gd name="T29" fmla="*/ 607 h 608"/>
                <a:gd name="T30" fmla="*/ 325 w 720"/>
                <a:gd name="T31" fmla="*/ 540 h 608"/>
                <a:gd name="T32" fmla="*/ 345 w 720"/>
                <a:gd name="T33" fmla="*/ 485 h 608"/>
                <a:gd name="T34" fmla="*/ 433 w 720"/>
                <a:gd name="T35" fmla="*/ 465 h 608"/>
                <a:gd name="T36" fmla="*/ 510 w 720"/>
                <a:gd name="T37" fmla="*/ 425 h 608"/>
                <a:gd name="T38" fmla="*/ 581 w 720"/>
                <a:gd name="T39" fmla="*/ 367 h 608"/>
                <a:gd name="T40" fmla="*/ 525 w 720"/>
                <a:gd name="T41" fmla="*/ 354 h 608"/>
                <a:gd name="T42" fmla="*/ 548 w 720"/>
                <a:gd name="T43" fmla="*/ 332 h 608"/>
                <a:gd name="T44" fmla="*/ 588 w 720"/>
                <a:gd name="T45" fmla="*/ 358 h 608"/>
                <a:gd name="T46" fmla="*/ 586 w 720"/>
                <a:gd name="T47" fmla="*/ 318 h 608"/>
                <a:gd name="T48" fmla="*/ 561 w 720"/>
                <a:gd name="T49" fmla="*/ 290 h 608"/>
                <a:gd name="T50" fmla="*/ 588 w 720"/>
                <a:gd name="T51" fmla="*/ 298 h 608"/>
                <a:gd name="T52" fmla="*/ 616 w 720"/>
                <a:gd name="T53" fmla="*/ 280 h 608"/>
                <a:gd name="T54" fmla="*/ 626 w 720"/>
                <a:gd name="T55" fmla="*/ 267 h 608"/>
                <a:gd name="T56" fmla="*/ 646 w 720"/>
                <a:gd name="T57" fmla="*/ 237 h 608"/>
                <a:gd name="T58" fmla="*/ 621 w 720"/>
                <a:gd name="T59" fmla="*/ 210 h 608"/>
                <a:gd name="T60" fmla="*/ 643 w 720"/>
                <a:gd name="T61" fmla="*/ 195 h 608"/>
                <a:gd name="T62" fmla="*/ 598 w 720"/>
                <a:gd name="T63" fmla="*/ 168 h 608"/>
                <a:gd name="T64" fmla="*/ 631 w 720"/>
                <a:gd name="T65" fmla="*/ 128 h 608"/>
                <a:gd name="T66" fmla="*/ 618 w 720"/>
                <a:gd name="T67" fmla="*/ 105 h 608"/>
                <a:gd name="T68" fmla="*/ 651 w 720"/>
                <a:gd name="T69" fmla="*/ 95 h 608"/>
                <a:gd name="T70" fmla="*/ 719 w 720"/>
                <a:gd name="T71" fmla="*/ 63 h 608"/>
                <a:gd name="T72" fmla="*/ 624 w 720"/>
                <a:gd name="T73" fmla="*/ 68 h 608"/>
                <a:gd name="T74" fmla="*/ 601 w 720"/>
                <a:gd name="T75" fmla="*/ 50 h 608"/>
                <a:gd name="T76" fmla="*/ 553 w 720"/>
                <a:gd name="T77" fmla="*/ 45 h 608"/>
                <a:gd name="T78" fmla="*/ 518 w 720"/>
                <a:gd name="T79" fmla="*/ 37 h 608"/>
                <a:gd name="T80" fmla="*/ 598 w 720"/>
                <a:gd name="T81" fmla="*/ 23 h 608"/>
                <a:gd name="T82" fmla="*/ 470 w 720"/>
                <a:gd name="T83" fmla="*/ 20 h 608"/>
                <a:gd name="T84" fmla="*/ 413 w 720"/>
                <a:gd name="T85" fmla="*/ 3 h 608"/>
                <a:gd name="T86" fmla="*/ 340 w 720"/>
                <a:gd name="T87" fmla="*/ 15 h 608"/>
                <a:gd name="T88" fmla="*/ 333 w 720"/>
                <a:gd name="T89" fmla="*/ 58 h 608"/>
                <a:gd name="T90" fmla="*/ 303 w 720"/>
                <a:gd name="T91" fmla="*/ 41 h 608"/>
                <a:gd name="T92" fmla="*/ 283 w 720"/>
                <a:gd name="T93" fmla="*/ 65 h 608"/>
                <a:gd name="T94" fmla="*/ 258 w 720"/>
                <a:gd name="T95" fmla="*/ 45 h 608"/>
                <a:gd name="T96" fmla="*/ 240 w 720"/>
                <a:gd name="T97" fmla="*/ 55 h 608"/>
                <a:gd name="T98" fmla="*/ 183 w 720"/>
                <a:gd name="T99" fmla="*/ 50 h 608"/>
                <a:gd name="T100" fmla="*/ 150 w 720"/>
                <a:gd name="T101" fmla="*/ 65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0" h="608">
                  <a:moveTo>
                    <a:pt x="150" y="65"/>
                  </a:moveTo>
                  <a:lnTo>
                    <a:pt x="138" y="83"/>
                  </a:lnTo>
                  <a:lnTo>
                    <a:pt x="95" y="92"/>
                  </a:lnTo>
                  <a:lnTo>
                    <a:pt x="93" y="123"/>
                  </a:lnTo>
                  <a:lnTo>
                    <a:pt x="60" y="132"/>
                  </a:lnTo>
                  <a:lnTo>
                    <a:pt x="31" y="155"/>
                  </a:lnTo>
                  <a:lnTo>
                    <a:pt x="0" y="164"/>
                  </a:lnTo>
                  <a:lnTo>
                    <a:pt x="3" y="175"/>
                  </a:lnTo>
                  <a:lnTo>
                    <a:pt x="55" y="172"/>
                  </a:lnTo>
                  <a:lnTo>
                    <a:pt x="65" y="187"/>
                  </a:lnTo>
                  <a:lnTo>
                    <a:pt x="42" y="192"/>
                  </a:lnTo>
                  <a:lnTo>
                    <a:pt x="20" y="195"/>
                  </a:lnTo>
                  <a:lnTo>
                    <a:pt x="55" y="220"/>
                  </a:lnTo>
                  <a:lnTo>
                    <a:pt x="143" y="220"/>
                  </a:lnTo>
                  <a:lnTo>
                    <a:pt x="166" y="245"/>
                  </a:lnTo>
                  <a:lnTo>
                    <a:pt x="180" y="285"/>
                  </a:lnTo>
                  <a:lnTo>
                    <a:pt x="188" y="326"/>
                  </a:lnTo>
                  <a:lnTo>
                    <a:pt x="190" y="342"/>
                  </a:lnTo>
                  <a:lnTo>
                    <a:pt x="211" y="332"/>
                  </a:lnTo>
                  <a:lnTo>
                    <a:pt x="219" y="354"/>
                  </a:lnTo>
                  <a:lnTo>
                    <a:pt x="193" y="363"/>
                  </a:lnTo>
                  <a:lnTo>
                    <a:pt x="227" y="377"/>
                  </a:lnTo>
                  <a:lnTo>
                    <a:pt x="222" y="407"/>
                  </a:lnTo>
                  <a:lnTo>
                    <a:pt x="195" y="422"/>
                  </a:lnTo>
                  <a:lnTo>
                    <a:pt x="188" y="445"/>
                  </a:lnTo>
                  <a:lnTo>
                    <a:pt x="200" y="490"/>
                  </a:lnTo>
                  <a:lnTo>
                    <a:pt x="218" y="537"/>
                  </a:lnTo>
                  <a:lnTo>
                    <a:pt x="240" y="582"/>
                  </a:lnTo>
                  <a:lnTo>
                    <a:pt x="266" y="588"/>
                  </a:lnTo>
                  <a:lnTo>
                    <a:pt x="278" y="607"/>
                  </a:lnTo>
                  <a:lnTo>
                    <a:pt x="301" y="602"/>
                  </a:lnTo>
                  <a:lnTo>
                    <a:pt x="325" y="540"/>
                  </a:lnTo>
                  <a:lnTo>
                    <a:pt x="343" y="517"/>
                  </a:lnTo>
                  <a:lnTo>
                    <a:pt x="345" y="485"/>
                  </a:lnTo>
                  <a:lnTo>
                    <a:pt x="388" y="475"/>
                  </a:lnTo>
                  <a:lnTo>
                    <a:pt x="433" y="465"/>
                  </a:lnTo>
                  <a:lnTo>
                    <a:pt x="456" y="420"/>
                  </a:lnTo>
                  <a:lnTo>
                    <a:pt x="510" y="425"/>
                  </a:lnTo>
                  <a:lnTo>
                    <a:pt x="558" y="393"/>
                  </a:lnTo>
                  <a:lnTo>
                    <a:pt x="581" y="367"/>
                  </a:lnTo>
                  <a:lnTo>
                    <a:pt x="556" y="359"/>
                  </a:lnTo>
                  <a:lnTo>
                    <a:pt x="525" y="354"/>
                  </a:lnTo>
                  <a:lnTo>
                    <a:pt x="531" y="337"/>
                  </a:lnTo>
                  <a:lnTo>
                    <a:pt x="548" y="332"/>
                  </a:lnTo>
                  <a:lnTo>
                    <a:pt x="569" y="348"/>
                  </a:lnTo>
                  <a:lnTo>
                    <a:pt x="588" y="358"/>
                  </a:lnTo>
                  <a:lnTo>
                    <a:pt x="598" y="342"/>
                  </a:lnTo>
                  <a:lnTo>
                    <a:pt x="586" y="318"/>
                  </a:lnTo>
                  <a:lnTo>
                    <a:pt x="558" y="307"/>
                  </a:lnTo>
                  <a:lnTo>
                    <a:pt x="561" y="290"/>
                  </a:lnTo>
                  <a:lnTo>
                    <a:pt x="581" y="290"/>
                  </a:lnTo>
                  <a:lnTo>
                    <a:pt x="588" y="298"/>
                  </a:lnTo>
                  <a:lnTo>
                    <a:pt x="596" y="285"/>
                  </a:lnTo>
                  <a:lnTo>
                    <a:pt x="616" y="280"/>
                  </a:lnTo>
                  <a:lnTo>
                    <a:pt x="609" y="267"/>
                  </a:lnTo>
                  <a:lnTo>
                    <a:pt x="626" y="267"/>
                  </a:lnTo>
                  <a:lnTo>
                    <a:pt x="641" y="253"/>
                  </a:lnTo>
                  <a:lnTo>
                    <a:pt x="646" y="237"/>
                  </a:lnTo>
                  <a:lnTo>
                    <a:pt x="624" y="227"/>
                  </a:lnTo>
                  <a:lnTo>
                    <a:pt x="621" y="210"/>
                  </a:lnTo>
                  <a:lnTo>
                    <a:pt x="631" y="198"/>
                  </a:lnTo>
                  <a:lnTo>
                    <a:pt x="643" y="195"/>
                  </a:lnTo>
                  <a:lnTo>
                    <a:pt x="641" y="172"/>
                  </a:lnTo>
                  <a:lnTo>
                    <a:pt x="598" y="168"/>
                  </a:lnTo>
                  <a:lnTo>
                    <a:pt x="609" y="142"/>
                  </a:lnTo>
                  <a:lnTo>
                    <a:pt x="631" y="128"/>
                  </a:lnTo>
                  <a:lnTo>
                    <a:pt x="643" y="117"/>
                  </a:lnTo>
                  <a:lnTo>
                    <a:pt x="618" y="105"/>
                  </a:lnTo>
                  <a:lnTo>
                    <a:pt x="636" y="97"/>
                  </a:lnTo>
                  <a:lnTo>
                    <a:pt x="651" y="95"/>
                  </a:lnTo>
                  <a:lnTo>
                    <a:pt x="686" y="85"/>
                  </a:lnTo>
                  <a:lnTo>
                    <a:pt x="719" y="63"/>
                  </a:lnTo>
                  <a:lnTo>
                    <a:pt x="656" y="58"/>
                  </a:lnTo>
                  <a:lnTo>
                    <a:pt x="624" y="68"/>
                  </a:lnTo>
                  <a:lnTo>
                    <a:pt x="578" y="91"/>
                  </a:lnTo>
                  <a:lnTo>
                    <a:pt x="601" y="50"/>
                  </a:lnTo>
                  <a:lnTo>
                    <a:pt x="550" y="68"/>
                  </a:lnTo>
                  <a:lnTo>
                    <a:pt x="553" y="45"/>
                  </a:lnTo>
                  <a:lnTo>
                    <a:pt x="470" y="53"/>
                  </a:lnTo>
                  <a:lnTo>
                    <a:pt x="518" y="37"/>
                  </a:lnTo>
                  <a:lnTo>
                    <a:pt x="578" y="28"/>
                  </a:lnTo>
                  <a:lnTo>
                    <a:pt x="598" y="23"/>
                  </a:lnTo>
                  <a:lnTo>
                    <a:pt x="558" y="8"/>
                  </a:lnTo>
                  <a:lnTo>
                    <a:pt x="470" y="20"/>
                  </a:lnTo>
                  <a:lnTo>
                    <a:pt x="518" y="0"/>
                  </a:lnTo>
                  <a:lnTo>
                    <a:pt x="413" y="3"/>
                  </a:lnTo>
                  <a:lnTo>
                    <a:pt x="383" y="30"/>
                  </a:lnTo>
                  <a:lnTo>
                    <a:pt x="340" y="15"/>
                  </a:lnTo>
                  <a:lnTo>
                    <a:pt x="340" y="36"/>
                  </a:lnTo>
                  <a:lnTo>
                    <a:pt x="333" y="58"/>
                  </a:lnTo>
                  <a:lnTo>
                    <a:pt x="318" y="41"/>
                  </a:lnTo>
                  <a:lnTo>
                    <a:pt x="303" y="41"/>
                  </a:lnTo>
                  <a:lnTo>
                    <a:pt x="283" y="41"/>
                  </a:lnTo>
                  <a:lnTo>
                    <a:pt x="283" y="65"/>
                  </a:lnTo>
                  <a:lnTo>
                    <a:pt x="261" y="65"/>
                  </a:lnTo>
                  <a:lnTo>
                    <a:pt x="258" y="45"/>
                  </a:lnTo>
                  <a:lnTo>
                    <a:pt x="235" y="43"/>
                  </a:lnTo>
                  <a:lnTo>
                    <a:pt x="240" y="55"/>
                  </a:lnTo>
                  <a:lnTo>
                    <a:pt x="200" y="41"/>
                  </a:lnTo>
                  <a:lnTo>
                    <a:pt x="183" y="50"/>
                  </a:lnTo>
                  <a:lnTo>
                    <a:pt x="167" y="50"/>
                  </a:lnTo>
                  <a:lnTo>
                    <a:pt x="150" y="65"/>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26" name="Freeform 97"/>
            <p:cNvSpPr/>
            <p:nvPr/>
          </p:nvSpPr>
          <p:spPr>
            <a:xfrm>
              <a:off x="3730984" y="3612892"/>
              <a:ext cx="261032" cy="114826"/>
            </a:xfrm>
            <a:custGeom>
              <a:avLst/>
              <a:gdLst>
                <a:gd name="T0" fmla="*/ 0 w 148"/>
                <a:gd name="T1" fmla="*/ 19 h 65"/>
                <a:gd name="T2" fmla="*/ 14 w 148"/>
                <a:gd name="T3" fmla="*/ 6 h 65"/>
                <a:gd name="T4" fmla="*/ 26 w 148"/>
                <a:gd name="T5" fmla="*/ 0 h 65"/>
                <a:gd name="T6" fmla="*/ 46 w 148"/>
                <a:gd name="T7" fmla="*/ 3 h 65"/>
                <a:gd name="T8" fmla="*/ 74 w 148"/>
                <a:gd name="T9" fmla="*/ 9 h 65"/>
                <a:gd name="T10" fmla="*/ 100 w 148"/>
                <a:gd name="T11" fmla="*/ 23 h 65"/>
                <a:gd name="T12" fmla="*/ 140 w 148"/>
                <a:gd name="T13" fmla="*/ 42 h 65"/>
                <a:gd name="T14" fmla="*/ 147 w 148"/>
                <a:gd name="T15" fmla="*/ 52 h 65"/>
                <a:gd name="T16" fmla="*/ 127 w 148"/>
                <a:gd name="T17" fmla="*/ 64 h 65"/>
                <a:gd name="T18" fmla="*/ 96 w 148"/>
                <a:gd name="T19" fmla="*/ 61 h 65"/>
                <a:gd name="T20" fmla="*/ 100 w 148"/>
                <a:gd name="T21" fmla="*/ 45 h 65"/>
                <a:gd name="T22" fmla="*/ 90 w 148"/>
                <a:gd name="T23" fmla="*/ 35 h 65"/>
                <a:gd name="T24" fmla="*/ 68 w 148"/>
                <a:gd name="T25" fmla="*/ 20 h 65"/>
                <a:gd name="T26" fmla="*/ 60 w 148"/>
                <a:gd name="T27" fmla="*/ 17 h 65"/>
                <a:gd name="T28" fmla="*/ 17 w 148"/>
                <a:gd name="T29" fmla="*/ 13 h 65"/>
                <a:gd name="T30" fmla="*/ 0 w 148"/>
                <a:gd name="T31" fmla="*/ 1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8" h="65">
                  <a:moveTo>
                    <a:pt x="0" y="19"/>
                  </a:moveTo>
                  <a:lnTo>
                    <a:pt x="14" y="6"/>
                  </a:lnTo>
                  <a:lnTo>
                    <a:pt x="26" y="0"/>
                  </a:lnTo>
                  <a:lnTo>
                    <a:pt x="46" y="3"/>
                  </a:lnTo>
                  <a:lnTo>
                    <a:pt x="74" y="9"/>
                  </a:lnTo>
                  <a:lnTo>
                    <a:pt x="100" y="23"/>
                  </a:lnTo>
                  <a:lnTo>
                    <a:pt x="140" y="42"/>
                  </a:lnTo>
                  <a:lnTo>
                    <a:pt x="147" y="52"/>
                  </a:lnTo>
                  <a:lnTo>
                    <a:pt x="127" y="64"/>
                  </a:lnTo>
                  <a:lnTo>
                    <a:pt x="96" y="61"/>
                  </a:lnTo>
                  <a:lnTo>
                    <a:pt x="100" y="45"/>
                  </a:lnTo>
                  <a:lnTo>
                    <a:pt x="90" y="35"/>
                  </a:lnTo>
                  <a:lnTo>
                    <a:pt x="68" y="20"/>
                  </a:lnTo>
                  <a:lnTo>
                    <a:pt x="60" y="17"/>
                  </a:lnTo>
                  <a:lnTo>
                    <a:pt x="17" y="13"/>
                  </a:lnTo>
                  <a:lnTo>
                    <a:pt x="0" y="19"/>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27" name="Freeform 98"/>
            <p:cNvSpPr/>
            <p:nvPr/>
          </p:nvSpPr>
          <p:spPr>
            <a:xfrm>
              <a:off x="3740419" y="4010850"/>
              <a:ext cx="152531" cy="84939"/>
            </a:xfrm>
            <a:custGeom>
              <a:avLst/>
              <a:gdLst>
                <a:gd name="T0" fmla="*/ 13 w 87"/>
                <a:gd name="T1" fmla="*/ 4 h 49"/>
                <a:gd name="T2" fmla="*/ 0 w 87"/>
                <a:gd name="T3" fmla="*/ 11 h 49"/>
                <a:gd name="T4" fmla="*/ 1 w 87"/>
                <a:gd name="T5" fmla="*/ 26 h 49"/>
                <a:gd name="T6" fmla="*/ 30 w 87"/>
                <a:gd name="T7" fmla="*/ 30 h 49"/>
                <a:gd name="T8" fmla="*/ 41 w 87"/>
                <a:gd name="T9" fmla="*/ 40 h 49"/>
                <a:gd name="T10" fmla="*/ 54 w 87"/>
                <a:gd name="T11" fmla="*/ 33 h 49"/>
                <a:gd name="T12" fmla="*/ 49 w 87"/>
                <a:gd name="T13" fmla="*/ 22 h 49"/>
                <a:gd name="T14" fmla="*/ 63 w 87"/>
                <a:gd name="T15" fmla="*/ 21 h 49"/>
                <a:gd name="T16" fmla="*/ 77 w 87"/>
                <a:gd name="T17" fmla="*/ 37 h 49"/>
                <a:gd name="T18" fmla="*/ 83 w 87"/>
                <a:gd name="T19" fmla="*/ 48 h 49"/>
                <a:gd name="T20" fmla="*/ 86 w 87"/>
                <a:gd name="T21" fmla="*/ 17 h 49"/>
                <a:gd name="T22" fmla="*/ 67 w 87"/>
                <a:gd name="T23" fmla="*/ 4 h 49"/>
                <a:gd name="T24" fmla="*/ 52 w 87"/>
                <a:gd name="T25" fmla="*/ 0 h 49"/>
                <a:gd name="T26" fmla="*/ 40 w 87"/>
                <a:gd name="T27" fmla="*/ 11 h 49"/>
                <a:gd name="T28" fmla="*/ 13 w 87"/>
                <a:gd name="T29" fmla="*/ 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49">
                  <a:moveTo>
                    <a:pt x="13" y="4"/>
                  </a:moveTo>
                  <a:lnTo>
                    <a:pt x="0" y="11"/>
                  </a:lnTo>
                  <a:lnTo>
                    <a:pt x="1" y="26"/>
                  </a:lnTo>
                  <a:lnTo>
                    <a:pt x="30" y="30"/>
                  </a:lnTo>
                  <a:lnTo>
                    <a:pt x="41" y="40"/>
                  </a:lnTo>
                  <a:lnTo>
                    <a:pt x="54" y="33"/>
                  </a:lnTo>
                  <a:lnTo>
                    <a:pt x="49" y="22"/>
                  </a:lnTo>
                  <a:lnTo>
                    <a:pt x="63" y="21"/>
                  </a:lnTo>
                  <a:lnTo>
                    <a:pt x="77" y="37"/>
                  </a:lnTo>
                  <a:lnTo>
                    <a:pt x="83" y="48"/>
                  </a:lnTo>
                  <a:lnTo>
                    <a:pt x="86" y="17"/>
                  </a:lnTo>
                  <a:lnTo>
                    <a:pt x="67" y="4"/>
                  </a:lnTo>
                  <a:lnTo>
                    <a:pt x="52" y="0"/>
                  </a:lnTo>
                  <a:lnTo>
                    <a:pt x="40" y="11"/>
                  </a:lnTo>
                  <a:lnTo>
                    <a:pt x="13" y="4"/>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grpSp>
      <p:sp>
        <p:nvSpPr>
          <p:cNvPr id="234" name="사각형: 둥근 모서리 233">
            <a:extLst>
              <a:ext uri="{FF2B5EF4-FFF2-40B4-BE49-F238E27FC236}">
                <a16:creationId xmlns:a16="http://schemas.microsoft.com/office/drawing/2014/main" id="{B5D49946-A6B5-29C5-1BF9-495C8A2C4245}"/>
              </a:ext>
            </a:extLst>
          </p:cNvPr>
          <p:cNvSpPr/>
          <p:nvPr/>
        </p:nvSpPr>
        <p:spPr>
          <a:xfrm>
            <a:off x="8529344" y="1710860"/>
            <a:ext cx="576000" cy="540000"/>
          </a:xfrm>
          <a:prstGeom prst="roundRect">
            <a:avLst>
              <a:gd name="adj" fmla="val 21821"/>
            </a:avLst>
          </a:prstGeom>
          <a:solidFill>
            <a:srgbClr val="EDC769"/>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latin typeface="+mj-ea"/>
                <a:ea typeface="+mj-ea"/>
              </a:rPr>
              <a:t>50</a:t>
            </a:r>
            <a:r>
              <a:rPr lang="ko-KR" altLang="en-US" sz="1000" dirty="0">
                <a:solidFill>
                  <a:schemeClr val="tx1"/>
                </a:solidFill>
                <a:latin typeface="+mj-ea"/>
                <a:ea typeface="+mj-ea"/>
              </a:rPr>
              <a:t>위</a:t>
            </a:r>
            <a:endParaRPr lang="en-US" altLang="ko-KR" sz="1000" dirty="0">
              <a:solidFill>
                <a:schemeClr val="tx1"/>
              </a:solidFill>
              <a:latin typeface="+mj-ea"/>
              <a:ea typeface="+mj-ea"/>
            </a:endParaRPr>
          </a:p>
          <a:p>
            <a:pPr algn="ctr"/>
            <a:r>
              <a:rPr lang="ko-KR" altLang="en-US" sz="1000" dirty="0">
                <a:solidFill>
                  <a:schemeClr val="tx1"/>
                </a:solidFill>
                <a:latin typeface="+mj-ea"/>
                <a:ea typeface="+mj-ea"/>
              </a:rPr>
              <a:t>한국</a:t>
            </a:r>
            <a:endParaRPr lang="en-US" altLang="ko-KR" sz="1000" dirty="0">
              <a:solidFill>
                <a:schemeClr val="tx1"/>
              </a:solidFill>
              <a:latin typeface="+mj-ea"/>
              <a:ea typeface="+mj-ea"/>
            </a:endParaRPr>
          </a:p>
          <a:p>
            <a:pPr algn="ctr"/>
            <a:r>
              <a:rPr lang="en-US" altLang="ko-KR" sz="1000" dirty="0">
                <a:solidFill>
                  <a:schemeClr val="tx1"/>
                </a:solidFill>
                <a:latin typeface="+mj-ea"/>
                <a:ea typeface="+mj-ea"/>
              </a:rPr>
              <a:t>195</a:t>
            </a:r>
          </a:p>
        </p:txBody>
      </p:sp>
      <p:sp>
        <p:nvSpPr>
          <p:cNvPr id="357" name="사각형: 둥근 모서리 356">
            <a:extLst>
              <a:ext uri="{FF2B5EF4-FFF2-40B4-BE49-F238E27FC236}">
                <a16:creationId xmlns:a16="http://schemas.microsoft.com/office/drawing/2014/main" id="{86FB684E-06E8-5A7E-AD34-E3C63F5F4965}"/>
              </a:ext>
            </a:extLst>
          </p:cNvPr>
          <p:cNvSpPr/>
          <p:nvPr/>
        </p:nvSpPr>
        <p:spPr>
          <a:xfrm>
            <a:off x="6769853" y="1663083"/>
            <a:ext cx="576000" cy="540000"/>
          </a:xfrm>
          <a:prstGeom prst="roundRect">
            <a:avLst>
              <a:gd name="adj" fmla="val 21821"/>
            </a:avLst>
          </a:prstGeom>
          <a:solidFill>
            <a:srgbClr val="9FAEC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950" dirty="0">
                <a:solidFill>
                  <a:schemeClr val="tx1"/>
                </a:solidFill>
                <a:latin typeface="+mj-ea"/>
                <a:ea typeface="+mj-ea"/>
              </a:rPr>
              <a:t>1</a:t>
            </a:r>
            <a:r>
              <a:rPr lang="ko-KR" altLang="en-US" sz="950" dirty="0">
                <a:solidFill>
                  <a:schemeClr val="tx1"/>
                </a:solidFill>
                <a:latin typeface="+mj-ea"/>
                <a:ea typeface="+mj-ea"/>
              </a:rPr>
              <a:t>위</a:t>
            </a:r>
            <a:endParaRPr lang="en-US" altLang="ko-KR" sz="950" dirty="0">
              <a:solidFill>
                <a:schemeClr val="tx1"/>
              </a:solidFill>
              <a:latin typeface="+mj-ea"/>
              <a:ea typeface="+mj-ea"/>
            </a:endParaRPr>
          </a:p>
          <a:p>
            <a:pPr algn="ctr"/>
            <a:r>
              <a:rPr lang="ko-KR" altLang="en-US" sz="950" dirty="0">
                <a:solidFill>
                  <a:schemeClr val="tx1"/>
                </a:solidFill>
                <a:latin typeface="+mj-ea"/>
                <a:ea typeface="+mj-ea"/>
              </a:rPr>
              <a:t>우즈벡</a:t>
            </a:r>
            <a:endParaRPr lang="en-US" altLang="ko-KR" sz="950" dirty="0">
              <a:solidFill>
                <a:schemeClr val="tx1"/>
              </a:solidFill>
              <a:latin typeface="+mj-ea"/>
              <a:ea typeface="+mj-ea"/>
            </a:endParaRPr>
          </a:p>
          <a:p>
            <a:pPr algn="ctr"/>
            <a:r>
              <a:rPr lang="en-US" altLang="ko-KR" sz="950" dirty="0">
                <a:solidFill>
                  <a:schemeClr val="tx1"/>
                </a:solidFill>
                <a:latin typeface="+mj-ea"/>
                <a:ea typeface="+mj-ea"/>
              </a:rPr>
              <a:t>72</a:t>
            </a:r>
          </a:p>
        </p:txBody>
      </p:sp>
      <p:sp>
        <p:nvSpPr>
          <p:cNvPr id="358" name="사각형: 둥근 모서리 357">
            <a:extLst>
              <a:ext uri="{FF2B5EF4-FFF2-40B4-BE49-F238E27FC236}">
                <a16:creationId xmlns:a16="http://schemas.microsoft.com/office/drawing/2014/main" id="{EBEFCBCF-9FF6-9E3A-A2AD-F212D5C65BA1}"/>
              </a:ext>
            </a:extLst>
          </p:cNvPr>
          <p:cNvSpPr/>
          <p:nvPr/>
        </p:nvSpPr>
        <p:spPr>
          <a:xfrm>
            <a:off x="7643310" y="2079247"/>
            <a:ext cx="576000" cy="540000"/>
          </a:xfrm>
          <a:prstGeom prst="roundRect">
            <a:avLst>
              <a:gd name="adj" fmla="val 21821"/>
            </a:avLst>
          </a:prstGeom>
          <a:solidFill>
            <a:srgbClr val="9FAEC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latin typeface="+mj-ea"/>
                <a:ea typeface="+mj-ea"/>
              </a:rPr>
              <a:t>9</a:t>
            </a:r>
            <a:r>
              <a:rPr lang="ko-KR" altLang="en-US" sz="1000" dirty="0">
                <a:solidFill>
                  <a:schemeClr val="tx1"/>
                </a:solidFill>
                <a:latin typeface="+mj-ea"/>
                <a:ea typeface="+mj-ea"/>
              </a:rPr>
              <a:t>위</a:t>
            </a:r>
            <a:endParaRPr lang="en-US" altLang="ko-KR" sz="1000" dirty="0">
              <a:solidFill>
                <a:schemeClr val="tx1"/>
              </a:solidFill>
              <a:latin typeface="+mj-ea"/>
              <a:ea typeface="+mj-ea"/>
            </a:endParaRPr>
          </a:p>
          <a:p>
            <a:pPr algn="ctr"/>
            <a:r>
              <a:rPr lang="ko-KR" altLang="en-US" sz="1000" dirty="0">
                <a:solidFill>
                  <a:schemeClr val="tx1"/>
                </a:solidFill>
                <a:latin typeface="+mj-ea"/>
                <a:ea typeface="+mj-ea"/>
              </a:rPr>
              <a:t>중국</a:t>
            </a:r>
            <a:endParaRPr lang="en-US" altLang="ko-KR" sz="1000" dirty="0">
              <a:solidFill>
                <a:schemeClr val="tx1"/>
              </a:solidFill>
              <a:latin typeface="+mj-ea"/>
              <a:ea typeface="+mj-ea"/>
            </a:endParaRPr>
          </a:p>
          <a:p>
            <a:pPr algn="ctr"/>
            <a:r>
              <a:rPr lang="en-US" altLang="ko-KR" sz="1000" dirty="0">
                <a:solidFill>
                  <a:schemeClr val="tx1"/>
                </a:solidFill>
                <a:latin typeface="+mj-ea"/>
                <a:ea typeface="+mj-ea"/>
              </a:rPr>
              <a:t>113</a:t>
            </a:r>
          </a:p>
        </p:txBody>
      </p:sp>
      <p:sp>
        <p:nvSpPr>
          <p:cNvPr id="359" name="사각형: 둥근 모서리 358">
            <a:extLst>
              <a:ext uri="{FF2B5EF4-FFF2-40B4-BE49-F238E27FC236}">
                <a16:creationId xmlns:a16="http://schemas.microsoft.com/office/drawing/2014/main" id="{F803AA3F-3AC7-B7ED-7042-EC46B76FFF0F}"/>
              </a:ext>
            </a:extLst>
          </p:cNvPr>
          <p:cNvSpPr/>
          <p:nvPr/>
        </p:nvSpPr>
        <p:spPr>
          <a:xfrm>
            <a:off x="8894549" y="2566121"/>
            <a:ext cx="576000" cy="540000"/>
          </a:xfrm>
          <a:prstGeom prst="roundRect">
            <a:avLst>
              <a:gd name="adj" fmla="val 21821"/>
            </a:avLst>
          </a:prstGeom>
          <a:solidFill>
            <a:srgbClr val="A7CF83"/>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latin typeface="+mj-ea"/>
                <a:ea typeface="+mj-ea"/>
              </a:rPr>
              <a:t>22</a:t>
            </a:r>
            <a:r>
              <a:rPr lang="ko-KR" altLang="en-US" sz="1000" dirty="0">
                <a:solidFill>
                  <a:schemeClr val="tx1"/>
                </a:solidFill>
                <a:latin typeface="+mj-ea"/>
                <a:ea typeface="+mj-ea"/>
              </a:rPr>
              <a:t>위</a:t>
            </a:r>
            <a:endParaRPr lang="en-US" altLang="ko-KR" sz="1000" dirty="0">
              <a:solidFill>
                <a:schemeClr val="tx1"/>
              </a:solidFill>
              <a:latin typeface="+mj-ea"/>
              <a:ea typeface="+mj-ea"/>
            </a:endParaRPr>
          </a:p>
          <a:p>
            <a:pPr algn="ctr"/>
            <a:r>
              <a:rPr lang="ko-KR" altLang="en-US" sz="1000" dirty="0">
                <a:solidFill>
                  <a:schemeClr val="tx1"/>
                </a:solidFill>
                <a:latin typeface="+mj-ea"/>
                <a:ea typeface="+mj-ea"/>
              </a:rPr>
              <a:t>일본</a:t>
            </a:r>
            <a:endParaRPr lang="en-US" altLang="ko-KR" sz="1000" dirty="0">
              <a:solidFill>
                <a:schemeClr val="tx1"/>
              </a:solidFill>
              <a:latin typeface="+mj-ea"/>
              <a:ea typeface="+mj-ea"/>
            </a:endParaRPr>
          </a:p>
          <a:p>
            <a:pPr algn="ctr"/>
            <a:r>
              <a:rPr lang="en-US" altLang="ko-KR" sz="1000" dirty="0">
                <a:solidFill>
                  <a:schemeClr val="tx1"/>
                </a:solidFill>
                <a:latin typeface="+mj-ea"/>
                <a:ea typeface="+mj-ea"/>
              </a:rPr>
              <a:t>145</a:t>
            </a:r>
          </a:p>
        </p:txBody>
      </p:sp>
      <p:sp>
        <p:nvSpPr>
          <p:cNvPr id="360" name="사각형: 둥근 모서리 359">
            <a:extLst>
              <a:ext uri="{FF2B5EF4-FFF2-40B4-BE49-F238E27FC236}">
                <a16:creationId xmlns:a16="http://schemas.microsoft.com/office/drawing/2014/main" id="{8D5A8E00-B341-434C-7759-D177F132E7B1}"/>
              </a:ext>
            </a:extLst>
          </p:cNvPr>
          <p:cNvSpPr/>
          <p:nvPr/>
        </p:nvSpPr>
        <p:spPr>
          <a:xfrm>
            <a:off x="8100494" y="2778450"/>
            <a:ext cx="576000" cy="540000"/>
          </a:xfrm>
          <a:prstGeom prst="roundRect">
            <a:avLst>
              <a:gd name="adj" fmla="val 21821"/>
            </a:avLst>
          </a:prstGeom>
          <a:solidFill>
            <a:srgbClr val="A7CF83"/>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latin typeface="+mj-ea"/>
                <a:ea typeface="+mj-ea"/>
              </a:rPr>
              <a:t>15</a:t>
            </a:r>
            <a:r>
              <a:rPr lang="ko-KR" altLang="en-US" sz="1000" dirty="0">
                <a:solidFill>
                  <a:schemeClr val="tx1"/>
                </a:solidFill>
                <a:latin typeface="+mj-ea"/>
                <a:ea typeface="+mj-ea"/>
              </a:rPr>
              <a:t>위</a:t>
            </a:r>
            <a:endParaRPr lang="en-US" altLang="ko-KR" sz="1000" dirty="0">
              <a:solidFill>
                <a:schemeClr val="tx1"/>
              </a:solidFill>
              <a:latin typeface="+mj-ea"/>
              <a:ea typeface="+mj-ea"/>
            </a:endParaRPr>
          </a:p>
          <a:p>
            <a:pPr algn="ctr"/>
            <a:r>
              <a:rPr lang="ko-KR" altLang="en-US" sz="1000" dirty="0">
                <a:solidFill>
                  <a:schemeClr val="tx1"/>
                </a:solidFill>
                <a:latin typeface="+mj-ea"/>
                <a:ea typeface="+mj-ea"/>
              </a:rPr>
              <a:t>대만</a:t>
            </a:r>
            <a:endParaRPr lang="en-US" altLang="ko-KR" sz="1000" dirty="0">
              <a:solidFill>
                <a:schemeClr val="tx1"/>
              </a:solidFill>
              <a:latin typeface="+mj-ea"/>
              <a:ea typeface="+mj-ea"/>
            </a:endParaRPr>
          </a:p>
          <a:p>
            <a:pPr algn="ctr"/>
            <a:r>
              <a:rPr lang="en-US" altLang="ko-KR" sz="1000" dirty="0">
                <a:solidFill>
                  <a:schemeClr val="tx1"/>
                </a:solidFill>
                <a:latin typeface="+mj-ea"/>
                <a:ea typeface="+mj-ea"/>
              </a:rPr>
              <a:t>129</a:t>
            </a:r>
          </a:p>
        </p:txBody>
      </p:sp>
      <p:sp>
        <p:nvSpPr>
          <p:cNvPr id="361" name="사각형: 둥근 모서리 360">
            <a:extLst>
              <a:ext uri="{FF2B5EF4-FFF2-40B4-BE49-F238E27FC236}">
                <a16:creationId xmlns:a16="http://schemas.microsoft.com/office/drawing/2014/main" id="{E32EF952-4DB4-B7FC-AA14-FFCFFC739AEC}"/>
              </a:ext>
            </a:extLst>
          </p:cNvPr>
          <p:cNvSpPr/>
          <p:nvPr/>
        </p:nvSpPr>
        <p:spPr>
          <a:xfrm>
            <a:off x="8463253" y="3787705"/>
            <a:ext cx="576000" cy="540000"/>
          </a:xfrm>
          <a:prstGeom prst="roundRect">
            <a:avLst>
              <a:gd name="adj" fmla="val 21821"/>
            </a:avLst>
          </a:prstGeom>
          <a:solidFill>
            <a:srgbClr val="A7CF83"/>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latin typeface="+mj-ea"/>
                <a:ea typeface="+mj-ea"/>
              </a:rPr>
              <a:t>29</a:t>
            </a:r>
            <a:r>
              <a:rPr lang="ko-KR" altLang="en-US" sz="1000" dirty="0">
                <a:solidFill>
                  <a:schemeClr val="tx1"/>
                </a:solidFill>
                <a:latin typeface="+mj-ea"/>
                <a:ea typeface="+mj-ea"/>
              </a:rPr>
              <a:t>위</a:t>
            </a:r>
            <a:endParaRPr lang="en-US" altLang="ko-KR" sz="1000" dirty="0">
              <a:solidFill>
                <a:schemeClr val="tx1"/>
              </a:solidFill>
              <a:latin typeface="+mj-ea"/>
              <a:ea typeface="+mj-ea"/>
            </a:endParaRPr>
          </a:p>
          <a:p>
            <a:pPr algn="ctr"/>
            <a:r>
              <a:rPr lang="ko-KR" altLang="en-US" sz="1000" dirty="0">
                <a:solidFill>
                  <a:schemeClr val="tx1"/>
                </a:solidFill>
                <a:latin typeface="+mj-ea"/>
                <a:ea typeface="+mj-ea"/>
              </a:rPr>
              <a:t>호주</a:t>
            </a:r>
            <a:endParaRPr lang="en-US" altLang="ko-KR" sz="1000" dirty="0">
              <a:solidFill>
                <a:schemeClr val="tx1"/>
              </a:solidFill>
              <a:latin typeface="+mj-ea"/>
              <a:ea typeface="+mj-ea"/>
            </a:endParaRPr>
          </a:p>
          <a:p>
            <a:pPr algn="ctr"/>
            <a:r>
              <a:rPr lang="en-US" altLang="ko-KR" sz="1000" dirty="0">
                <a:solidFill>
                  <a:schemeClr val="tx1"/>
                </a:solidFill>
                <a:latin typeface="+mj-ea"/>
                <a:ea typeface="+mj-ea"/>
              </a:rPr>
              <a:t>159</a:t>
            </a:r>
          </a:p>
        </p:txBody>
      </p:sp>
      <p:sp>
        <p:nvSpPr>
          <p:cNvPr id="362" name="사각형: 둥근 모서리 361">
            <a:extLst>
              <a:ext uri="{FF2B5EF4-FFF2-40B4-BE49-F238E27FC236}">
                <a16:creationId xmlns:a16="http://schemas.microsoft.com/office/drawing/2014/main" id="{E26D6C3D-DEC4-E059-608C-D2804AC0A4A1}"/>
              </a:ext>
            </a:extLst>
          </p:cNvPr>
          <p:cNvSpPr/>
          <p:nvPr/>
        </p:nvSpPr>
        <p:spPr>
          <a:xfrm>
            <a:off x="6079083" y="2323235"/>
            <a:ext cx="576000" cy="540000"/>
          </a:xfrm>
          <a:prstGeom prst="roundRect">
            <a:avLst>
              <a:gd name="adj" fmla="val 21821"/>
            </a:avLst>
          </a:prstGeom>
          <a:solidFill>
            <a:srgbClr val="9FAEC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950" dirty="0">
                <a:solidFill>
                  <a:schemeClr val="tx1"/>
                </a:solidFill>
                <a:latin typeface="+mj-ea"/>
                <a:ea typeface="+mj-ea"/>
              </a:rPr>
              <a:t>3</a:t>
            </a:r>
            <a:r>
              <a:rPr lang="ko-KR" altLang="en-US" sz="950" dirty="0">
                <a:solidFill>
                  <a:schemeClr val="tx1"/>
                </a:solidFill>
                <a:latin typeface="+mj-ea"/>
                <a:ea typeface="+mj-ea"/>
              </a:rPr>
              <a:t>위</a:t>
            </a:r>
            <a:endParaRPr lang="en-US" altLang="ko-KR" sz="950" dirty="0">
              <a:solidFill>
                <a:schemeClr val="tx1"/>
              </a:solidFill>
              <a:latin typeface="+mj-ea"/>
              <a:ea typeface="+mj-ea"/>
            </a:endParaRPr>
          </a:p>
          <a:p>
            <a:pPr algn="ctr"/>
            <a:r>
              <a:rPr lang="ko-KR" altLang="en-US" sz="950" dirty="0">
                <a:solidFill>
                  <a:schemeClr val="tx1"/>
                </a:solidFill>
                <a:latin typeface="+mj-ea"/>
                <a:ea typeface="+mj-ea"/>
              </a:rPr>
              <a:t>사우디</a:t>
            </a:r>
            <a:endParaRPr lang="en-US" altLang="ko-KR" sz="950" dirty="0">
              <a:solidFill>
                <a:schemeClr val="tx1"/>
              </a:solidFill>
              <a:latin typeface="+mj-ea"/>
              <a:ea typeface="+mj-ea"/>
            </a:endParaRPr>
          </a:p>
          <a:p>
            <a:pPr algn="ctr"/>
            <a:r>
              <a:rPr lang="en-US" altLang="ko-KR" sz="950" dirty="0">
                <a:solidFill>
                  <a:schemeClr val="tx1"/>
                </a:solidFill>
                <a:latin typeface="+mj-ea"/>
                <a:ea typeface="+mj-ea"/>
              </a:rPr>
              <a:t>93</a:t>
            </a:r>
          </a:p>
        </p:txBody>
      </p:sp>
      <p:sp>
        <p:nvSpPr>
          <p:cNvPr id="365" name="사각형: 둥근 모서리 364">
            <a:extLst>
              <a:ext uri="{FF2B5EF4-FFF2-40B4-BE49-F238E27FC236}">
                <a16:creationId xmlns:a16="http://schemas.microsoft.com/office/drawing/2014/main" id="{6F44C9B0-21B0-84A6-3A15-65C05E626065}"/>
              </a:ext>
            </a:extLst>
          </p:cNvPr>
          <p:cNvSpPr/>
          <p:nvPr/>
        </p:nvSpPr>
        <p:spPr>
          <a:xfrm>
            <a:off x="5328164" y="3456990"/>
            <a:ext cx="576000" cy="540000"/>
          </a:xfrm>
          <a:prstGeom prst="roundRect">
            <a:avLst>
              <a:gd name="adj" fmla="val 21821"/>
            </a:avLst>
          </a:prstGeom>
          <a:solidFill>
            <a:srgbClr val="E37E6D"/>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950" dirty="0">
                <a:solidFill>
                  <a:schemeClr val="tx1"/>
                </a:solidFill>
                <a:latin typeface="+mj-ea"/>
                <a:ea typeface="+mj-ea"/>
              </a:rPr>
              <a:t>107</a:t>
            </a:r>
            <a:r>
              <a:rPr lang="ko-KR" altLang="en-US" sz="950" dirty="0">
                <a:solidFill>
                  <a:schemeClr val="tx1"/>
                </a:solidFill>
                <a:latin typeface="+mj-ea"/>
                <a:ea typeface="+mj-ea"/>
              </a:rPr>
              <a:t>위</a:t>
            </a:r>
            <a:endParaRPr lang="en-US" altLang="ko-KR" sz="950" dirty="0">
              <a:solidFill>
                <a:schemeClr val="tx1"/>
              </a:solidFill>
              <a:latin typeface="+mj-ea"/>
              <a:ea typeface="+mj-ea"/>
            </a:endParaRPr>
          </a:p>
          <a:p>
            <a:pPr algn="ctr"/>
            <a:r>
              <a:rPr lang="ko-KR" altLang="en-US" sz="950" dirty="0">
                <a:solidFill>
                  <a:schemeClr val="tx1"/>
                </a:solidFill>
                <a:latin typeface="+mj-ea"/>
                <a:ea typeface="+mj-ea"/>
              </a:rPr>
              <a:t>남아공</a:t>
            </a:r>
            <a:endParaRPr lang="en-US" altLang="ko-KR" sz="950" dirty="0">
              <a:solidFill>
                <a:schemeClr val="tx1"/>
              </a:solidFill>
              <a:latin typeface="+mj-ea"/>
              <a:ea typeface="+mj-ea"/>
            </a:endParaRPr>
          </a:p>
          <a:p>
            <a:pPr algn="ctr"/>
            <a:r>
              <a:rPr lang="en-US" altLang="ko-KR" sz="950" dirty="0">
                <a:solidFill>
                  <a:schemeClr val="tx1"/>
                </a:solidFill>
                <a:latin typeface="+mj-ea"/>
                <a:ea typeface="+mj-ea"/>
              </a:rPr>
              <a:t>373</a:t>
            </a:r>
          </a:p>
        </p:txBody>
      </p:sp>
      <p:sp>
        <p:nvSpPr>
          <p:cNvPr id="367" name="사각형: 둥근 모서리 366">
            <a:extLst>
              <a:ext uri="{FF2B5EF4-FFF2-40B4-BE49-F238E27FC236}">
                <a16:creationId xmlns:a16="http://schemas.microsoft.com/office/drawing/2014/main" id="{B595BAD8-5413-A067-2B78-A573DE0DB28F}"/>
              </a:ext>
            </a:extLst>
          </p:cNvPr>
          <p:cNvSpPr/>
          <p:nvPr/>
        </p:nvSpPr>
        <p:spPr>
          <a:xfrm>
            <a:off x="4782339" y="1783235"/>
            <a:ext cx="576000" cy="540000"/>
          </a:xfrm>
          <a:prstGeom prst="roundRect">
            <a:avLst>
              <a:gd name="adj" fmla="val 21821"/>
            </a:avLst>
          </a:prstGeom>
          <a:solidFill>
            <a:srgbClr val="EDC769"/>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950" dirty="0">
                <a:solidFill>
                  <a:schemeClr val="tx1"/>
                </a:solidFill>
                <a:latin typeface="+mj-ea"/>
                <a:ea typeface="+mj-ea"/>
              </a:rPr>
              <a:t>52</a:t>
            </a:r>
            <a:r>
              <a:rPr lang="ko-KR" altLang="en-US" sz="950" dirty="0">
                <a:solidFill>
                  <a:schemeClr val="tx1"/>
                </a:solidFill>
                <a:latin typeface="+mj-ea"/>
                <a:ea typeface="+mj-ea"/>
              </a:rPr>
              <a:t>위</a:t>
            </a:r>
            <a:endParaRPr lang="en-US" altLang="ko-KR" sz="950" dirty="0">
              <a:solidFill>
                <a:schemeClr val="tx1"/>
              </a:solidFill>
              <a:latin typeface="+mj-ea"/>
              <a:ea typeface="+mj-ea"/>
            </a:endParaRPr>
          </a:p>
          <a:p>
            <a:pPr algn="ctr"/>
            <a:r>
              <a:rPr lang="ko-KR" altLang="en-US" sz="950" dirty="0">
                <a:solidFill>
                  <a:schemeClr val="tx1"/>
                </a:solidFill>
                <a:latin typeface="+mj-ea"/>
                <a:ea typeface="+mj-ea"/>
              </a:rPr>
              <a:t>프랑스</a:t>
            </a:r>
            <a:endParaRPr lang="en-US" altLang="ko-KR" sz="950" dirty="0">
              <a:solidFill>
                <a:schemeClr val="tx1"/>
              </a:solidFill>
              <a:latin typeface="+mj-ea"/>
              <a:ea typeface="+mj-ea"/>
            </a:endParaRPr>
          </a:p>
          <a:p>
            <a:pPr algn="ctr"/>
            <a:r>
              <a:rPr lang="en-US" altLang="ko-KR" sz="950" dirty="0">
                <a:solidFill>
                  <a:schemeClr val="tx1"/>
                </a:solidFill>
                <a:latin typeface="+mj-ea"/>
                <a:ea typeface="+mj-ea"/>
              </a:rPr>
              <a:t>197</a:t>
            </a:r>
          </a:p>
        </p:txBody>
      </p:sp>
      <p:sp>
        <p:nvSpPr>
          <p:cNvPr id="368" name="사각형: 둥근 모서리 367">
            <a:extLst>
              <a:ext uri="{FF2B5EF4-FFF2-40B4-BE49-F238E27FC236}">
                <a16:creationId xmlns:a16="http://schemas.microsoft.com/office/drawing/2014/main" id="{C8C81E7D-A68C-F762-E21F-3FFA5FC7BAC8}"/>
              </a:ext>
            </a:extLst>
          </p:cNvPr>
          <p:cNvSpPr/>
          <p:nvPr/>
        </p:nvSpPr>
        <p:spPr>
          <a:xfrm>
            <a:off x="5088072" y="1108015"/>
            <a:ext cx="676366" cy="540000"/>
          </a:xfrm>
          <a:prstGeom prst="roundRect">
            <a:avLst>
              <a:gd name="adj" fmla="val 21821"/>
            </a:avLst>
          </a:prstGeom>
          <a:solidFill>
            <a:srgbClr val="9FAEC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950" dirty="0">
                <a:solidFill>
                  <a:schemeClr val="tx1"/>
                </a:solidFill>
                <a:latin typeface="+mj-ea"/>
                <a:ea typeface="+mj-ea"/>
              </a:rPr>
              <a:t>4</a:t>
            </a:r>
            <a:r>
              <a:rPr lang="ko-KR" altLang="en-US" sz="950" dirty="0">
                <a:solidFill>
                  <a:schemeClr val="tx1"/>
                </a:solidFill>
                <a:latin typeface="+mj-ea"/>
                <a:ea typeface="+mj-ea"/>
              </a:rPr>
              <a:t>위</a:t>
            </a:r>
            <a:endParaRPr lang="en-US" altLang="ko-KR" sz="950" dirty="0">
              <a:solidFill>
                <a:schemeClr val="tx1"/>
              </a:solidFill>
              <a:latin typeface="+mj-ea"/>
              <a:ea typeface="+mj-ea"/>
            </a:endParaRPr>
          </a:p>
          <a:p>
            <a:pPr algn="ctr"/>
            <a:r>
              <a:rPr lang="ko-KR" altLang="en-US" sz="950" dirty="0">
                <a:solidFill>
                  <a:schemeClr val="tx1"/>
                </a:solidFill>
                <a:latin typeface="+mj-ea"/>
                <a:ea typeface="+mj-ea"/>
              </a:rPr>
              <a:t>노르웨이</a:t>
            </a:r>
            <a:endParaRPr lang="en-US" altLang="ko-KR" sz="950" dirty="0">
              <a:solidFill>
                <a:schemeClr val="tx1"/>
              </a:solidFill>
              <a:latin typeface="+mj-ea"/>
              <a:ea typeface="+mj-ea"/>
            </a:endParaRPr>
          </a:p>
          <a:p>
            <a:pPr algn="ctr"/>
            <a:r>
              <a:rPr lang="en-US" altLang="ko-KR" sz="950" dirty="0">
                <a:solidFill>
                  <a:schemeClr val="tx1"/>
                </a:solidFill>
                <a:latin typeface="+mj-ea"/>
                <a:ea typeface="+mj-ea"/>
              </a:rPr>
              <a:t>98</a:t>
            </a:r>
          </a:p>
        </p:txBody>
      </p:sp>
      <p:sp>
        <p:nvSpPr>
          <p:cNvPr id="369" name="사각형: 둥근 모서리 368">
            <a:extLst>
              <a:ext uri="{FF2B5EF4-FFF2-40B4-BE49-F238E27FC236}">
                <a16:creationId xmlns:a16="http://schemas.microsoft.com/office/drawing/2014/main" id="{2F060D2E-C461-E0F6-AFDA-1F529C8DA1D5}"/>
              </a:ext>
            </a:extLst>
          </p:cNvPr>
          <p:cNvSpPr/>
          <p:nvPr/>
        </p:nvSpPr>
        <p:spPr>
          <a:xfrm>
            <a:off x="6023245" y="1200237"/>
            <a:ext cx="576000" cy="540000"/>
          </a:xfrm>
          <a:prstGeom prst="roundRect">
            <a:avLst>
              <a:gd name="adj" fmla="val 21821"/>
            </a:avLst>
          </a:prstGeom>
          <a:solidFill>
            <a:srgbClr val="9FAEC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950" dirty="0">
                <a:solidFill>
                  <a:schemeClr val="tx1"/>
                </a:solidFill>
                <a:latin typeface="+mj-ea"/>
                <a:ea typeface="+mj-ea"/>
              </a:rPr>
              <a:t>8</a:t>
            </a:r>
            <a:r>
              <a:rPr lang="ko-KR" altLang="en-US" sz="950" dirty="0">
                <a:solidFill>
                  <a:schemeClr val="tx1"/>
                </a:solidFill>
                <a:latin typeface="+mj-ea"/>
                <a:ea typeface="+mj-ea"/>
              </a:rPr>
              <a:t>위</a:t>
            </a:r>
            <a:endParaRPr lang="en-US" altLang="ko-KR" sz="950" dirty="0">
              <a:solidFill>
                <a:schemeClr val="tx1"/>
              </a:solidFill>
              <a:latin typeface="+mj-ea"/>
              <a:ea typeface="+mj-ea"/>
            </a:endParaRPr>
          </a:p>
          <a:p>
            <a:pPr algn="ctr"/>
            <a:r>
              <a:rPr lang="ko-KR" altLang="en-US" sz="950" dirty="0">
                <a:solidFill>
                  <a:schemeClr val="tx1"/>
                </a:solidFill>
                <a:latin typeface="+mj-ea"/>
                <a:ea typeface="+mj-ea"/>
              </a:rPr>
              <a:t>스웨덴</a:t>
            </a:r>
            <a:endParaRPr lang="en-US" altLang="ko-KR" sz="950" dirty="0">
              <a:solidFill>
                <a:schemeClr val="tx1"/>
              </a:solidFill>
              <a:latin typeface="+mj-ea"/>
              <a:ea typeface="+mj-ea"/>
            </a:endParaRPr>
          </a:p>
          <a:p>
            <a:pPr algn="ctr"/>
            <a:r>
              <a:rPr lang="en-US" altLang="ko-KR" sz="950" dirty="0">
                <a:solidFill>
                  <a:schemeClr val="tx1"/>
                </a:solidFill>
                <a:latin typeface="+mj-ea"/>
                <a:ea typeface="+mj-ea"/>
              </a:rPr>
              <a:t>111</a:t>
            </a:r>
          </a:p>
        </p:txBody>
      </p:sp>
      <p:sp>
        <p:nvSpPr>
          <p:cNvPr id="370" name="사각형: 둥근 모서리 369">
            <a:extLst>
              <a:ext uri="{FF2B5EF4-FFF2-40B4-BE49-F238E27FC236}">
                <a16:creationId xmlns:a16="http://schemas.microsoft.com/office/drawing/2014/main" id="{0255E685-D70E-2A89-EDC1-4098EF584C27}"/>
              </a:ext>
            </a:extLst>
          </p:cNvPr>
          <p:cNvSpPr/>
          <p:nvPr/>
        </p:nvSpPr>
        <p:spPr>
          <a:xfrm>
            <a:off x="3296746" y="2413500"/>
            <a:ext cx="576000" cy="540000"/>
          </a:xfrm>
          <a:prstGeom prst="roundRect">
            <a:avLst>
              <a:gd name="adj" fmla="val 21821"/>
            </a:avLst>
          </a:prstGeom>
          <a:solidFill>
            <a:srgbClr val="EDC769"/>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950" dirty="0">
                <a:solidFill>
                  <a:schemeClr val="tx1"/>
                </a:solidFill>
                <a:latin typeface="+mj-ea"/>
                <a:ea typeface="+mj-ea"/>
              </a:rPr>
              <a:t>43</a:t>
            </a:r>
            <a:r>
              <a:rPr lang="ko-KR" altLang="en-US" sz="950" dirty="0">
                <a:solidFill>
                  <a:schemeClr val="tx1"/>
                </a:solidFill>
                <a:latin typeface="+mj-ea"/>
                <a:ea typeface="+mj-ea"/>
              </a:rPr>
              <a:t>위</a:t>
            </a:r>
            <a:endParaRPr lang="en-US" altLang="ko-KR" sz="950" dirty="0">
              <a:solidFill>
                <a:schemeClr val="tx1"/>
              </a:solidFill>
              <a:latin typeface="+mj-ea"/>
              <a:ea typeface="+mj-ea"/>
            </a:endParaRPr>
          </a:p>
          <a:p>
            <a:pPr algn="ctr"/>
            <a:r>
              <a:rPr lang="ko-KR" altLang="en-US" sz="950" dirty="0">
                <a:solidFill>
                  <a:schemeClr val="tx1"/>
                </a:solidFill>
                <a:latin typeface="+mj-ea"/>
                <a:ea typeface="+mj-ea"/>
              </a:rPr>
              <a:t>미국</a:t>
            </a:r>
            <a:endParaRPr lang="en-US" altLang="ko-KR" sz="950" dirty="0">
              <a:solidFill>
                <a:schemeClr val="tx1"/>
              </a:solidFill>
              <a:latin typeface="+mj-ea"/>
              <a:ea typeface="+mj-ea"/>
            </a:endParaRPr>
          </a:p>
          <a:p>
            <a:pPr algn="ctr"/>
            <a:r>
              <a:rPr lang="en-US" altLang="ko-KR" sz="950" dirty="0">
                <a:solidFill>
                  <a:schemeClr val="tx1"/>
                </a:solidFill>
                <a:latin typeface="+mj-ea"/>
                <a:ea typeface="+mj-ea"/>
              </a:rPr>
              <a:t>187</a:t>
            </a:r>
          </a:p>
        </p:txBody>
      </p:sp>
      <p:sp>
        <p:nvSpPr>
          <p:cNvPr id="371" name="사각형: 둥근 모서리 370">
            <a:extLst>
              <a:ext uri="{FF2B5EF4-FFF2-40B4-BE49-F238E27FC236}">
                <a16:creationId xmlns:a16="http://schemas.microsoft.com/office/drawing/2014/main" id="{440C45C6-3A4C-9FA2-34B1-A8D7A57F90BA}"/>
              </a:ext>
            </a:extLst>
          </p:cNvPr>
          <p:cNvSpPr/>
          <p:nvPr/>
        </p:nvSpPr>
        <p:spPr>
          <a:xfrm>
            <a:off x="2217935" y="1301320"/>
            <a:ext cx="576000" cy="540000"/>
          </a:xfrm>
          <a:prstGeom prst="roundRect">
            <a:avLst>
              <a:gd name="adj" fmla="val 21821"/>
            </a:avLst>
          </a:prstGeom>
          <a:solidFill>
            <a:srgbClr val="EDC769"/>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950" dirty="0">
                <a:solidFill>
                  <a:schemeClr val="tx1"/>
                </a:solidFill>
                <a:latin typeface="+mj-ea"/>
                <a:ea typeface="+mj-ea"/>
              </a:rPr>
              <a:t>33</a:t>
            </a:r>
            <a:r>
              <a:rPr lang="ko-KR" altLang="en-US" sz="950" dirty="0">
                <a:solidFill>
                  <a:schemeClr val="tx1"/>
                </a:solidFill>
                <a:latin typeface="+mj-ea"/>
                <a:ea typeface="+mj-ea"/>
              </a:rPr>
              <a:t>위</a:t>
            </a:r>
            <a:endParaRPr lang="en-US" altLang="ko-KR" sz="950" dirty="0">
              <a:solidFill>
                <a:schemeClr val="tx1"/>
              </a:solidFill>
              <a:latin typeface="+mj-ea"/>
              <a:ea typeface="+mj-ea"/>
            </a:endParaRPr>
          </a:p>
          <a:p>
            <a:pPr algn="ctr"/>
            <a:r>
              <a:rPr lang="ko-KR" altLang="en-US" sz="950" dirty="0">
                <a:solidFill>
                  <a:schemeClr val="tx1"/>
                </a:solidFill>
                <a:latin typeface="+mj-ea"/>
                <a:ea typeface="+mj-ea"/>
              </a:rPr>
              <a:t>캐나다</a:t>
            </a:r>
            <a:endParaRPr lang="en-US" altLang="ko-KR" sz="950" dirty="0">
              <a:solidFill>
                <a:schemeClr val="tx1"/>
              </a:solidFill>
              <a:latin typeface="+mj-ea"/>
              <a:ea typeface="+mj-ea"/>
            </a:endParaRPr>
          </a:p>
          <a:p>
            <a:pPr algn="ctr"/>
            <a:r>
              <a:rPr lang="en-US" altLang="ko-KR" sz="950" dirty="0">
                <a:solidFill>
                  <a:schemeClr val="tx1"/>
                </a:solidFill>
                <a:latin typeface="+mj-ea"/>
                <a:ea typeface="+mj-ea"/>
              </a:rPr>
              <a:t>163</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 name="그림 252">
            <a:extLst>
              <a:ext uri="{FF2B5EF4-FFF2-40B4-BE49-F238E27FC236}">
                <a16:creationId xmlns:a16="http://schemas.microsoft.com/office/drawing/2014/main" id="{0CE053CD-4300-2D65-1122-327AF33FA38B}"/>
              </a:ext>
            </a:extLst>
          </p:cNvPr>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9255465" y="4315669"/>
            <a:ext cx="501746" cy="501746"/>
          </a:xfrm>
          <a:prstGeom prst="rect">
            <a:avLst/>
          </a:prstGeom>
        </p:spPr>
      </p:pic>
      <p:pic>
        <p:nvPicPr>
          <p:cNvPr id="254" name="그림 253">
            <a:extLst>
              <a:ext uri="{FF2B5EF4-FFF2-40B4-BE49-F238E27FC236}">
                <a16:creationId xmlns:a16="http://schemas.microsoft.com/office/drawing/2014/main" id="{DFDB243B-AD4F-25B9-9DF2-0DC55F896AB8}"/>
              </a:ext>
            </a:extLst>
          </p:cNvPr>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6479470" y="4298030"/>
            <a:ext cx="519385" cy="519385"/>
          </a:xfrm>
          <a:prstGeom prst="rect">
            <a:avLst/>
          </a:prstGeom>
        </p:spPr>
      </p:pic>
      <p:sp>
        <p:nvSpPr>
          <p:cNvPr id="5" name="Parallelogram 4">
            <a:extLst>
              <a:ext uri="{FF2B5EF4-FFF2-40B4-BE49-F238E27FC236}">
                <a16:creationId xmlns:a16="http://schemas.microsoft.com/office/drawing/2014/main" id="{9BFCB849-4A99-40A2-BFF9-956CF3B11F5F}"/>
              </a:ext>
            </a:extLst>
          </p:cNvPr>
          <p:cNvSpPr/>
          <p:nvPr/>
        </p:nvSpPr>
        <p:spPr>
          <a:xfrm>
            <a:off x="5985465" y="1196486"/>
            <a:ext cx="77679" cy="4476750"/>
          </a:xfrm>
          <a:prstGeom prst="parallelogram">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2" name="TextBox 21">
            <a:extLst>
              <a:ext uri="{FF2B5EF4-FFF2-40B4-BE49-F238E27FC236}">
                <a16:creationId xmlns:a16="http://schemas.microsoft.com/office/drawing/2014/main" id="{167CF683-7470-4B0D-A9C1-C22600BF07C3}"/>
              </a:ext>
            </a:extLst>
          </p:cNvPr>
          <p:cNvSpPr txBox="1"/>
          <p:nvPr/>
        </p:nvSpPr>
        <p:spPr>
          <a:xfrm>
            <a:off x="6724724" y="1616402"/>
            <a:ext cx="1890261" cy="646331"/>
          </a:xfrm>
          <a:prstGeom prst="rect">
            <a:avLst/>
          </a:prstGeom>
          <a:noFill/>
        </p:spPr>
        <p:txBody>
          <a:bodyPr wrap="none" rtlCol="0">
            <a:spAutoFit/>
          </a:bodyPr>
          <a:lstStyle/>
          <a:p>
            <a:r>
              <a:rPr lang="ko-KR" altLang="en-US" sz="3600" b="1" dirty="0">
                <a:solidFill>
                  <a:schemeClr val="accent4"/>
                </a:solidFill>
                <a:latin typeface="+mj-ea"/>
                <a:ea typeface="+mj-ea"/>
                <a:cs typeface="Poppins Black" panose="00000A00000000000000" pitchFamily="2" charset="0"/>
              </a:rPr>
              <a:t>안전 </a:t>
            </a:r>
            <a:r>
              <a:rPr lang="ko-KR" altLang="en-US" sz="3600" b="1" dirty="0">
                <a:latin typeface="+mj-ea"/>
                <a:ea typeface="+mj-ea"/>
                <a:cs typeface="Poppins Black" panose="00000A00000000000000" pitchFamily="2" charset="0"/>
              </a:rPr>
              <a:t>인식</a:t>
            </a:r>
            <a:endParaRPr lang="en-ID" sz="3600" b="1" dirty="0">
              <a:latin typeface="+mj-ea"/>
              <a:ea typeface="+mj-ea"/>
              <a:cs typeface="Poppins Black" panose="00000A00000000000000" pitchFamily="2" charset="0"/>
            </a:endParaRPr>
          </a:p>
        </p:txBody>
      </p:sp>
      <p:grpSp>
        <p:nvGrpSpPr>
          <p:cNvPr id="25" name="Group 24">
            <a:extLst>
              <a:ext uri="{FF2B5EF4-FFF2-40B4-BE49-F238E27FC236}">
                <a16:creationId xmlns:a16="http://schemas.microsoft.com/office/drawing/2014/main" id="{E99C7107-EEC3-4EB1-9805-EA1EF5ECE355}"/>
              </a:ext>
            </a:extLst>
          </p:cNvPr>
          <p:cNvGrpSpPr/>
          <p:nvPr/>
        </p:nvGrpSpPr>
        <p:grpSpPr>
          <a:xfrm>
            <a:off x="6871033" y="1329801"/>
            <a:ext cx="385024" cy="183323"/>
            <a:chOff x="1411986" y="714210"/>
            <a:chExt cx="649759" cy="309372"/>
          </a:xfrm>
          <a:solidFill>
            <a:schemeClr val="accent4"/>
          </a:solidFill>
        </p:grpSpPr>
        <p:sp>
          <p:nvSpPr>
            <p:cNvPr id="23" name="Isosceles Triangle 22">
              <a:extLst>
                <a:ext uri="{FF2B5EF4-FFF2-40B4-BE49-F238E27FC236}">
                  <a16:creationId xmlns:a16="http://schemas.microsoft.com/office/drawing/2014/main" id="{3F7700EC-CFDE-45A7-957D-8CA3B087D190}"/>
                </a:ext>
              </a:extLst>
            </p:cNvPr>
            <p:cNvSpPr/>
            <p:nvPr/>
          </p:nvSpPr>
          <p:spPr>
            <a:xfrm rot="5400000">
              <a:off x="1390650" y="735546"/>
              <a:ext cx="309372" cy="2667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4" name="Isosceles Triangle 23">
              <a:extLst>
                <a:ext uri="{FF2B5EF4-FFF2-40B4-BE49-F238E27FC236}">
                  <a16:creationId xmlns:a16="http://schemas.microsoft.com/office/drawing/2014/main" id="{73A32BF0-B936-4426-B41E-417B436DE642}"/>
                </a:ext>
              </a:extLst>
            </p:cNvPr>
            <p:cNvSpPr/>
            <p:nvPr/>
          </p:nvSpPr>
          <p:spPr>
            <a:xfrm rot="5400000">
              <a:off x="1773709" y="735546"/>
              <a:ext cx="309372" cy="2667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sp>
        <p:nvSpPr>
          <p:cNvPr id="27" name="TextBox 26">
            <a:extLst>
              <a:ext uri="{FF2B5EF4-FFF2-40B4-BE49-F238E27FC236}">
                <a16:creationId xmlns:a16="http://schemas.microsoft.com/office/drawing/2014/main" id="{F262BCEF-BE78-4A70-A2A2-E90A22DEA2BC}"/>
              </a:ext>
            </a:extLst>
          </p:cNvPr>
          <p:cNvSpPr txBox="1"/>
          <p:nvPr/>
        </p:nvSpPr>
        <p:spPr>
          <a:xfrm>
            <a:off x="6724724" y="3009447"/>
            <a:ext cx="4661832" cy="861774"/>
          </a:xfrm>
          <a:prstGeom prst="rect">
            <a:avLst/>
          </a:prstGeom>
          <a:noFill/>
        </p:spPr>
        <p:txBody>
          <a:bodyPr wrap="square" rtlCol="0">
            <a:spAutoFit/>
          </a:bodyPr>
          <a:lstStyle/>
          <a:p>
            <a:pPr>
              <a:lnSpc>
                <a:spcPts val="2000"/>
              </a:lnSpc>
              <a:defRPr/>
            </a:pPr>
            <a:r>
              <a:rPr lang="ko-KR" altLang="en-US" b="0" i="0" dirty="0">
                <a:solidFill>
                  <a:srgbClr val="000000"/>
                </a:solidFill>
                <a:effectLst/>
                <a:latin typeface="+mn-ea"/>
                <a:cs typeface="Roboto"/>
              </a:rPr>
              <a:t>안전지수가 최상위권</a:t>
            </a:r>
            <a:r>
              <a:rPr lang="en-US" altLang="ko-KR" b="0" i="0" dirty="0">
                <a:solidFill>
                  <a:srgbClr val="000000"/>
                </a:solidFill>
                <a:effectLst/>
                <a:latin typeface="+mn-ea"/>
                <a:cs typeface="Roboto"/>
              </a:rPr>
              <a:t>,</a:t>
            </a:r>
            <a:r>
              <a:rPr lang="ko-KR" altLang="en-US" b="0" i="0" dirty="0">
                <a:solidFill>
                  <a:srgbClr val="000000"/>
                </a:solidFill>
                <a:effectLst/>
                <a:latin typeface="+mn-ea"/>
                <a:cs typeface="Roboto"/>
              </a:rPr>
              <a:t> 범죄지수가 최하위권에</a:t>
            </a:r>
          </a:p>
          <a:p>
            <a:pPr>
              <a:lnSpc>
                <a:spcPts val="2000"/>
              </a:lnSpc>
              <a:defRPr/>
            </a:pPr>
            <a:r>
              <a:rPr lang="ko-KR" altLang="en-US" b="0" i="0" dirty="0">
                <a:solidFill>
                  <a:srgbClr val="000000"/>
                </a:solidFill>
                <a:effectLst/>
                <a:latin typeface="+mn-ea"/>
                <a:cs typeface="Roboto"/>
              </a:rPr>
              <a:t>있더라도</a:t>
            </a:r>
            <a:r>
              <a:rPr lang="en-US" altLang="ko-KR" b="0" i="0" dirty="0">
                <a:solidFill>
                  <a:srgbClr val="000000"/>
                </a:solidFill>
                <a:effectLst/>
                <a:latin typeface="+mn-ea"/>
                <a:cs typeface="Roboto"/>
              </a:rPr>
              <a:t>,</a:t>
            </a:r>
            <a:r>
              <a:rPr lang="ko-KR" altLang="en-US" b="0" i="0" dirty="0">
                <a:solidFill>
                  <a:srgbClr val="000000"/>
                </a:solidFill>
                <a:effectLst/>
                <a:latin typeface="+mn-ea"/>
                <a:cs typeface="Roboto"/>
              </a:rPr>
              <a:t> 사회적인 안전인식과 범죄에 대한</a:t>
            </a:r>
          </a:p>
          <a:p>
            <a:pPr>
              <a:lnSpc>
                <a:spcPts val="2000"/>
              </a:lnSpc>
              <a:defRPr/>
            </a:pPr>
            <a:r>
              <a:rPr lang="ko-KR" altLang="en-US" b="0" i="0" dirty="0">
                <a:solidFill>
                  <a:srgbClr val="000000"/>
                </a:solidFill>
                <a:effectLst/>
                <a:latin typeface="+mn-ea"/>
                <a:cs typeface="Roboto"/>
              </a:rPr>
              <a:t>상대적인 두려움은 크게 비례하지 않는다</a:t>
            </a:r>
            <a:endParaRPr lang="en-US" altLang="ko-KR" b="0" i="0" dirty="0">
              <a:solidFill>
                <a:srgbClr val="000000"/>
              </a:solidFill>
              <a:effectLst/>
              <a:latin typeface="+mn-ea"/>
              <a:cs typeface="Roboto"/>
            </a:endParaRPr>
          </a:p>
        </p:txBody>
      </p:sp>
      <p:sp>
        <p:nvSpPr>
          <p:cNvPr id="28" name="TextBox 27">
            <a:extLst>
              <a:ext uri="{FF2B5EF4-FFF2-40B4-BE49-F238E27FC236}">
                <a16:creationId xmlns:a16="http://schemas.microsoft.com/office/drawing/2014/main" id="{D589EDC1-D44D-4472-AE0F-3530F6D77764}"/>
              </a:ext>
            </a:extLst>
          </p:cNvPr>
          <p:cNvSpPr txBox="1"/>
          <p:nvPr/>
        </p:nvSpPr>
        <p:spPr>
          <a:xfrm>
            <a:off x="6724724" y="2522897"/>
            <a:ext cx="2207656" cy="830997"/>
          </a:xfrm>
          <a:prstGeom prst="rect">
            <a:avLst/>
          </a:prstGeom>
          <a:noFill/>
        </p:spPr>
        <p:txBody>
          <a:bodyPr wrap="none" rtlCol="0">
            <a:spAutoFit/>
          </a:bodyPr>
          <a:lstStyle/>
          <a:p>
            <a:r>
              <a:rPr lang="en-US" altLang="ko-KR" sz="2400" spc="300" dirty="0">
                <a:solidFill>
                  <a:srgbClr val="5A6E8C"/>
                </a:solidFill>
                <a:latin typeface="+mj-ea"/>
                <a:ea typeface="+mj-ea"/>
                <a:cs typeface="Poppins"/>
              </a:rPr>
              <a:t>50%</a:t>
            </a:r>
            <a:r>
              <a:rPr lang="ko-KR" altLang="en-US" sz="2400" spc="300" dirty="0">
                <a:solidFill>
                  <a:srgbClr val="5A6E8C"/>
                </a:solidFill>
                <a:latin typeface="+mj-ea"/>
                <a:ea typeface="+mj-ea"/>
                <a:cs typeface="Poppins"/>
              </a:rPr>
              <a:t>↑불안감</a:t>
            </a:r>
          </a:p>
          <a:p>
            <a:endParaRPr lang="en-US" sz="2400" b="1" dirty="0">
              <a:solidFill>
                <a:schemeClr val="accent4"/>
              </a:solidFill>
              <a:latin typeface="Poppins" panose="00000500000000000000" pitchFamily="2" charset="0"/>
              <a:cs typeface="Poppins" panose="00000500000000000000" pitchFamily="2" charset="0"/>
            </a:endParaRPr>
          </a:p>
        </p:txBody>
      </p:sp>
      <p:sp>
        <p:nvSpPr>
          <p:cNvPr id="42" name="TextBox 41">
            <a:extLst>
              <a:ext uri="{FF2B5EF4-FFF2-40B4-BE49-F238E27FC236}">
                <a16:creationId xmlns:a16="http://schemas.microsoft.com/office/drawing/2014/main" id="{BEC39F33-3DC0-40F5-86C0-AD750EBBBEA3}"/>
              </a:ext>
            </a:extLst>
          </p:cNvPr>
          <p:cNvSpPr txBox="1"/>
          <p:nvPr/>
        </p:nvSpPr>
        <p:spPr>
          <a:xfrm>
            <a:off x="6964657" y="4388853"/>
            <a:ext cx="1728886" cy="400110"/>
          </a:xfrm>
          <a:prstGeom prst="rect">
            <a:avLst/>
          </a:prstGeom>
          <a:noFill/>
        </p:spPr>
        <p:txBody>
          <a:bodyPr wrap="square" rtlCol="0">
            <a:spAutoFit/>
          </a:bodyPr>
          <a:lstStyle/>
          <a:p>
            <a:pPr lvl="0">
              <a:defRPr/>
            </a:pPr>
            <a:r>
              <a:rPr lang="ko-KR" altLang="en-US" sz="2000" dirty="0">
                <a:solidFill>
                  <a:srgbClr val="5A6E8C"/>
                </a:solidFill>
                <a:latin typeface="+mj-ea"/>
                <a:ea typeface="+mj-ea"/>
                <a:cs typeface="Inter Medium"/>
              </a:rPr>
              <a:t>사회 안전 인식</a:t>
            </a:r>
          </a:p>
        </p:txBody>
      </p:sp>
      <p:sp>
        <p:nvSpPr>
          <p:cNvPr id="51" name="TextBox 50">
            <a:extLst>
              <a:ext uri="{FF2B5EF4-FFF2-40B4-BE49-F238E27FC236}">
                <a16:creationId xmlns:a16="http://schemas.microsoft.com/office/drawing/2014/main" id="{5CA95507-E76A-4FE8-97AB-F07860739786}"/>
              </a:ext>
            </a:extLst>
          </p:cNvPr>
          <p:cNvSpPr txBox="1"/>
          <p:nvPr/>
        </p:nvSpPr>
        <p:spPr>
          <a:xfrm>
            <a:off x="9820539" y="4377302"/>
            <a:ext cx="1728886" cy="400110"/>
          </a:xfrm>
          <a:prstGeom prst="rect">
            <a:avLst/>
          </a:prstGeom>
          <a:noFill/>
        </p:spPr>
        <p:txBody>
          <a:bodyPr wrap="square" rtlCol="0">
            <a:spAutoFit/>
          </a:bodyPr>
          <a:lstStyle/>
          <a:p>
            <a:pPr lvl="0">
              <a:defRPr/>
            </a:pPr>
            <a:r>
              <a:rPr lang="ko-KR" altLang="en-US" sz="2000" dirty="0">
                <a:solidFill>
                  <a:srgbClr val="5A6E8C"/>
                </a:solidFill>
                <a:latin typeface="+mj-ea"/>
                <a:ea typeface="+mj-ea"/>
                <a:cs typeface="Inter Medium"/>
              </a:rPr>
              <a:t>사회 불안 요인</a:t>
            </a:r>
          </a:p>
        </p:txBody>
      </p:sp>
      <p:sp>
        <p:nvSpPr>
          <p:cNvPr id="52" name="TextBox 51">
            <a:extLst>
              <a:ext uri="{FF2B5EF4-FFF2-40B4-BE49-F238E27FC236}">
                <a16:creationId xmlns:a16="http://schemas.microsoft.com/office/drawing/2014/main" id="{7A70FD6B-9499-4956-809D-FFD8AA905BFF}"/>
              </a:ext>
            </a:extLst>
          </p:cNvPr>
          <p:cNvSpPr txBox="1"/>
          <p:nvPr/>
        </p:nvSpPr>
        <p:spPr>
          <a:xfrm>
            <a:off x="6342822" y="4961888"/>
            <a:ext cx="2521527" cy="451406"/>
          </a:xfrm>
          <a:prstGeom prst="rect">
            <a:avLst/>
          </a:prstGeom>
          <a:noFill/>
        </p:spPr>
        <p:txBody>
          <a:bodyPr wrap="square" rtlCol="0">
            <a:spAutoFit/>
          </a:bodyPr>
          <a:lstStyle/>
          <a:p>
            <a:pPr marL="171450" indent="-171450">
              <a:lnSpc>
                <a:spcPts val="1400"/>
              </a:lnSpc>
              <a:buFont typeface="Wingdings"/>
              <a:buChar char="ü"/>
              <a:defRPr/>
            </a:pPr>
            <a:r>
              <a:rPr lang="ko-KR" altLang="en-US" sz="1200" b="0" i="0" dirty="0">
                <a:effectLst/>
                <a:latin typeface="+mn-ea"/>
                <a:cs typeface="Roboto"/>
              </a:rPr>
              <a:t>사회에 대해서 </a:t>
            </a:r>
            <a:r>
              <a:rPr lang="en-US" altLang="ko-KR" sz="1200" b="0" i="0" dirty="0">
                <a:effectLst/>
                <a:latin typeface="+mn-ea"/>
                <a:cs typeface="Roboto"/>
              </a:rPr>
              <a:t>50%</a:t>
            </a:r>
            <a:r>
              <a:rPr lang="ko-KR" altLang="en-US" sz="1200" b="0" i="0" dirty="0">
                <a:effectLst/>
                <a:latin typeface="+mn-ea"/>
                <a:cs typeface="Roboto"/>
              </a:rPr>
              <a:t> 이상의 불안을 느끼며 일상을 보내고 있음</a:t>
            </a:r>
            <a:r>
              <a:rPr lang="en-US" altLang="ko-KR" sz="1200" b="0" i="0" dirty="0">
                <a:effectLst/>
                <a:latin typeface="+mn-ea"/>
                <a:cs typeface="Roboto"/>
              </a:rPr>
              <a:t>.</a:t>
            </a:r>
            <a:r>
              <a:rPr lang="ko-KR" altLang="en-US" sz="1200" b="0" i="0" dirty="0">
                <a:effectLst/>
                <a:latin typeface="+mn-ea"/>
                <a:cs typeface="Roboto"/>
              </a:rPr>
              <a:t> </a:t>
            </a:r>
          </a:p>
        </p:txBody>
      </p:sp>
      <p:sp>
        <p:nvSpPr>
          <p:cNvPr id="53" name="TextBox 52">
            <a:extLst>
              <a:ext uri="{FF2B5EF4-FFF2-40B4-BE49-F238E27FC236}">
                <a16:creationId xmlns:a16="http://schemas.microsoft.com/office/drawing/2014/main" id="{C2C8FB73-F807-4C42-A2BB-8BF3509F215C}"/>
              </a:ext>
            </a:extLst>
          </p:cNvPr>
          <p:cNvSpPr txBox="1"/>
          <p:nvPr/>
        </p:nvSpPr>
        <p:spPr>
          <a:xfrm>
            <a:off x="9178730" y="4961887"/>
            <a:ext cx="2591868" cy="451406"/>
          </a:xfrm>
          <a:prstGeom prst="rect">
            <a:avLst/>
          </a:prstGeom>
          <a:noFill/>
        </p:spPr>
        <p:txBody>
          <a:bodyPr wrap="square" rtlCol="0">
            <a:spAutoFit/>
          </a:bodyPr>
          <a:lstStyle/>
          <a:p>
            <a:pPr marL="171450" indent="-171450">
              <a:lnSpc>
                <a:spcPts val="1400"/>
              </a:lnSpc>
              <a:buFont typeface="Wingdings"/>
              <a:buChar char="ü"/>
              <a:defRPr/>
            </a:pPr>
            <a:r>
              <a:rPr lang="ko-KR" altLang="en-US" sz="1200" b="0" i="0" dirty="0">
                <a:effectLst/>
                <a:latin typeface="+mn-ea"/>
                <a:cs typeface="Roboto"/>
              </a:rPr>
              <a:t>사회 불안 요인 중 가장 높은 순위로 범죄발생을 뽑았음</a:t>
            </a:r>
            <a:r>
              <a:rPr lang="en-US" altLang="ko-KR" sz="1200" b="0" i="0" dirty="0">
                <a:effectLst/>
                <a:latin typeface="+mn-ea"/>
                <a:cs typeface="Roboto"/>
              </a:rPr>
              <a:t>.</a:t>
            </a:r>
          </a:p>
        </p:txBody>
      </p:sp>
      <p:sp>
        <p:nvSpPr>
          <p:cNvPr id="57" name="Rectangle 56">
            <a:extLst>
              <a:ext uri="{FF2B5EF4-FFF2-40B4-BE49-F238E27FC236}">
                <a16:creationId xmlns:a16="http://schemas.microsoft.com/office/drawing/2014/main" id="{F9D4A1A2-E998-47FF-9BC0-AA54C11C13C9}"/>
              </a:ext>
            </a:extLst>
          </p:cNvPr>
          <p:cNvSpPr/>
          <p:nvPr/>
        </p:nvSpPr>
        <p:spPr>
          <a:xfrm>
            <a:off x="11769436" y="446249"/>
            <a:ext cx="422564" cy="65147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aphicFrame>
        <p:nvGraphicFramePr>
          <p:cNvPr id="266" name="차트 265">
            <a:extLst>
              <a:ext uri="{FF2B5EF4-FFF2-40B4-BE49-F238E27FC236}">
                <a16:creationId xmlns:a16="http://schemas.microsoft.com/office/drawing/2014/main" id="{0EFD0E34-93B4-DFA6-4588-C1C6744B2B2A}"/>
              </a:ext>
            </a:extLst>
          </p:cNvPr>
          <p:cNvGraphicFramePr/>
          <p:nvPr>
            <p:extLst>
              <p:ext uri="{D42A27DB-BD31-4B8C-83A1-F6EECF244321}">
                <p14:modId xmlns:p14="http://schemas.microsoft.com/office/powerpoint/2010/main" val="743530854"/>
              </p:ext>
            </p:extLst>
          </p:nvPr>
        </p:nvGraphicFramePr>
        <p:xfrm>
          <a:off x="156827" y="-3138533"/>
          <a:ext cx="3988007" cy="3447893"/>
        </p:xfrm>
        <a:graphic>
          <a:graphicData uri="http://schemas.openxmlformats.org/drawingml/2006/chart">
            <c:chart xmlns:c="http://schemas.openxmlformats.org/drawingml/2006/chart" xmlns:r="http://schemas.openxmlformats.org/officeDocument/2006/relationships" r:id="rId4"/>
          </a:graphicData>
        </a:graphic>
      </p:graphicFrame>
      <p:grpSp>
        <p:nvGrpSpPr>
          <p:cNvPr id="286" name="그룹 285">
            <a:extLst>
              <a:ext uri="{FF2B5EF4-FFF2-40B4-BE49-F238E27FC236}">
                <a16:creationId xmlns:a16="http://schemas.microsoft.com/office/drawing/2014/main" id="{C58B20D2-7FE0-8D70-6066-A11D60A16107}"/>
              </a:ext>
            </a:extLst>
          </p:cNvPr>
          <p:cNvGrpSpPr/>
          <p:nvPr/>
        </p:nvGrpSpPr>
        <p:grpSpPr>
          <a:xfrm>
            <a:off x="432179" y="1710656"/>
            <a:ext cx="4498864" cy="3901782"/>
            <a:chOff x="-286675" y="313912"/>
            <a:chExt cx="4498864" cy="3901782"/>
          </a:xfrm>
        </p:grpSpPr>
        <p:graphicFrame>
          <p:nvGraphicFramePr>
            <p:cNvPr id="267" name="차트 266">
              <a:extLst>
                <a:ext uri="{FF2B5EF4-FFF2-40B4-BE49-F238E27FC236}">
                  <a16:creationId xmlns:a16="http://schemas.microsoft.com/office/drawing/2014/main" id="{164C8167-981A-0BDE-8395-DED5CC877ABB}"/>
                </a:ext>
              </a:extLst>
            </p:cNvPr>
            <p:cNvGraphicFramePr/>
            <p:nvPr>
              <p:extLst>
                <p:ext uri="{D42A27DB-BD31-4B8C-83A1-F6EECF244321}">
                  <p14:modId xmlns:p14="http://schemas.microsoft.com/office/powerpoint/2010/main" val="3271318071"/>
                </p:ext>
              </p:extLst>
            </p:nvPr>
          </p:nvGraphicFramePr>
          <p:xfrm>
            <a:off x="-286675" y="313912"/>
            <a:ext cx="4498864" cy="3901782"/>
          </p:xfrm>
          <a:graphic>
            <a:graphicData uri="http://schemas.openxmlformats.org/drawingml/2006/chart">
              <c:chart xmlns:c="http://schemas.openxmlformats.org/drawingml/2006/chart" xmlns:r="http://schemas.openxmlformats.org/officeDocument/2006/relationships" r:id="rId5"/>
            </a:graphicData>
          </a:graphic>
        </p:graphicFrame>
        <p:sp>
          <p:nvSpPr>
            <p:cNvPr id="270" name="TextBox 269">
              <a:extLst>
                <a:ext uri="{FF2B5EF4-FFF2-40B4-BE49-F238E27FC236}">
                  <a16:creationId xmlns:a16="http://schemas.microsoft.com/office/drawing/2014/main" id="{09784635-542D-E0CB-F75D-011F3A72E33C}"/>
                </a:ext>
              </a:extLst>
            </p:cNvPr>
            <p:cNvSpPr txBox="1"/>
            <p:nvPr/>
          </p:nvSpPr>
          <p:spPr>
            <a:xfrm rot="16705671">
              <a:off x="354255" y="1428872"/>
              <a:ext cx="450764" cy="276999"/>
            </a:xfrm>
            <a:prstGeom prst="rect">
              <a:avLst/>
            </a:prstGeom>
            <a:noFill/>
          </p:spPr>
          <p:txBody>
            <a:bodyPr wrap="none" rtlCol="0">
              <a:spAutoFit/>
            </a:bodyPr>
            <a:lstStyle/>
            <a:p>
              <a:r>
                <a:rPr lang="ko-KR" altLang="en-US" sz="1200" dirty="0">
                  <a:solidFill>
                    <a:srgbClr val="D4CABE"/>
                  </a:solidFill>
                  <a:latin typeface="Pretendard SemiBold" panose="02000703000000020004" pitchFamily="2" charset="-127"/>
                  <a:ea typeface="Pretendard SemiBold" panose="02000703000000020004" pitchFamily="2" charset="-127"/>
                  <a:cs typeface="Pretendard SemiBold" panose="02000703000000020004" pitchFamily="2" charset="-127"/>
                </a:rPr>
                <a:t>안전</a:t>
              </a:r>
            </a:p>
          </p:txBody>
        </p:sp>
        <p:sp>
          <p:nvSpPr>
            <p:cNvPr id="271" name="TextBox 270">
              <a:extLst>
                <a:ext uri="{FF2B5EF4-FFF2-40B4-BE49-F238E27FC236}">
                  <a16:creationId xmlns:a16="http://schemas.microsoft.com/office/drawing/2014/main" id="{C649B2EC-88D7-569D-DE64-A4B7E4C818F7}"/>
                </a:ext>
              </a:extLst>
            </p:cNvPr>
            <p:cNvSpPr txBox="1"/>
            <p:nvPr/>
          </p:nvSpPr>
          <p:spPr>
            <a:xfrm rot="15248266">
              <a:off x="387845" y="2159746"/>
              <a:ext cx="450764" cy="276999"/>
            </a:xfrm>
            <a:prstGeom prst="rect">
              <a:avLst/>
            </a:prstGeom>
            <a:noFill/>
          </p:spPr>
          <p:txBody>
            <a:bodyPr wrap="none" rtlCol="0">
              <a:spAutoFit/>
            </a:bodyPr>
            <a:lstStyle/>
            <a:p>
              <a:r>
                <a:rPr lang="ko-KR" altLang="en-US" sz="1200" dirty="0">
                  <a:solidFill>
                    <a:srgbClr val="D4CABE"/>
                  </a:solidFill>
                  <a:latin typeface="Pretendard SemiBold" panose="02000703000000020004" pitchFamily="2" charset="-127"/>
                  <a:ea typeface="Pretendard SemiBold" panose="02000703000000020004" pitchFamily="2" charset="-127"/>
                  <a:cs typeface="Pretendard SemiBold" panose="02000703000000020004" pitchFamily="2" charset="-127"/>
                </a:rPr>
                <a:t>안전</a:t>
              </a:r>
            </a:p>
          </p:txBody>
        </p:sp>
        <p:sp>
          <p:nvSpPr>
            <p:cNvPr id="272" name="TextBox 271">
              <a:extLst>
                <a:ext uri="{FF2B5EF4-FFF2-40B4-BE49-F238E27FC236}">
                  <a16:creationId xmlns:a16="http://schemas.microsoft.com/office/drawing/2014/main" id="{BD2B4B3B-028C-8A61-5396-CA3AEC39CF4B}"/>
                </a:ext>
              </a:extLst>
            </p:cNvPr>
            <p:cNvSpPr txBox="1"/>
            <p:nvPr/>
          </p:nvSpPr>
          <p:spPr>
            <a:xfrm rot="19604301">
              <a:off x="847094" y="546419"/>
              <a:ext cx="450764" cy="276999"/>
            </a:xfrm>
            <a:prstGeom prst="rect">
              <a:avLst/>
            </a:prstGeom>
            <a:noFill/>
          </p:spPr>
          <p:txBody>
            <a:bodyPr wrap="none" rtlCol="0">
              <a:spAutoFit/>
            </a:bodyPr>
            <a:lstStyle/>
            <a:p>
              <a:r>
                <a:rPr lang="ko-KR" altLang="en-US" sz="1200" dirty="0">
                  <a:solidFill>
                    <a:srgbClr val="BBAC99"/>
                  </a:solidFill>
                  <a:latin typeface="+mj-ea"/>
                  <a:ea typeface="+mj-ea"/>
                </a:rPr>
                <a:t>보통</a:t>
              </a:r>
            </a:p>
          </p:txBody>
        </p:sp>
        <p:sp>
          <p:nvSpPr>
            <p:cNvPr id="273" name="TextBox 272">
              <a:extLst>
                <a:ext uri="{FF2B5EF4-FFF2-40B4-BE49-F238E27FC236}">
                  <a16:creationId xmlns:a16="http://schemas.microsoft.com/office/drawing/2014/main" id="{DBEAFA80-E825-00E0-97F7-34C16F453FA2}"/>
                </a:ext>
              </a:extLst>
            </p:cNvPr>
            <p:cNvSpPr txBox="1"/>
            <p:nvPr/>
          </p:nvSpPr>
          <p:spPr>
            <a:xfrm rot="1071344">
              <a:off x="1344407" y="3176081"/>
              <a:ext cx="450764" cy="276999"/>
            </a:xfrm>
            <a:prstGeom prst="rect">
              <a:avLst/>
            </a:prstGeom>
            <a:noFill/>
          </p:spPr>
          <p:txBody>
            <a:bodyPr wrap="none" rtlCol="0">
              <a:spAutoFit/>
            </a:bodyPr>
            <a:lstStyle/>
            <a:p>
              <a:r>
                <a:rPr lang="ko-KR" altLang="en-US" sz="1200" dirty="0">
                  <a:solidFill>
                    <a:srgbClr val="BBAC99"/>
                  </a:solidFill>
                  <a:latin typeface="+mj-ea"/>
                  <a:ea typeface="+mj-ea"/>
                </a:rPr>
                <a:t>보통</a:t>
              </a:r>
            </a:p>
          </p:txBody>
        </p:sp>
        <p:sp>
          <p:nvSpPr>
            <p:cNvPr id="283" name="TextBox 282">
              <a:extLst>
                <a:ext uri="{FF2B5EF4-FFF2-40B4-BE49-F238E27FC236}">
                  <a16:creationId xmlns:a16="http://schemas.microsoft.com/office/drawing/2014/main" id="{E365E782-6A12-CFC5-E4EF-EF1362ECB9B4}"/>
                </a:ext>
              </a:extLst>
            </p:cNvPr>
            <p:cNvSpPr txBox="1"/>
            <p:nvPr/>
          </p:nvSpPr>
          <p:spPr>
            <a:xfrm>
              <a:off x="1433837" y="2080137"/>
              <a:ext cx="582211" cy="369332"/>
            </a:xfrm>
            <a:prstGeom prst="rect">
              <a:avLst/>
            </a:prstGeom>
            <a:noFill/>
          </p:spPr>
          <p:txBody>
            <a:bodyPr wrap="none" rtlCol="0">
              <a:spAutoFit/>
            </a:bodyPr>
            <a:lstStyle/>
            <a:p>
              <a:r>
                <a:rPr lang="ko-KR" altLang="en-US" dirty="0">
                  <a:solidFill>
                    <a:srgbClr val="BBAC99"/>
                  </a:solidFill>
                  <a:latin typeface="+mj-ea"/>
                  <a:ea typeface="+mj-ea"/>
                </a:rPr>
                <a:t>남성</a:t>
              </a:r>
            </a:p>
          </p:txBody>
        </p:sp>
        <p:sp>
          <p:nvSpPr>
            <p:cNvPr id="284" name="TextBox 283">
              <a:extLst>
                <a:ext uri="{FF2B5EF4-FFF2-40B4-BE49-F238E27FC236}">
                  <a16:creationId xmlns:a16="http://schemas.microsoft.com/office/drawing/2014/main" id="{6592A732-9577-62C3-8667-96AA3682B36F}"/>
                </a:ext>
              </a:extLst>
            </p:cNvPr>
            <p:cNvSpPr txBox="1"/>
            <p:nvPr/>
          </p:nvSpPr>
          <p:spPr>
            <a:xfrm>
              <a:off x="2121923" y="1272308"/>
              <a:ext cx="582211" cy="369332"/>
            </a:xfrm>
            <a:prstGeom prst="rect">
              <a:avLst/>
            </a:prstGeom>
            <a:noFill/>
          </p:spPr>
          <p:txBody>
            <a:bodyPr wrap="none" rtlCol="0">
              <a:spAutoFit/>
            </a:bodyPr>
            <a:lstStyle/>
            <a:p>
              <a:r>
                <a:rPr lang="ko-KR" altLang="en-US" dirty="0">
                  <a:solidFill>
                    <a:srgbClr val="5A6E8C"/>
                  </a:solidFill>
                  <a:latin typeface="+mj-ea"/>
                  <a:ea typeface="+mj-ea"/>
                </a:rPr>
                <a:t>여성</a:t>
              </a:r>
            </a:p>
          </p:txBody>
        </p:sp>
      </p:grpSp>
      <p:graphicFrame>
        <p:nvGraphicFramePr>
          <p:cNvPr id="289" name="차트 288">
            <a:extLst>
              <a:ext uri="{FF2B5EF4-FFF2-40B4-BE49-F238E27FC236}">
                <a16:creationId xmlns:a16="http://schemas.microsoft.com/office/drawing/2014/main" id="{2DD42B93-974C-42AF-522A-76910AA76126}"/>
              </a:ext>
            </a:extLst>
          </p:cNvPr>
          <p:cNvGraphicFramePr/>
          <p:nvPr>
            <p:extLst>
              <p:ext uri="{D42A27DB-BD31-4B8C-83A1-F6EECF244321}">
                <p14:modId xmlns:p14="http://schemas.microsoft.com/office/powerpoint/2010/main" val="3040321350"/>
              </p:ext>
            </p:extLst>
          </p:nvPr>
        </p:nvGraphicFramePr>
        <p:xfrm>
          <a:off x="289032" y="434510"/>
          <a:ext cx="4309528" cy="311509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90" name="차트 289">
            <a:extLst>
              <a:ext uri="{FF2B5EF4-FFF2-40B4-BE49-F238E27FC236}">
                <a16:creationId xmlns:a16="http://schemas.microsoft.com/office/drawing/2014/main" id="{4E4A8CA6-EE16-DEA9-98DA-CA05DBA6585D}"/>
              </a:ext>
            </a:extLst>
          </p:cNvPr>
          <p:cNvGraphicFramePr/>
          <p:nvPr>
            <p:extLst>
              <p:ext uri="{D42A27DB-BD31-4B8C-83A1-F6EECF244321}">
                <p14:modId xmlns:p14="http://schemas.microsoft.com/office/powerpoint/2010/main" val="2670684990"/>
              </p:ext>
            </p:extLst>
          </p:nvPr>
        </p:nvGraphicFramePr>
        <p:xfrm>
          <a:off x="1675937" y="3455733"/>
          <a:ext cx="4309528" cy="3115097"/>
        </p:xfrm>
        <a:graphic>
          <a:graphicData uri="http://schemas.openxmlformats.org/drawingml/2006/chart">
            <c:chart xmlns:c="http://schemas.openxmlformats.org/drawingml/2006/chart" xmlns:r="http://schemas.openxmlformats.org/officeDocument/2006/relationships" r:id="rId7"/>
          </a:graphicData>
        </a:graphic>
      </p:graphicFrame>
      <p:sp>
        <p:nvSpPr>
          <p:cNvPr id="291" name="TextBox 290">
            <a:extLst>
              <a:ext uri="{FF2B5EF4-FFF2-40B4-BE49-F238E27FC236}">
                <a16:creationId xmlns:a16="http://schemas.microsoft.com/office/drawing/2014/main" id="{CEEF1148-5A7F-7C44-3785-007C97AB1A0B}"/>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292" name="Rectangle 62">
            <a:extLst>
              <a:ext uri="{FF2B5EF4-FFF2-40B4-BE49-F238E27FC236}">
                <a16:creationId xmlns:a16="http://schemas.microsoft.com/office/drawing/2014/main" id="{4F0ED69B-46BC-8921-A374-57A3F40C4A01}"/>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21227012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86"/>
                                        </p:tgtEl>
                                      </p:cBhvr>
                                    </p:animEffect>
                                    <p:set>
                                      <p:cBhvr>
                                        <p:cTn id="7" dur="1" fill="hold">
                                          <p:stCondLst>
                                            <p:cond delay="499"/>
                                          </p:stCondLst>
                                        </p:cTn>
                                        <p:tgtEl>
                                          <p:spTgt spid="28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9"/>
                                        </p:tgtEl>
                                        <p:attrNameLst>
                                          <p:attrName>style.visibility</p:attrName>
                                        </p:attrNameLst>
                                      </p:cBhvr>
                                      <p:to>
                                        <p:strVal val="visible"/>
                                      </p:to>
                                    </p:set>
                                    <p:animEffect transition="in" filter="fade">
                                      <p:cBhvr>
                                        <p:cTn id="12" dur="500"/>
                                        <p:tgtEl>
                                          <p:spTgt spid="28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90"/>
                                        </p:tgtEl>
                                        <p:attrNameLst>
                                          <p:attrName>style.visibility</p:attrName>
                                        </p:attrNameLst>
                                      </p:cBhvr>
                                      <p:to>
                                        <p:strVal val="visible"/>
                                      </p:to>
                                    </p:set>
                                    <p:animEffect transition="in" filter="fade">
                                      <p:cBhvr>
                                        <p:cTn id="15" dur="500"/>
                                        <p:tgtEl>
                                          <p:spTgt spid="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9" grpId="0">
        <p:bldAsOne/>
      </p:bldGraphic>
      <p:bldGraphic spid="290"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EA5CB-652B-4343-5EF1-2C4B26690B03}"/>
            </a:ext>
          </a:extLst>
        </p:cNvPr>
        <p:cNvGrpSpPr/>
        <p:nvPr/>
      </p:nvGrpSpPr>
      <p:grpSpPr>
        <a:xfrm>
          <a:off x="0" y="0"/>
          <a:ext cx="0" cy="0"/>
          <a:chOff x="0" y="0"/>
          <a:chExt cx="0" cy="0"/>
        </a:xfrm>
      </p:grpSpPr>
      <p:pic>
        <p:nvPicPr>
          <p:cNvPr id="5" name="그림 4">
            <a:extLst>
              <a:ext uri="{FF2B5EF4-FFF2-40B4-BE49-F238E27FC236}">
                <a16:creationId xmlns:a16="http://schemas.microsoft.com/office/drawing/2014/main" id="{7663D4E4-24EB-BCEE-A8CF-121EC17584C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57981" y="532262"/>
            <a:ext cx="10883127" cy="4333685"/>
          </a:xfrm>
          <a:prstGeom prst="rect">
            <a:avLst/>
          </a:prstGeom>
        </p:spPr>
      </p:pic>
      <p:sp>
        <p:nvSpPr>
          <p:cNvPr id="12" name="TextBox 11">
            <a:extLst>
              <a:ext uri="{FF2B5EF4-FFF2-40B4-BE49-F238E27FC236}">
                <a16:creationId xmlns:a16="http://schemas.microsoft.com/office/drawing/2014/main" id="{245AA1A9-8E8B-585C-29F6-6B6F92A53257}"/>
              </a:ext>
            </a:extLst>
          </p:cNvPr>
          <p:cNvSpPr txBox="1"/>
          <p:nvPr/>
        </p:nvSpPr>
        <p:spPr>
          <a:xfrm>
            <a:off x="7642747" y="5126048"/>
            <a:ext cx="3763036" cy="1323439"/>
          </a:xfrm>
          <a:prstGeom prst="rect">
            <a:avLst/>
          </a:prstGeom>
          <a:noFill/>
        </p:spPr>
        <p:txBody>
          <a:bodyPr wrap="square" rtlCol="0">
            <a:spAutoFit/>
          </a:bodyPr>
          <a:lstStyle/>
          <a:p>
            <a:pPr algn="r"/>
            <a:r>
              <a:rPr lang="ko-KR" altLang="en-US" sz="4000" b="1" dirty="0">
                <a:latin typeface="+mj-lt"/>
                <a:cs typeface="Arial" panose="020B0604020202020204" pitchFamily="34" charset="0"/>
              </a:rPr>
              <a:t>데이터 </a:t>
            </a:r>
            <a:endParaRPr lang="en-US" altLang="ko-KR" sz="4000" b="1" dirty="0">
              <a:latin typeface="+mj-lt"/>
              <a:cs typeface="Arial" panose="020B0604020202020204" pitchFamily="34" charset="0"/>
            </a:endParaRPr>
          </a:p>
          <a:p>
            <a:pPr algn="r"/>
            <a:r>
              <a:rPr lang="ko-KR" altLang="en-US" sz="4000" b="1" dirty="0">
                <a:solidFill>
                  <a:srgbClr val="5A6E8C"/>
                </a:solidFill>
                <a:latin typeface="+mj-lt"/>
                <a:cs typeface="Arial" panose="020B0604020202020204" pitchFamily="34" charset="0"/>
              </a:rPr>
              <a:t>분석</a:t>
            </a:r>
            <a:endParaRPr lang="en-US" sz="4000" b="1" dirty="0">
              <a:solidFill>
                <a:srgbClr val="5A6E8C"/>
              </a:solidFill>
              <a:latin typeface="+mj-lt"/>
              <a:cs typeface="Arial" panose="020B0604020202020204" pitchFamily="34" charset="0"/>
            </a:endParaRPr>
          </a:p>
        </p:txBody>
      </p:sp>
      <p:sp>
        <p:nvSpPr>
          <p:cNvPr id="14" name="직사각형 13">
            <a:extLst>
              <a:ext uri="{FF2B5EF4-FFF2-40B4-BE49-F238E27FC236}">
                <a16:creationId xmlns:a16="http://schemas.microsoft.com/office/drawing/2014/main" id="{F77F2197-2605-A8A3-8DF0-8AECDD321ABC}"/>
              </a:ext>
            </a:extLst>
          </p:cNvPr>
          <p:cNvSpPr/>
          <p:nvPr/>
        </p:nvSpPr>
        <p:spPr>
          <a:xfrm>
            <a:off x="11405783" y="5254165"/>
            <a:ext cx="76605" cy="1071572"/>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7175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par>
                                <p:cTn id="8" presetID="6" presetClass="emph" presetSubtype="0" accel="52000" decel="48000" autoRev="1" fill="hold" grpId="1" nodeType="withEffect">
                                  <p:stCondLst>
                                    <p:cond delay="0"/>
                                  </p:stCondLst>
                                  <p:childTnLst>
                                    <p:animScale>
                                      <p:cBhvr>
                                        <p:cTn id="9" dur="350" fill="hold"/>
                                        <p:tgtEl>
                                          <p:spTgt spid="1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4C1C106E-34D7-4F0F-8621-FED33601886B}"/>
              </a:ext>
            </a:extLst>
          </p:cNvPr>
          <p:cNvSpPr/>
          <p:nvPr/>
        </p:nvSpPr>
        <p:spPr>
          <a:xfrm>
            <a:off x="3915506" y="1822045"/>
            <a:ext cx="2197437" cy="2197437"/>
          </a:xfrm>
          <a:prstGeom prst="ellipse">
            <a:avLst/>
          </a:prstGeom>
          <a:solidFill>
            <a:schemeClr val="accent1">
              <a:alpha val="13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Light" panose="00000400000000000000" pitchFamily="2" charset="0"/>
            </a:endParaRPr>
          </a:p>
        </p:txBody>
      </p:sp>
      <p:sp>
        <p:nvSpPr>
          <p:cNvPr id="11" name="Oval 10">
            <a:extLst>
              <a:ext uri="{FF2B5EF4-FFF2-40B4-BE49-F238E27FC236}">
                <a16:creationId xmlns:a16="http://schemas.microsoft.com/office/drawing/2014/main" id="{1F30512D-E93F-4BC7-A021-6F20A6BC37F0}"/>
              </a:ext>
            </a:extLst>
          </p:cNvPr>
          <p:cNvSpPr/>
          <p:nvPr/>
        </p:nvSpPr>
        <p:spPr>
          <a:xfrm>
            <a:off x="4077414" y="1979528"/>
            <a:ext cx="1882470" cy="1882470"/>
          </a:xfrm>
          <a:prstGeom prst="ellipse">
            <a:avLst/>
          </a:prstGeom>
          <a:solidFill>
            <a:schemeClr val="accent1">
              <a:alpha val="25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Light" panose="00000400000000000000" pitchFamily="2" charset="0"/>
            </a:endParaRPr>
          </a:p>
        </p:txBody>
      </p:sp>
      <p:cxnSp>
        <p:nvCxnSpPr>
          <p:cNvPr id="45" name="Connector: Elbow 44">
            <a:extLst>
              <a:ext uri="{FF2B5EF4-FFF2-40B4-BE49-F238E27FC236}">
                <a16:creationId xmlns:a16="http://schemas.microsoft.com/office/drawing/2014/main" id="{82D7B19C-A968-4AFB-94C5-B4079F4AB4D9}"/>
              </a:ext>
            </a:extLst>
          </p:cNvPr>
          <p:cNvCxnSpPr>
            <a:cxnSpLocks/>
          </p:cNvCxnSpPr>
          <p:nvPr/>
        </p:nvCxnSpPr>
        <p:spPr>
          <a:xfrm flipV="1">
            <a:off x="7101538" y="5487583"/>
            <a:ext cx="2790415" cy="256885"/>
          </a:xfrm>
          <a:prstGeom prst="bentConnector3">
            <a:avLst>
              <a:gd name="adj1" fmla="val 100016"/>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CE10DF93-DB89-4CCA-AA06-9AE820A7A6D6}"/>
              </a:ext>
            </a:extLst>
          </p:cNvPr>
          <p:cNvCxnSpPr>
            <a:cxnSpLocks/>
          </p:cNvCxnSpPr>
          <p:nvPr/>
        </p:nvCxnSpPr>
        <p:spPr>
          <a:xfrm rot="16200000" flipH="1" flipV="1">
            <a:off x="3485576" y="803990"/>
            <a:ext cx="384693" cy="3055236"/>
          </a:xfrm>
          <a:prstGeom prst="bentConnector4">
            <a:avLst>
              <a:gd name="adj1" fmla="val 11501"/>
              <a:gd name="adj2" fmla="val 10010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0D6F2B9D-8B37-4238-85F0-2FA0F7E14BC2}"/>
              </a:ext>
            </a:extLst>
          </p:cNvPr>
          <p:cNvCxnSpPr>
            <a:cxnSpLocks/>
          </p:cNvCxnSpPr>
          <p:nvPr/>
        </p:nvCxnSpPr>
        <p:spPr>
          <a:xfrm flipH="1" flipV="1">
            <a:off x="2183934" y="5498085"/>
            <a:ext cx="2790415" cy="256885"/>
          </a:xfrm>
          <a:prstGeom prst="bentConnector3">
            <a:avLst>
              <a:gd name="adj1" fmla="val 100016"/>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142">
            <a:extLst>
              <a:ext uri="{FF2B5EF4-FFF2-40B4-BE49-F238E27FC236}">
                <a16:creationId xmlns:a16="http://schemas.microsoft.com/office/drawing/2014/main" id="{801607C3-9A71-42AC-A009-34A53B3B1D90}"/>
              </a:ext>
            </a:extLst>
          </p:cNvPr>
          <p:cNvSpPr txBox="1"/>
          <p:nvPr/>
        </p:nvSpPr>
        <p:spPr>
          <a:xfrm flipH="1">
            <a:off x="8574531" y="2807198"/>
            <a:ext cx="2965736" cy="9322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400" dirty="0">
                <a:solidFill>
                  <a:schemeClr val="tx2">
                    <a:lumMod val="50000"/>
                  </a:schemeClr>
                </a:solidFill>
                <a:latin typeface="+mn-ea"/>
                <a:cs typeface="Lato" panose="020F0502020204030203" pitchFamily="34" charset="0"/>
              </a:rPr>
              <a:t>- </a:t>
            </a:r>
            <a:r>
              <a:rPr lang="ko-KR" altLang="en-US" sz="1400" dirty="0">
                <a:solidFill>
                  <a:schemeClr val="tx2">
                    <a:lumMod val="50000"/>
                  </a:schemeClr>
                </a:solidFill>
                <a:latin typeface="+mn-ea"/>
                <a:cs typeface="Lato" panose="020F0502020204030203" pitchFamily="34" charset="0"/>
              </a:rPr>
              <a:t>유흥 시설 위치</a:t>
            </a:r>
            <a:endParaRPr lang="en-US" altLang="ko-KR" sz="1400" dirty="0">
              <a:solidFill>
                <a:schemeClr val="tx2">
                  <a:lumMod val="50000"/>
                </a:schemeClr>
              </a:solidFill>
              <a:latin typeface="+mn-ea"/>
              <a:cs typeface="Lato" panose="020F0502020204030203" pitchFamily="34" charset="0"/>
            </a:endParaRPr>
          </a:p>
          <a:p>
            <a:pPr>
              <a:lnSpc>
                <a:spcPct val="150000"/>
              </a:lnSpc>
            </a:pPr>
            <a:r>
              <a:rPr lang="en-US" sz="1400" dirty="0">
                <a:solidFill>
                  <a:schemeClr val="tx2">
                    <a:lumMod val="50000"/>
                  </a:schemeClr>
                </a:solidFill>
                <a:latin typeface="+mn-ea"/>
                <a:cs typeface="Lato" panose="020F0502020204030203" pitchFamily="34" charset="0"/>
              </a:rPr>
              <a:t>-  CCTV </a:t>
            </a:r>
            <a:r>
              <a:rPr lang="ko-KR" altLang="en-US" sz="1400" dirty="0">
                <a:solidFill>
                  <a:schemeClr val="tx2">
                    <a:lumMod val="50000"/>
                  </a:schemeClr>
                </a:solidFill>
                <a:latin typeface="+mn-ea"/>
                <a:cs typeface="Lato" panose="020F0502020204030203" pitchFamily="34" charset="0"/>
              </a:rPr>
              <a:t>설치정보</a:t>
            </a:r>
            <a:endParaRPr lang="en-US" altLang="ko-KR" sz="1400" dirty="0">
              <a:solidFill>
                <a:schemeClr val="tx2">
                  <a:lumMod val="50000"/>
                </a:schemeClr>
              </a:solidFill>
              <a:latin typeface="+mn-ea"/>
              <a:cs typeface="Lato" panose="020F0502020204030203" pitchFamily="34" charset="0"/>
            </a:endParaRPr>
          </a:p>
          <a:p>
            <a:pPr>
              <a:lnSpc>
                <a:spcPct val="150000"/>
              </a:lnSpc>
            </a:pPr>
            <a:r>
              <a:rPr lang="en-US" sz="1400" dirty="0">
                <a:solidFill>
                  <a:schemeClr val="tx2">
                    <a:lumMod val="50000"/>
                  </a:schemeClr>
                </a:solidFill>
                <a:latin typeface="+mn-ea"/>
                <a:cs typeface="Lato" panose="020F0502020204030203" pitchFamily="34" charset="0"/>
              </a:rPr>
              <a:t>- </a:t>
            </a:r>
            <a:r>
              <a:rPr lang="ko-KR" altLang="en-US" sz="1400" dirty="0">
                <a:solidFill>
                  <a:schemeClr val="tx2">
                    <a:lumMod val="50000"/>
                  </a:schemeClr>
                </a:solidFill>
                <a:latin typeface="+mn-ea"/>
                <a:cs typeface="Lato" panose="020F0502020204030203" pitchFamily="34" charset="0"/>
              </a:rPr>
              <a:t>구별 경찰서 위치</a:t>
            </a:r>
            <a:endParaRPr lang="en-US" sz="1400" dirty="0">
              <a:solidFill>
                <a:schemeClr val="tx2">
                  <a:lumMod val="50000"/>
                </a:schemeClr>
              </a:solidFill>
              <a:latin typeface="+mn-ea"/>
              <a:cs typeface="Lato" panose="020F0502020204030203" pitchFamily="34" charset="0"/>
            </a:endParaRPr>
          </a:p>
        </p:txBody>
      </p:sp>
      <p:sp>
        <p:nvSpPr>
          <p:cNvPr id="50" name="TextBox 49">
            <a:extLst>
              <a:ext uri="{FF2B5EF4-FFF2-40B4-BE49-F238E27FC236}">
                <a16:creationId xmlns:a16="http://schemas.microsoft.com/office/drawing/2014/main" id="{BE62C724-5A10-43AF-BB1D-481EC1EB35D0}"/>
              </a:ext>
            </a:extLst>
          </p:cNvPr>
          <p:cNvSpPr txBox="1"/>
          <p:nvPr/>
        </p:nvSpPr>
        <p:spPr>
          <a:xfrm>
            <a:off x="8575378" y="2629778"/>
            <a:ext cx="3453642" cy="246221"/>
          </a:xfrm>
          <a:prstGeom prst="rect">
            <a:avLst/>
          </a:prstGeom>
          <a:noFill/>
        </p:spPr>
        <p:txBody>
          <a:bodyPr wrap="square" lIns="0" tIns="0" rIns="0" bIns="0" rtlCol="0">
            <a:spAutoFit/>
          </a:bodyPr>
          <a:lstStyle/>
          <a:p>
            <a:r>
              <a:rPr lang="ko-KR" altLang="en-US" sz="1600" b="1" dirty="0">
                <a:solidFill>
                  <a:schemeClr val="tx2"/>
                </a:solidFill>
                <a:latin typeface="Poppins Light" panose="00000400000000000000" pitchFamily="2" charset="0"/>
              </a:rPr>
              <a:t>스마트 치안 빅데이터 플랫폼</a:t>
            </a:r>
            <a:endParaRPr lang="en-US" sz="1600" b="1" dirty="0">
              <a:solidFill>
                <a:schemeClr val="tx2"/>
              </a:solidFill>
              <a:latin typeface="Poppins Light" panose="00000400000000000000" pitchFamily="2" charset="0"/>
            </a:endParaRPr>
          </a:p>
        </p:txBody>
      </p:sp>
      <p:sp>
        <p:nvSpPr>
          <p:cNvPr id="51" name="TextBox 142">
            <a:extLst>
              <a:ext uri="{FF2B5EF4-FFF2-40B4-BE49-F238E27FC236}">
                <a16:creationId xmlns:a16="http://schemas.microsoft.com/office/drawing/2014/main" id="{6B910911-7832-4A64-96AC-2F9335DCDEAF}"/>
              </a:ext>
            </a:extLst>
          </p:cNvPr>
          <p:cNvSpPr txBox="1"/>
          <p:nvPr/>
        </p:nvSpPr>
        <p:spPr>
          <a:xfrm flipH="1">
            <a:off x="8574531" y="4713639"/>
            <a:ext cx="2965736" cy="2859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400" dirty="0">
                <a:solidFill>
                  <a:schemeClr val="tx2">
                    <a:lumMod val="50000"/>
                  </a:schemeClr>
                </a:solidFill>
                <a:latin typeface="+mn-ea"/>
                <a:cs typeface="Lato" panose="020F0502020204030203" pitchFamily="34" charset="0"/>
              </a:rPr>
              <a:t>-  </a:t>
            </a:r>
            <a:r>
              <a:rPr lang="ko-KR" altLang="en-US" sz="1400" dirty="0">
                <a:solidFill>
                  <a:schemeClr val="tx2">
                    <a:lumMod val="50000"/>
                  </a:schemeClr>
                </a:solidFill>
                <a:latin typeface="+mn-ea"/>
                <a:cs typeface="Lato" panose="020F0502020204030203" pitchFamily="34" charset="0"/>
              </a:rPr>
              <a:t>음주운전 교통사고 통계</a:t>
            </a:r>
            <a:endParaRPr lang="en-US" sz="1400" dirty="0">
              <a:solidFill>
                <a:schemeClr val="tx2">
                  <a:lumMod val="50000"/>
                </a:schemeClr>
              </a:solidFill>
              <a:latin typeface="+mn-ea"/>
              <a:cs typeface="Lato" panose="020F0502020204030203" pitchFamily="34" charset="0"/>
            </a:endParaRPr>
          </a:p>
        </p:txBody>
      </p:sp>
      <p:sp>
        <p:nvSpPr>
          <p:cNvPr id="52" name="TextBox 51">
            <a:extLst>
              <a:ext uri="{FF2B5EF4-FFF2-40B4-BE49-F238E27FC236}">
                <a16:creationId xmlns:a16="http://schemas.microsoft.com/office/drawing/2014/main" id="{71ACB63C-D09F-4CE6-9E05-BF13B2BB6316}"/>
              </a:ext>
            </a:extLst>
          </p:cNvPr>
          <p:cNvSpPr txBox="1"/>
          <p:nvPr/>
        </p:nvSpPr>
        <p:spPr>
          <a:xfrm>
            <a:off x="8496746" y="4484358"/>
            <a:ext cx="3043521" cy="246221"/>
          </a:xfrm>
          <a:prstGeom prst="rect">
            <a:avLst/>
          </a:prstGeom>
          <a:noFill/>
        </p:spPr>
        <p:txBody>
          <a:bodyPr wrap="square" lIns="0" tIns="0" rIns="0" bIns="0" rtlCol="0">
            <a:spAutoFit/>
          </a:bodyPr>
          <a:lstStyle/>
          <a:p>
            <a:r>
              <a:rPr lang="en-US" sz="1600" b="1" dirty="0">
                <a:solidFill>
                  <a:schemeClr val="tx2"/>
                </a:solidFill>
                <a:latin typeface="+mj-lt"/>
              </a:rPr>
              <a:t>TAAS </a:t>
            </a:r>
            <a:r>
              <a:rPr lang="ko-KR" altLang="en-US" sz="1600" b="1" dirty="0">
                <a:solidFill>
                  <a:schemeClr val="tx2"/>
                </a:solidFill>
                <a:latin typeface="+mj-lt"/>
              </a:rPr>
              <a:t>교통사고 분석 시스템</a:t>
            </a:r>
            <a:endParaRPr lang="en-US" sz="1600" b="1" dirty="0">
              <a:solidFill>
                <a:schemeClr val="tx2"/>
              </a:solidFill>
              <a:latin typeface="+mj-lt"/>
            </a:endParaRPr>
          </a:p>
        </p:txBody>
      </p:sp>
      <p:sp>
        <p:nvSpPr>
          <p:cNvPr id="54" name="TextBox 142">
            <a:extLst>
              <a:ext uri="{FF2B5EF4-FFF2-40B4-BE49-F238E27FC236}">
                <a16:creationId xmlns:a16="http://schemas.microsoft.com/office/drawing/2014/main" id="{CEA140CB-7685-4DB0-BFCF-4D99050ACA25}"/>
              </a:ext>
            </a:extLst>
          </p:cNvPr>
          <p:cNvSpPr txBox="1"/>
          <p:nvPr/>
        </p:nvSpPr>
        <p:spPr>
          <a:xfrm flipH="1">
            <a:off x="528864" y="2805922"/>
            <a:ext cx="2965736" cy="9322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ko-KR" altLang="en-US" sz="1400" dirty="0" err="1">
                <a:solidFill>
                  <a:schemeClr val="tx2">
                    <a:lumMod val="50000"/>
                  </a:schemeClr>
                </a:solidFill>
                <a:latin typeface="+mn-ea"/>
                <a:cs typeface="Lato" panose="020F0502020204030203" pitchFamily="34" charset="0"/>
              </a:rPr>
              <a:t>일자별</a:t>
            </a:r>
            <a:r>
              <a:rPr lang="ko-KR" altLang="en-US" sz="1400" dirty="0">
                <a:solidFill>
                  <a:schemeClr val="tx2">
                    <a:lumMod val="50000"/>
                  </a:schemeClr>
                </a:solidFill>
                <a:latin typeface="+mn-ea"/>
                <a:cs typeface="Lato" panose="020F0502020204030203" pitchFamily="34" charset="0"/>
              </a:rPr>
              <a:t> 시간별 교통사고 현황 </a:t>
            </a:r>
            <a:r>
              <a:rPr lang="en-US" sz="1400" dirty="0">
                <a:solidFill>
                  <a:schemeClr val="tx2">
                    <a:lumMod val="50000"/>
                  </a:schemeClr>
                </a:solidFill>
                <a:latin typeface="+mn-ea"/>
                <a:cs typeface="Lato" panose="020F0502020204030203" pitchFamily="34" charset="0"/>
              </a:rPr>
              <a:t>-</a:t>
            </a:r>
          </a:p>
          <a:p>
            <a:pPr algn="r">
              <a:lnSpc>
                <a:spcPct val="150000"/>
              </a:lnSpc>
            </a:pPr>
            <a:r>
              <a:rPr lang="ko-KR" altLang="en-US" sz="1400" dirty="0">
                <a:solidFill>
                  <a:schemeClr val="tx2">
                    <a:lumMod val="50000"/>
                  </a:schemeClr>
                </a:solidFill>
                <a:latin typeface="+mn-ea"/>
                <a:cs typeface="Lato" panose="020F0502020204030203" pitchFamily="34" charset="0"/>
              </a:rPr>
              <a:t>경찰청 범죄 발생 시간대 </a:t>
            </a:r>
            <a:r>
              <a:rPr lang="en-US" sz="1400" dirty="0">
                <a:solidFill>
                  <a:schemeClr val="tx2">
                    <a:lumMod val="50000"/>
                  </a:schemeClr>
                </a:solidFill>
                <a:latin typeface="+mn-ea"/>
                <a:cs typeface="Lato" panose="020F0502020204030203" pitchFamily="34" charset="0"/>
              </a:rPr>
              <a:t>-</a:t>
            </a:r>
          </a:p>
          <a:p>
            <a:pPr algn="r">
              <a:lnSpc>
                <a:spcPct val="150000"/>
              </a:lnSpc>
            </a:pPr>
            <a:r>
              <a:rPr lang="en-US" sz="1400" dirty="0">
                <a:solidFill>
                  <a:schemeClr val="tx2">
                    <a:lumMod val="50000"/>
                  </a:schemeClr>
                </a:solidFill>
                <a:latin typeface="+mn-ea"/>
                <a:cs typeface="Lato" panose="020F0502020204030203" pitchFamily="34" charset="0"/>
              </a:rPr>
              <a:t>5</a:t>
            </a:r>
            <a:r>
              <a:rPr lang="ko-KR" altLang="en-US" sz="1400" dirty="0">
                <a:solidFill>
                  <a:schemeClr val="tx2">
                    <a:lumMod val="50000"/>
                  </a:schemeClr>
                </a:solidFill>
                <a:latin typeface="+mn-ea"/>
                <a:cs typeface="Lato" panose="020F0502020204030203" pitchFamily="34" charset="0"/>
              </a:rPr>
              <a:t>대 범죄 발생현황 </a:t>
            </a:r>
            <a:r>
              <a:rPr lang="en-US" sz="1400" dirty="0">
                <a:solidFill>
                  <a:schemeClr val="tx2">
                    <a:lumMod val="50000"/>
                  </a:schemeClr>
                </a:solidFill>
                <a:latin typeface="+mn-ea"/>
                <a:cs typeface="Lato" panose="020F0502020204030203" pitchFamily="34" charset="0"/>
              </a:rPr>
              <a:t>-</a:t>
            </a:r>
          </a:p>
        </p:txBody>
      </p:sp>
      <p:sp>
        <p:nvSpPr>
          <p:cNvPr id="55" name="TextBox 54">
            <a:extLst>
              <a:ext uri="{FF2B5EF4-FFF2-40B4-BE49-F238E27FC236}">
                <a16:creationId xmlns:a16="http://schemas.microsoft.com/office/drawing/2014/main" id="{20C24CE5-016F-4F02-A077-12729656AAD9}"/>
              </a:ext>
            </a:extLst>
          </p:cNvPr>
          <p:cNvSpPr txBox="1"/>
          <p:nvPr/>
        </p:nvSpPr>
        <p:spPr>
          <a:xfrm>
            <a:off x="2096344" y="2604384"/>
            <a:ext cx="1398256" cy="246221"/>
          </a:xfrm>
          <a:prstGeom prst="rect">
            <a:avLst/>
          </a:prstGeom>
          <a:noFill/>
        </p:spPr>
        <p:txBody>
          <a:bodyPr wrap="square" lIns="0" tIns="0" rIns="0" bIns="0" rtlCol="0">
            <a:spAutoFit/>
          </a:bodyPr>
          <a:lstStyle/>
          <a:p>
            <a:pPr algn="r"/>
            <a:r>
              <a:rPr lang="ko-KR" altLang="en-US" sz="1600" b="1" dirty="0" err="1">
                <a:solidFill>
                  <a:schemeClr val="tx2"/>
                </a:solidFill>
                <a:latin typeface="Poppins Light" panose="00000400000000000000" pitchFamily="2" charset="0"/>
              </a:rPr>
              <a:t>공공데이터포털</a:t>
            </a:r>
            <a:endParaRPr lang="en-US" sz="1600" b="1" dirty="0">
              <a:solidFill>
                <a:schemeClr val="tx2"/>
              </a:solidFill>
              <a:latin typeface="Poppins Light" panose="00000400000000000000" pitchFamily="2" charset="0"/>
            </a:endParaRPr>
          </a:p>
        </p:txBody>
      </p:sp>
      <p:sp>
        <p:nvSpPr>
          <p:cNvPr id="56" name="TextBox 142">
            <a:extLst>
              <a:ext uri="{FF2B5EF4-FFF2-40B4-BE49-F238E27FC236}">
                <a16:creationId xmlns:a16="http://schemas.microsoft.com/office/drawing/2014/main" id="{599A9F19-B42B-4CD3-A9D4-4A96933FFB20}"/>
              </a:ext>
            </a:extLst>
          </p:cNvPr>
          <p:cNvSpPr txBox="1"/>
          <p:nvPr/>
        </p:nvSpPr>
        <p:spPr>
          <a:xfrm flipH="1">
            <a:off x="528864" y="4695013"/>
            <a:ext cx="2965736" cy="6090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ko-KR" altLang="en-US" sz="1400" dirty="0">
                <a:solidFill>
                  <a:schemeClr val="tx2">
                    <a:lumMod val="50000"/>
                  </a:schemeClr>
                </a:solidFill>
                <a:latin typeface="+mn-ea"/>
                <a:cs typeface="Lato" panose="020F0502020204030203" pitchFamily="34" charset="0"/>
              </a:rPr>
              <a:t>서울시 음주운전 사고 현황 </a:t>
            </a:r>
            <a:r>
              <a:rPr lang="en-US" sz="1400" dirty="0">
                <a:solidFill>
                  <a:schemeClr val="tx2">
                    <a:lumMod val="50000"/>
                  </a:schemeClr>
                </a:solidFill>
                <a:latin typeface="+mn-ea"/>
                <a:cs typeface="Lato" panose="020F0502020204030203" pitchFamily="34" charset="0"/>
              </a:rPr>
              <a:t>-</a:t>
            </a:r>
          </a:p>
          <a:p>
            <a:pPr algn="r">
              <a:lnSpc>
                <a:spcPct val="150000"/>
              </a:lnSpc>
            </a:pPr>
            <a:r>
              <a:rPr lang="ko-KR" altLang="en-US" sz="1400" dirty="0">
                <a:solidFill>
                  <a:schemeClr val="tx2">
                    <a:lumMod val="50000"/>
                  </a:schemeClr>
                </a:solidFill>
                <a:latin typeface="+mn-ea"/>
                <a:cs typeface="Lato" panose="020F0502020204030203" pitchFamily="34" charset="0"/>
              </a:rPr>
              <a:t>구별 생활 인구 현황 </a:t>
            </a:r>
            <a:r>
              <a:rPr lang="en-US" sz="1400" dirty="0">
                <a:solidFill>
                  <a:schemeClr val="tx2">
                    <a:lumMod val="50000"/>
                  </a:schemeClr>
                </a:solidFill>
                <a:latin typeface="+mn-ea"/>
                <a:cs typeface="Lato" panose="020F0502020204030203" pitchFamily="34" charset="0"/>
              </a:rPr>
              <a:t>-</a:t>
            </a:r>
          </a:p>
        </p:txBody>
      </p:sp>
      <p:sp>
        <p:nvSpPr>
          <p:cNvPr id="57" name="TextBox 56">
            <a:extLst>
              <a:ext uri="{FF2B5EF4-FFF2-40B4-BE49-F238E27FC236}">
                <a16:creationId xmlns:a16="http://schemas.microsoft.com/office/drawing/2014/main" id="{94A29E38-6222-4A4D-846F-96FA5B24957B}"/>
              </a:ext>
            </a:extLst>
          </p:cNvPr>
          <p:cNvSpPr txBox="1"/>
          <p:nvPr/>
        </p:nvSpPr>
        <p:spPr>
          <a:xfrm>
            <a:off x="1186769" y="4493475"/>
            <a:ext cx="2307832" cy="246221"/>
          </a:xfrm>
          <a:prstGeom prst="rect">
            <a:avLst/>
          </a:prstGeom>
          <a:noFill/>
        </p:spPr>
        <p:txBody>
          <a:bodyPr wrap="square" lIns="0" tIns="0" rIns="0" bIns="0" rtlCol="0">
            <a:spAutoFit/>
          </a:bodyPr>
          <a:lstStyle/>
          <a:p>
            <a:pPr algn="r"/>
            <a:r>
              <a:rPr lang="ko-KR" altLang="en-US" sz="1600" b="1">
                <a:solidFill>
                  <a:schemeClr val="tx2"/>
                </a:solidFill>
                <a:latin typeface="Poppins Light" panose="00000400000000000000" pitchFamily="2" charset="0"/>
              </a:rPr>
              <a:t>서울 열린 데이터 광장</a:t>
            </a:r>
            <a:endParaRPr lang="en-US" sz="1600" b="1" dirty="0">
              <a:solidFill>
                <a:schemeClr val="tx2"/>
              </a:solidFill>
              <a:latin typeface="Poppins Light" panose="00000400000000000000" pitchFamily="2" charset="0"/>
            </a:endParaRPr>
          </a:p>
        </p:txBody>
      </p:sp>
      <p:sp>
        <p:nvSpPr>
          <p:cNvPr id="63" name="Oval 62">
            <a:extLst>
              <a:ext uri="{FF2B5EF4-FFF2-40B4-BE49-F238E27FC236}">
                <a16:creationId xmlns:a16="http://schemas.microsoft.com/office/drawing/2014/main" id="{58755A97-4F77-45F6-B603-6B4C36593434}"/>
              </a:ext>
            </a:extLst>
          </p:cNvPr>
          <p:cNvSpPr/>
          <p:nvPr/>
        </p:nvSpPr>
        <p:spPr>
          <a:xfrm>
            <a:off x="4240104" y="2127091"/>
            <a:ext cx="1551256" cy="1551256"/>
          </a:xfrm>
          <a:prstGeom prst="ellipse">
            <a:avLst/>
          </a:prstGeom>
          <a:solidFill>
            <a:schemeClr val="accent1"/>
          </a:solidFill>
          <a:ln>
            <a:noFill/>
          </a:ln>
          <a:effectLst>
            <a:outerShdw blurRad="812800" dist="50800" dir="5400000" sx="82000" sy="8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2000" dirty="0">
              <a:latin typeface="Poppins Light" panose="00000400000000000000" pitchFamily="2" charset="0"/>
            </a:endParaRPr>
          </a:p>
        </p:txBody>
      </p:sp>
      <p:sp>
        <p:nvSpPr>
          <p:cNvPr id="71" name="Rectangle 70">
            <a:extLst>
              <a:ext uri="{FF2B5EF4-FFF2-40B4-BE49-F238E27FC236}">
                <a16:creationId xmlns:a16="http://schemas.microsoft.com/office/drawing/2014/main" id="{8538BA18-7B42-47C6-B107-3338FCF05AC5}"/>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4" name="TextBox 73">
            <a:extLst>
              <a:ext uri="{FF2B5EF4-FFF2-40B4-BE49-F238E27FC236}">
                <a16:creationId xmlns:a16="http://schemas.microsoft.com/office/drawing/2014/main" id="{74BA1D0A-E77A-4FC6-B0DF-D2E1D0D2BE42}"/>
              </a:ext>
            </a:extLst>
          </p:cNvPr>
          <p:cNvSpPr txBox="1"/>
          <p:nvPr/>
        </p:nvSpPr>
        <p:spPr>
          <a:xfrm>
            <a:off x="4820647" y="839130"/>
            <a:ext cx="2258953" cy="646331"/>
          </a:xfrm>
          <a:prstGeom prst="rect">
            <a:avLst/>
          </a:prstGeom>
          <a:noFill/>
        </p:spPr>
        <p:txBody>
          <a:bodyPr wrap="none" rtlCol="0">
            <a:spAutoFit/>
          </a:bodyPr>
          <a:lstStyle/>
          <a:p>
            <a:pPr algn="ctr"/>
            <a:r>
              <a:rPr lang="ko-KR" altLang="en-US" sz="3600" b="1" dirty="0">
                <a:latin typeface="Poppins Black" panose="00000A00000000000000" pitchFamily="2" charset="0"/>
                <a:cs typeface="Poppins Black" panose="00000A00000000000000" pitchFamily="2" charset="0"/>
              </a:rPr>
              <a:t>참고</a:t>
            </a:r>
            <a:r>
              <a:rPr lang="en-US" sz="3600" b="1" dirty="0">
                <a:latin typeface="Poppins Black" panose="00000A00000000000000" pitchFamily="2" charset="0"/>
                <a:cs typeface="Poppins Black" panose="00000A00000000000000" pitchFamily="2" charset="0"/>
              </a:rPr>
              <a:t> </a:t>
            </a:r>
            <a:r>
              <a:rPr lang="ko-KR" altLang="en-US" sz="3600" b="1" dirty="0">
                <a:solidFill>
                  <a:schemeClr val="accent4"/>
                </a:solidFill>
                <a:latin typeface="Poppins Black" panose="00000A00000000000000" pitchFamily="2" charset="0"/>
                <a:cs typeface="Poppins Black" panose="00000A00000000000000" pitchFamily="2" charset="0"/>
              </a:rPr>
              <a:t>사이트</a:t>
            </a:r>
            <a:endParaRPr lang="en-ID" sz="3600" b="1" dirty="0">
              <a:solidFill>
                <a:schemeClr val="accent4"/>
              </a:solidFill>
              <a:latin typeface="Poppins Black" panose="00000A00000000000000" pitchFamily="2" charset="0"/>
              <a:cs typeface="Poppins Black" panose="00000A00000000000000" pitchFamily="2" charset="0"/>
            </a:endParaRPr>
          </a:p>
        </p:txBody>
      </p:sp>
      <p:grpSp>
        <p:nvGrpSpPr>
          <p:cNvPr id="94" name="Group 93">
            <a:extLst>
              <a:ext uri="{FF2B5EF4-FFF2-40B4-BE49-F238E27FC236}">
                <a16:creationId xmlns:a16="http://schemas.microsoft.com/office/drawing/2014/main" id="{9FEBDFFE-2106-46B1-A8AA-BE6A7758FCDD}"/>
              </a:ext>
            </a:extLst>
          </p:cNvPr>
          <p:cNvGrpSpPr/>
          <p:nvPr/>
        </p:nvGrpSpPr>
        <p:grpSpPr>
          <a:xfrm>
            <a:off x="5757607" y="552529"/>
            <a:ext cx="385024" cy="183323"/>
            <a:chOff x="1411986" y="714210"/>
            <a:chExt cx="649759" cy="309372"/>
          </a:xfrm>
          <a:solidFill>
            <a:schemeClr val="accent4"/>
          </a:solidFill>
        </p:grpSpPr>
        <p:sp>
          <p:nvSpPr>
            <p:cNvPr id="95" name="Isosceles Triangle 94">
              <a:extLst>
                <a:ext uri="{FF2B5EF4-FFF2-40B4-BE49-F238E27FC236}">
                  <a16:creationId xmlns:a16="http://schemas.microsoft.com/office/drawing/2014/main" id="{689FF3EF-F468-4B14-B790-998B183484B5}"/>
                </a:ext>
              </a:extLst>
            </p:cNvPr>
            <p:cNvSpPr/>
            <p:nvPr/>
          </p:nvSpPr>
          <p:spPr>
            <a:xfrm rot="5400000">
              <a:off x="1390650" y="735546"/>
              <a:ext cx="309372" cy="2667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6" name="Isosceles Triangle 95">
              <a:extLst>
                <a:ext uri="{FF2B5EF4-FFF2-40B4-BE49-F238E27FC236}">
                  <a16:creationId xmlns:a16="http://schemas.microsoft.com/office/drawing/2014/main" id="{2ADB94E6-8E19-448D-8C2E-BF869E970200}"/>
                </a:ext>
              </a:extLst>
            </p:cNvPr>
            <p:cNvSpPr/>
            <p:nvPr/>
          </p:nvSpPr>
          <p:spPr>
            <a:xfrm rot="5400000">
              <a:off x="1773709" y="735546"/>
              <a:ext cx="309372" cy="2667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6" name="Rectangle 55">
            <a:extLst>
              <a:ext uri="{FF2B5EF4-FFF2-40B4-BE49-F238E27FC236}">
                <a16:creationId xmlns:a16="http://schemas.microsoft.com/office/drawing/2014/main" id="{AAA66AD5-621A-4816-22CF-F1EE08C8C1CC}"/>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Box 6">
            <a:extLst>
              <a:ext uri="{FF2B5EF4-FFF2-40B4-BE49-F238E27FC236}">
                <a16:creationId xmlns:a16="http://schemas.microsoft.com/office/drawing/2014/main" id="{99132210-FCB8-913C-6A5A-02DA9475D647}"/>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8" name="Rectangle 62">
            <a:extLst>
              <a:ext uri="{FF2B5EF4-FFF2-40B4-BE49-F238E27FC236}">
                <a16:creationId xmlns:a16="http://schemas.microsoft.com/office/drawing/2014/main" id="{6AD50AEC-C7F0-4822-6B7A-2E1902015220}"/>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2" name="Oval 9">
            <a:extLst>
              <a:ext uri="{FF2B5EF4-FFF2-40B4-BE49-F238E27FC236}">
                <a16:creationId xmlns:a16="http://schemas.microsoft.com/office/drawing/2014/main" id="{FFB69F9B-A091-DEF5-C04A-74551BA83CCF}"/>
              </a:ext>
            </a:extLst>
          </p:cNvPr>
          <p:cNvSpPr/>
          <p:nvPr/>
        </p:nvSpPr>
        <p:spPr>
          <a:xfrm>
            <a:off x="3902727" y="4021449"/>
            <a:ext cx="2197437" cy="2197437"/>
          </a:xfrm>
          <a:prstGeom prst="ellipse">
            <a:avLst/>
          </a:prstGeom>
          <a:solidFill>
            <a:srgbClr val="262626">
              <a:alpha val="13000"/>
            </a:srgb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Light" panose="00000400000000000000" pitchFamily="2" charset="0"/>
            </a:endParaRPr>
          </a:p>
        </p:txBody>
      </p:sp>
      <p:sp>
        <p:nvSpPr>
          <p:cNvPr id="43" name="Oval 10">
            <a:extLst>
              <a:ext uri="{FF2B5EF4-FFF2-40B4-BE49-F238E27FC236}">
                <a16:creationId xmlns:a16="http://schemas.microsoft.com/office/drawing/2014/main" id="{0449D7B3-5023-F48B-42C3-62B22CF45B3E}"/>
              </a:ext>
            </a:extLst>
          </p:cNvPr>
          <p:cNvSpPr/>
          <p:nvPr/>
        </p:nvSpPr>
        <p:spPr>
          <a:xfrm>
            <a:off x="4064635" y="4178932"/>
            <a:ext cx="1882470" cy="1882470"/>
          </a:xfrm>
          <a:prstGeom prst="ellipse">
            <a:avLst/>
          </a:prstGeom>
          <a:solidFill>
            <a:srgbClr val="262626">
              <a:alpha val="25000"/>
            </a:srgb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Light" panose="00000400000000000000" pitchFamily="2" charset="0"/>
            </a:endParaRPr>
          </a:p>
        </p:txBody>
      </p:sp>
      <p:sp>
        <p:nvSpPr>
          <p:cNvPr id="44" name="Oval 62">
            <a:extLst>
              <a:ext uri="{FF2B5EF4-FFF2-40B4-BE49-F238E27FC236}">
                <a16:creationId xmlns:a16="http://schemas.microsoft.com/office/drawing/2014/main" id="{8B116CA0-5206-BFA4-793A-5ACBB0669589}"/>
              </a:ext>
            </a:extLst>
          </p:cNvPr>
          <p:cNvSpPr/>
          <p:nvPr/>
        </p:nvSpPr>
        <p:spPr>
          <a:xfrm>
            <a:off x="4227325" y="4326495"/>
            <a:ext cx="1551256" cy="1551256"/>
          </a:xfrm>
          <a:prstGeom prst="ellipse">
            <a:avLst/>
          </a:prstGeom>
          <a:solidFill>
            <a:srgbClr val="262626"/>
          </a:solidFill>
          <a:ln>
            <a:noFill/>
          </a:ln>
          <a:effectLst>
            <a:outerShdw blurRad="812800" dist="50800" dir="5400000" sx="82000" sy="8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2000" dirty="0">
              <a:latin typeface="Poppins Light" panose="00000400000000000000" pitchFamily="2" charset="0"/>
            </a:endParaRPr>
          </a:p>
        </p:txBody>
      </p:sp>
      <p:sp>
        <p:nvSpPr>
          <p:cNvPr id="48" name="Oval 9">
            <a:extLst>
              <a:ext uri="{FF2B5EF4-FFF2-40B4-BE49-F238E27FC236}">
                <a16:creationId xmlns:a16="http://schemas.microsoft.com/office/drawing/2014/main" id="{AA9D7598-FBEA-24CC-2DC2-DD397371E9D1}"/>
              </a:ext>
            </a:extLst>
          </p:cNvPr>
          <p:cNvSpPr/>
          <p:nvPr/>
        </p:nvSpPr>
        <p:spPr>
          <a:xfrm>
            <a:off x="5979374" y="1822045"/>
            <a:ext cx="2197437" cy="2197437"/>
          </a:xfrm>
          <a:prstGeom prst="ellipse">
            <a:avLst/>
          </a:prstGeom>
          <a:solidFill>
            <a:srgbClr val="595959">
              <a:alpha val="13000"/>
            </a:srgb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Light" panose="00000400000000000000" pitchFamily="2" charset="0"/>
            </a:endParaRPr>
          </a:p>
        </p:txBody>
      </p:sp>
      <p:sp>
        <p:nvSpPr>
          <p:cNvPr id="53" name="Oval 10">
            <a:extLst>
              <a:ext uri="{FF2B5EF4-FFF2-40B4-BE49-F238E27FC236}">
                <a16:creationId xmlns:a16="http://schemas.microsoft.com/office/drawing/2014/main" id="{C29364E5-823E-1AFE-98E2-3EFBF6599162}"/>
              </a:ext>
            </a:extLst>
          </p:cNvPr>
          <p:cNvSpPr/>
          <p:nvPr/>
        </p:nvSpPr>
        <p:spPr>
          <a:xfrm>
            <a:off x="6141282" y="1979528"/>
            <a:ext cx="1882470" cy="1882470"/>
          </a:xfrm>
          <a:prstGeom prst="ellipse">
            <a:avLst/>
          </a:prstGeom>
          <a:solidFill>
            <a:srgbClr val="595959">
              <a:alpha val="25000"/>
            </a:srgb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Light" panose="00000400000000000000" pitchFamily="2" charset="0"/>
            </a:endParaRPr>
          </a:p>
        </p:txBody>
      </p:sp>
      <p:sp>
        <p:nvSpPr>
          <p:cNvPr id="62" name="Oval 62">
            <a:extLst>
              <a:ext uri="{FF2B5EF4-FFF2-40B4-BE49-F238E27FC236}">
                <a16:creationId xmlns:a16="http://schemas.microsoft.com/office/drawing/2014/main" id="{6DE19C9A-39B5-ABCF-E755-2CB8B1EF6D60}"/>
              </a:ext>
            </a:extLst>
          </p:cNvPr>
          <p:cNvSpPr/>
          <p:nvPr/>
        </p:nvSpPr>
        <p:spPr>
          <a:xfrm>
            <a:off x="6303972" y="2127091"/>
            <a:ext cx="1551256" cy="1551256"/>
          </a:xfrm>
          <a:prstGeom prst="ellipse">
            <a:avLst/>
          </a:prstGeom>
          <a:solidFill>
            <a:srgbClr val="595959"/>
          </a:solidFill>
          <a:ln>
            <a:noFill/>
          </a:ln>
          <a:effectLst>
            <a:outerShdw blurRad="812800" dist="50800" dir="5400000" sx="82000" sy="8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2000" dirty="0">
              <a:latin typeface="Poppins Light" panose="00000400000000000000" pitchFamily="2" charset="0"/>
            </a:endParaRPr>
          </a:p>
        </p:txBody>
      </p:sp>
      <p:sp>
        <p:nvSpPr>
          <p:cNvPr id="66" name="Oval 9">
            <a:extLst>
              <a:ext uri="{FF2B5EF4-FFF2-40B4-BE49-F238E27FC236}">
                <a16:creationId xmlns:a16="http://schemas.microsoft.com/office/drawing/2014/main" id="{D413230D-5707-7678-319D-62D73A62ECCC}"/>
              </a:ext>
            </a:extLst>
          </p:cNvPr>
          <p:cNvSpPr/>
          <p:nvPr/>
        </p:nvSpPr>
        <p:spPr>
          <a:xfrm>
            <a:off x="5966595" y="4021449"/>
            <a:ext cx="2197437" cy="2197437"/>
          </a:xfrm>
          <a:prstGeom prst="ellipse">
            <a:avLst/>
          </a:prstGeom>
          <a:solidFill>
            <a:srgbClr val="5A6E8C">
              <a:alpha val="13000"/>
            </a:srgb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Light" panose="00000400000000000000" pitchFamily="2" charset="0"/>
            </a:endParaRPr>
          </a:p>
        </p:txBody>
      </p:sp>
      <p:sp>
        <p:nvSpPr>
          <p:cNvPr id="67" name="Oval 10">
            <a:extLst>
              <a:ext uri="{FF2B5EF4-FFF2-40B4-BE49-F238E27FC236}">
                <a16:creationId xmlns:a16="http://schemas.microsoft.com/office/drawing/2014/main" id="{7D823882-D53E-9FF2-878C-4F025C05D76C}"/>
              </a:ext>
            </a:extLst>
          </p:cNvPr>
          <p:cNvSpPr/>
          <p:nvPr/>
        </p:nvSpPr>
        <p:spPr>
          <a:xfrm>
            <a:off x="6128503" y="4178932"/>
            <a:ext cx="1882470" cy="1882470"/>
          </a:xfrm>
          <a:prstGeom prst="ellipse">
            <a:avLst/>
          </a:prstGeom>
          <a:solidFill>
            <a:srgbClr val="5A6E8C">
              <a:alpha val="25000"/>
            </a:srgb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Light" panose="00000400000000000000" pitchFamily="2" charset="0"/>
            </a:endParaRPr>
          </a:p>
        </p:txBody>
      </p:sp>
      <p:sp>
        <p:nvSpPr>
          <p:cNvPr id="68" name="Oval 62">
            <a:extLst>
              <a:ext uri="{FF2B5EF4-FFF2-40B4-BE49-F238E27FC236}">
                <a16:creationId xmlns:a16="http://schemas.microsoft.com/office/drawing/2014/main" id="{E65D1DAB-A705-5266-C419-A8E267F814B2}"/>
              </a:ext>
            </a:extLst>
          </p:cNvPr>
          <p:cNvSpPr/>
          <p:nvPr/>
        </p:nvSpPr>
        <p:spPr>
          <a:xfrm>
            <a:off x="6291193" y="4326495"/>
            <a:ext cx="1551256" cy="1551256"/>
          </a:xfrm>
          <a:prstGeom prst="ellipse">
            <a:avLst/>
          </a:prstGeom>
          <a:solidFill>
            <a:srgbClr val="5A6E8C"/>
          </a:solidFill>
          <a:ln>
            <a:noFill/>
          </a:ln>
          <a:effectLst>
            <a:outerShdw blurRad="812800" dist="50800" dir="5400000" sx="82000" sy="8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2000" dirty="0">
              <a:latin typeface="Poppins Light" panose="00000400000000000000" pitchFamily="2" charset="0"/>
            </a:endParaRPr>
          </a:p>
        </p:txBody>
      </p:sp>
      <p:pic>
        <p:nvPicPr>
          <p:cNvPr id="162" name="그림 161">
            <a:extLst>
              <a:ext uri="{FF2B5EF4-FFF2-40B4-BE49-F238E27FC236}">
                <a16:creationId xmlns:a16="http://schemas.microsoft.com/office/drawing/2014/main" id="{9AC2E70D-AF9C-CD9C-B2B9-2C89D0A215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84291" y="2470763"/>
            <a:ext cx="900000" cy="900000"/>
          </a:xfrm>
          <a:prstGeom prst="rect">
            <a:avLst/>
          </a:prstGeom>
        </p:spPr>
      </p:pic>
      <p:pic>
        <p:nvPicPr>
          <p:cNvPr id="164" name="그림 163">
            <a:extLst>
              <a:ext uri="{FF2B5EF4-FFF2-40B4-BE49-F238E27FC236}">
                <a16:creationId xmlns:a16="http://schemas.microsoft.com/office/drawing/2014/main" id="{D224FD02-4CAE-A250-76A8-033E4631B77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51309" y="4615220"/>
            <a:ext cx="900000" cy="900000"/>
          </a:xfrm>
          <a:prstGeom prst="rect">
            <a:avLst/>
          </a:prstGeom>
        </p:spPr>
      </p:pic>
      <p:pic>
        <p:nvPicPr>
          <p:cNvPr id="166" name="그림 165">
            <a:extLst>
              <a:ext uri="{FF2B5EF4-FFF2-40B4-BE49-F238E27FC236}">
                <a16:creationId xmlns:a16="http://schemas.microsoft.com/office/drawing/2014/main" id="{DB6F3EBA-7084-DAB0-14CD-054DD245C96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29600" y="2456218"/>
            <a:ext cx="900000" cy="900000"/>
          </a:xfrm>
          <a:prstGeom prst="rect">
            <a:avLst/>
          </a:prstGeom>
        </p:spPr>
      </p:pic>
      <p:pic>
        <p:nvPicPr>
          <p:cNvPr id="168" name="그림 167">
            <a:extLst>
              <a:ext uri="{FF2B5EF4-FFF2-40B4-BE49-F238E27FC236}">
                <a16:creationId xmlns:a16="http://schemas.microsoft.com/office/drawing/2014/main" id="{B78B8B5A-DC0E-010C-AFDB-952918F93C0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22813" y="4651100"/>
            <a:ext cx="900000" cy="900000"/>
          </a:xfrm>
          <a:prstGeom prst="rect">
            <a:avLst/>
          </a:prstGeom>
        </p:spPr>
      </p:pic>
      <p:cxnSp>
        <p:nvCxnSpPr>
          <p:cNvPr id="181" name="Connector: Elbow 45">
            <a:extLst>
              <a:ext uri="{FF2B5EF4-FFF2-40B4-BE49-F238E27FC236}">
                <a16:creationId xmlns:a16="http://schemas.microsoft.com/office/drawing/2014/main" id="{A6B1B1E4-8BB5-DCA7-CFB8-230662CF99AB}"/>
              </a:ext>
            </a:extLst>
          </p:cNvPr>
          <p:cNvCxnSpPr>
            <a:cxnSpLocks/>
          </p:cNvCxnSpPr>
          <p:nvPr/>
        </p:nvCxnSpPr>
        <p:spPr>
          <a:xfrm rot="5400000" flipV="1">
            <a:off x="8171989" y="803990"/>
            <a:ext cx="384693" cy="3055236"/>
          </a:xfrm>
          <a:prstGeom prst="bentConnector4">
            <a:avLst>
              <a:gd name="adj1" fmla="val 11501"/>
              <a:gd name="adj2" fmla="val 100104"/>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182" name="Freeform: Shape 4">
            <a:extLst>
              <a:ext uri="{FF2B5EF4-FFF2-40B4-BE49-F238E27FC236}">
                <a16:creationId xmlns:a16="http://schemas.microsoft.com/office/drawing/2014/main" id="{EE434670-310F-5249-2F43-D56711FEFB9E}"/>
              </a:ext>
            </a:extLst>
          </p:cNvPr>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algn="ctr"/>
            <a:r>
              <a:rPr lang="en-US" sz="1600" dirty="0">
                <a:latin typeface="Pretendard ExtraBold" panose="02000903000000020004" pitchFamily="2" charset="-127"/>
                <a:ea typeface="Pretendard ExtraBold" panose="02000903000000020004" pitchFamily="2" charset="-127"/>
                <a:cs typeface="Pretendard ExtraBold" panose="02000903000000020004" pitchFamily="2" charset="-127"/>
              </a:rPr>
              <a:t>00</a:t>
            </a:r>
          </a:p>
        </p:txBody>
      </p:sp>
    </p:spTree>
    <p:extLst>
      <p:ext uri="{BB962C8B-B14F-4D97-AF65-F5344CB8AC3E}">
        <p14:creationId xmlns:p14="http://schemas.microsoft.com/office/powerpoint/2010/main" val="15309991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60000" fill="hold" grpId="0" nodeType="with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additive="base">
                                        <p:cTn id="7" dur="1000" fill="hold"/>
                                        <p:tgtEl>
                                          <p:spTgt spid="182"/>
                                        </p:tgtEl>
                                        <p:attrNameLst>
                                          <p:attrName>ppt_x</p:attrName>
                                        </p:attrNameLst>
                                      </p:cBhvr>
                                      <p:tavLst>
                                        <p:tav tm="0">
                                          <p:val>
                                            <p:strVal val="#ppt_x"/>
                                          </p:val>
                                        </p:tav>
                                        <p:tav tm="100000">
                                          <p:val>
                                            <p:strVal val="#ppt_x"/>
                                          </p:val>
                                        </p:tav>
                                      </p:tavLst>
                                    </p:anim>
                                    <p:anim calcmode="lin" valueType="num">
                                      <p:cBhvr additive="base">
                                        <p:cTn id="8" dur="1000" fill="hold"/>
                                        <p:tgtEl>
                                          <p:spTgt spid="1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직사각형 104"/>
          <p:cNvSpPr/>
          <p:nvPr/>
        </p:nvSpPr>
        <p:spPr>
          <a:xfrm>
            <a:off x="1968910" y="596380"/>
            <a:ext cx="1047135"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FFFFFF"/>
              </a:solidFill>
            </a:endParaRPr>
          </a:p>
        </p:txBody>
      </p:sp>
      <p:sp>
        <p:nvSpPr>
          <p:cNvPr id="74" name="TextBox 73"/>
          <p:cNvSpPr txBox="1"/>
          <p:nvPr/>
        </p:nvSpPr>
        <p:spPr>
          <a:xfrm>
            <a:off x="928801" y="1776469"/>
            <a:ext cx="1879732" cy="1200329"/>
          </a:xfrm>
          <a:prstGeom prst="rect">
            <a:avLst/>
          </a:prstGeom>
          <a:noFill/>
        </p:spPr>
        <p:txBody>
          <a:bodyPr wrap="square">
            <a:spAutoFit/>
          </a:bodyPr>
          <a:lstStyle/>
          <a:p>
            <a:pPr lvl="0">
              <a:defRPr/>
            </a:pPr>
            <a:r>
              <a:rPr lang="en-US" sz="7200" b="1">
                <a:solidFill>
                  <a:schemeClr val="accent1"/>
                </a:solidFill>
                <a:latin typeface="+mj-lt"/>
                <a:ea typeface="+mn-ea"/>
                <a:cs typeface="+mn-cs"/>
              </a:rPr>
              <a:t>0</a:t>
            </a:r>
            <a:r>
              <a:rPr lang="en-US" sz="7200" b="1">
                <a:solidFill>
                  <a:srgbClr val="5A6E8C"/>
                </a:solidFill>
                <a:latin typeface="+mj-lt"/>
                <a:ea typeface="+mn-ea"/>
                <a:cs typeface="+mn-cs"/>
              </a:rPr>
              <a:t>1</a:t>
            </a:r>
          </a:p>
        </p:txBody>
      </p:sp>
      <p:cxnSp>
        <p:nvCxnSpPr>
          <p:cNvPr id="76" name="Straight Connector 75"/>
          <p:cNvCxnSpPr/>
          <p:nvPr/>
        </p:nvCxnSpPr>
        <p:spPr>
          <a:xfrm>
            <a:off x="791853" y="1784556"/>
            <a:ext cx="0" cy="4205334"/>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1036691" y="5154918"/>
            <a:ext cx="2413132" cy="584712"/>
          </a:xfrm>
          <a:prstGeom prst="rect">
            <a:avLst/>
          </a:prstGeom>
          <a:noFill/>
        </p:spPr>
        <p:txBody>
          <a:bodyPr wrap="square">
            <a:spAutoFit/>
          </a:bodyPr>
          <a:lstStyle/>
          <a:p>
            <a:pPr>
              <a:lnSpc>
                <a:spcPts val="2000"/>
              </a:lnSpc>
              <a:spcBef>
                <a:spcPct val="0"/>
              </a:spcBef>
              <a:defRPr/>
            </a:pPr>
            <a:r>
              <a:rPr lang="en-US" altLang="ko-KR" sz="1400">
                <a:solidFill>
                  <a:srgbClr val="404040"/>
                </a:solidFill>
                <a:latin typeface="+mn-ea"/>
                <a:cs typeface="Roboto"/>
              </a:rPr>
              <a:t>CCTV</a:t>
            </a:r>
            <a:r>
              <a:rPr lang="ko-KR" altLang="en-US" sz="1400">
                <a:solidFill>
                  <a:srgbClr val="404040"/>
                </a:solidFill>
                <a:latin typeface="+mn-ea"/>
                <a:cs typeface="Roboto"/>
              </a:rPr>
              <a:t>는 범죄 예방 및 검거에 직접적인 연관이 있는가</a:t>
            </a:r>
          </a:p>
        </p:txBody>
      </p:sp>
      <p:sp>
        <p:nvSpPr>
          <p:cNvPr id="80" name="TextBox 79"/>
          <p:cNvSpPr txBox="1"/>
          <p:nvPr/>
        </p:nvSpPr>
        <p:spPr>
          <a:xfrm>
            <a:off x="1036691" y="4788791"/>
            <a:ext cx="1636249" cy="371833"/>
          </a:xfrm>
          <a:prstGeom prst="rect">
            <a:avLst/>
          </a:prstGeom>
          <a:noFill/>
        </p:spPr>
        <p:txBody>
          <a:bodyPr wrap="square">
            <a:spAutoFit/>
          </a:bodyPr>
          <a:lstStyle/>
          <a:p>
            <a:pPr>
              <a:lnSpc>
                <a:spcPts val="2000"/>
              </a:lnSpc>
              <a:defRPr/>
            </a:pPr>
            <a:r>
              <a:rPr lang="en-US" sz="2800" b="1">
                <a:solidFill>
                  <a:srgbClr val="5A6E8C"/>
                </a:solidFill>
                <a:latin typeface="Pretendard SemiBold"/>
                <a:ea typeface="Pretendard SemiBold"/>
                <a:cs typeface="Pretendard SemiBold"/>
              </a:rPr>
              <a:t>CCTV</a:t>
            </a:r>
            <a:endParaRPr lang="en-US" sz="2800" b="1" i="0">
              <a:solidFill>
                <a:srgbClr val="5A6E8C"/>
              </a:solidFill>
              <a:effectLst/>
              <a:latin typeface="Pretendard SemiBold"/>
              <a:ea typeface="Pretendard SemiBold"/>
              <a:cs typeface="Pretendard SemiBold"/>
            </a:endParaRPr>
          </a:p>
        </p:txBody>
      </p:sp>
      <p:cxnSp>
        <p:nvCxnSpPr>
          <p:cNvPr id="81" name="Straight Connector 80"/>
          <p:cNvCxnSpPr/>
          <p:nvPr/>
        </p:nvCxnSpPr>
        <p:spPr>
          <a:xfrm>
            <a:off x="3394959" y="1784556"/>
            <a:ext cx="0" cy="4205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5998065" y="1821427"/>
            <a:ext cx="0" cy="4168463"/>
          </a:xfrm>
          <a:prstGeom prst="line">
            <a:avLst/>
          </a:prstGeom>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3607546" y="5154918"/>
            <a:ext cx="2177933" cy="584712"/>
          </a:xfrm>
          <a:prstGeom prst="rect">
            <a:avLst/>
          </a:prstGeom>
          <a:noFill/>
        </p:spPr>
        <p:txBody>
          <a:bodyPr wrap="square">
            <a:spAutoFit/>
          </a:bodyPr>
          <a:lstStyle/>
          <a:p>
            <a:pPr>
              <a:lnSpc>
                <a:spcPts val="2000"/>
              </a:lnSpc>
              <a:spcBef>
                <a:spcPct val="0"/>
              </a:spcBef>
              <a:defRPr/>
            </a:pPr>
            <a:r>
              <a:rPr lang="ko-KR" altLang="en-US" sz="1400">
                <a:solidFill>
                  <a:srgbClr val="404040"/>
                </a:solidFill>
                <a:latin typeface="+mn-ea"/>
                <a:cs typeface="Roboto"/>
              </a:rPr>
              <a:t>유흥시설은 범죄와 </a:t>
            </a:r>
          </a:p>
          <a:p>
            <a:pPr>
              <a:lnSpc>
                <a:spcPts val="2000"/>
              </a:lnSpc>
              <a:spcBef>
                <a:spcPct val="0"/>
              </a:spcBef>
              <a:defRPr/>
            </a:pPr>
            <a:r>
              <a:rPr lang="ko-KR" altLang="en-US" sz="1400">
                <a:solidFill>
                  <a:srgbClr val="404040"/>
                </a:solidFill>
                <a:latin typeface="+mn-ea"/>
                <a:cs typeface="Roboto"/>
              </a:rPr>
              <a:t>연관이 있는가</a:t>
            </a:r>
          </a:p>
        </p:txBody>
      </p:sp>
      <p:sp>
        <p:nvSpPr>
          <p:cNvPr id="90" name="TextBox 89"/>
          <p:cNvSpPr txBox="1"/>
          <p:nvPr/>
        </p:nvSpPr>
        <p:spPr>
          <a:xfrm>
            <a:off x="3607546" y="4788791"/>
            <a:ext cx="1636249" cy="371833"/>
          </a:xfrm>
          <a:prstGeom prst="rect">
            <a:avLst/>
          </a:prstGeom>
          <a:noFill/>
        </p:spPr>
        <p:txBody>
          <a:bodyPr wrap="square">
            <a:spAutoFit/>
          </a:bodyPr>
          <a:lstStyle/>
          <a:p>
            <a:pPr>
              <a:lnSpc>
                <a:spcPts val="2000"/>
              </a:lnSpc>
              <a:defRPr/>
            </a:pPr>
            <a:r>
              <a:rPr lang="ko-KR" altLang="en-US" sz="2800" b="1">
                <a:solidFill>
                  <a:srgbClr val="5A6E8C"/>
                </a:solidFill>
                <a:latin typeface="Pretendard SemiBold"/>
                <a:ea typeface="Pretendard SemiBold"/>
                <a:cs typeface="Pretendard SemiBold"/>
              </a:rPr>
              <a:t>유흥업소</a:t>
            </a:r>
            <a:endParaRPr lang="en-US" sz="2800" b="1" i="0">
              <a:solidFill>
                <a:srgbClr val="5A6E8C"/>
              </a:solidFill>
              <a:effectLst/>
              <a:latin typeface="Pretendard SemiBold"/>
              <a:ea typeface="Pretendard SemiBold"/>
              <a:cs typeface="Pretendard SemiBold"/>
            </a:endParaRPr>
          </a:p>
        </p:txBody>
      </p:sp>
      <p:sp>
        <p:nvSpPr>
          <p:cNvPr id="96" name="Graphic 26" descr="Arrow Right with solid fill"/>
          <p:cNvSpPr/>
          <p:nvPr/>
        </p:nvSpPr>
        <p:spPr>
          <a:xfrm>
            <a:off x="1126164" y="2952422"/>
            <a:ext cx="720000" cy="288000"/>
          </a:xfrm>
          <a:custGeom>
            <a:avLst/>
            <a:gdLst>
              <a:gd name="connsiteX0" fmla="*/ 28575 w 837762"/>
              <a:gd name="connsiteY0" fmla="*/ 190395 h 323410"/>
              <a:gd name="connsiteX1" fmla="*/ 740655 w 837762"/>
              <a:gd name="connsiteY1" fmla="*/ 190395 h 323410"/>
              <a:gd name="connsiteX2" fmla="*/ 655930 w 837762"/>
              <a:gd name="connsiteY2" fmla="*/ 275120 h 323410"/>
              <a:gd name="connsiteX3" fmla="*/ 655930 w 837762"/>
              <a:gd name="connsiteY3" fmla="*/ 315125 h 323410"/>
              <a:gd name="connsiteX4" fmla="*/ 695935 w 837762"/>
              <a:gd name="connsiteY4" fmla="*/ 315125 h 323410"/>
              <a:gd name="connsiteX5" fmla="*/ 829189 w 837762"/>
              <a:gd name="connsiteY5" fmla="*/ 181832 h 323410"/>
              <a:gd name="connsiteX6" fmla="*/ 830142 w 837762"/>
              <a:gd name="connsiteY6" fmla="*/ 142780 h 323410"/>
              <a:gd name="connsiteX7" fmla="*/ 829189 w 837762"/>
              <a:gd name="connsiteY7" fmla="*/ 141827 h 323410"/>
              <a:gd name="connsiteX8" fmla="*/ 695906 w 837762"/>
              <a:gd name="connsiteY8" fmla="*/ 8573 h 323410"/>
              <a:gd name="connsiteX9" fmla="*/ 656854 w 837762"/>
              <a:gd name="connsiteY9" fmla="*/ 7620 h 323410"/>
              <a:gd name="connsiteX10" fmla="*/ 655901 w 837762"/>
              <a:gd name="connsiteY10" fmla="*/ 8573 h 323410"/>
              <a:gd name="connsiteX11" fmla="*/ 654949 w 837762"/>
              <a:gd name="connsiteY11" fmla="*/ 47625 h 323410"/>
              <a:gd name="connsiteX12" fmla="*/ 655901 w 837762"/>
              <a:gd name="connsiteY12" fmla="*/ 48578 h 323410"/>
              <a:gd name="connsiteX13" fmla="*/ 740626 w 837762"/>
              <a:gd name="connsiteY13" fmla="*/ 133350 h 323410"/>
              <a:gd name="connsiteX14" fmla="*/ 28575 w 837762"/>
              <a:gd name="connsiteY14" fmla="*/ 133350 h 323410"/>
              <a:gd name="connsiteX15" fmla="*/ 0 w 837762"/>
              <a:gd name="connsiteY15" fmla="*/ 161925 h 323410"/>
              <a:gd name="connsiteX16" fmla="*/ 28575 w 837762"/>
              <a:gd name="connsiteY16" fmla="*/ 190500 h 32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7762" h="323410">
                <a:moveTo>
                  <a:pt x="28575" y="190395"/>
                </a:moveTo>
                <a:lnTo>
                  <a:pt x="740655" y="190395"/>
                </a:lnTo>
                <a:lnTo>
                  <a:pt x="655930" y="275120"/>
                </a:lnTo>
                <a:cubicBezTo>
                  <a:pt x="644883" y="286167"/>
                  <a:pt x="644883" y="304078"/>
                  <a:pt x="655930" y="315125"/>
                </a:cubicBezTo>
                <a:cubicBezTo>
                  <a:pt x="666977" y="326172"/>
                  <a:pt x="684888" y="326172"/>
                  <a:pt x="695935" y="315125"/>
                </a:cubicBezTo>
                <a:lnTo>
                  <a:pt x="829189" y="181832"/>
                </a:lnTo>
                <a:cubicBezTo>
                  <a:pt x="840236" y="171311"/>
                  <a:pt x="840663" y="153827"/>
                  <a:pt x="830142" y="142780"/>
                </a:cubicBezTo>
                <a:cubicBezTo>
                  <a:pt x="829832" y="142455"/>
                  <a:pt x="829514" y="142137"/>
                  <a:pt x="829189" y="141827"/>
                </a:cubicBezTo>
                <a:lnTo>
                  <a:pt x="695906" y="8573"/>
                </a:lnTo>
                <a:cubicBezTo>
                  <a:pt x="685385" y="-2474"/>
                  <a:pt x="667901" y="-2901"/>
                  <a:pt x="656854" y="7620"/>
                </a:cubicBezTo>
                <a:cubicBezTo>
                  <a:pt x="656529" y="7930"/>
                  <a:pt x="656211" y="8248"/>
                  <a:pt x="655901" y="8573"/>
                </a:cubicBezTo>
                <a:cubicBezTo>
                  <a:pt x="644854" y="19094"/>
                  <a:pt x="644427" y="36578"/>
                  <a:pt x="654949" y="47625"/>
                </a:cubicBezTo>
                <a:cubicBezTo>
                  <a:pt x="655258" y="47950"/>
                  <a:pt x="655576" y="48268"/>
                  <a:pt x="655901" y="48578"/>
                </a:cubicBezTo>
                <a:lnTo>
                  <a:pt x="740626" y="133350"/>
                </a:lnTo>
                <a:lnTo>
                  <a:pt x="28575" y="133350"/>
                </a:lnTo>
                <a:cubicBezTo>
                  <a:pt x="12794" y="133350"/>
                  <a:pt x="0" y="146143"/>
                  <a:pt x="0" y="161925"/>
                </a:cubicBezTo>
                <a:cubicBezTo>
                  <a:pt x="0" y="177707"/>
                  <a:pt x="12794" y="190500"/>
                  <a:pt x="28575" y="190500"/>
                </a:cubicBezTo>
                <a:close/>
              </a:path>
            </a:pathLst>
          </a:custGeom>
          <a:solidFill>
            <a:schemeClr val="accent1"/>
          </a:solidFill>
          <a:ln w="9525" cap="flat">
            <a:noFill/>
            <a:prstDash val="solid"/>
            <a:miter/>
          </a:ln>
        </p:spPr>
        <p:txBody>
          <a:bodyPr anchor="ctr"/>
          <a:lstStyle/>
          <a:p>
            <a:pPr lvl="0">
              <a:defRPr/>
            </a:pPr>
            <a:endParaRPr lang="en-US" sz="1600"/>
          </a:p>
        </p:txBody>
      </p:sp>
      <p:sp>
        <p:nvSpPr>
          <p:cNvPr id="69" name="TextBox 68"/>
          <p:cNvSpPr txBox="1"/>
          <p:nvPr/>
        </p:nvSpPr>
        <p:spPr>
          <a:xfrm>
            <a:off x="3537445" y="1800845"/>
            <a:ext cx="1879732" cy="1200329"/>
          </a:xfrm>
          <a:prstGeom prst="rect">
            <a:avLst/>
          </a:prstGeom>
          <a:noFill/>
        </p:spPr>
        <p:txBody>
          <a:bodyPr wrap="square">
            <a:spAutoFit/>
          </a:bodyPr>
          <a:lstStyle/>
          <a:p>
            <a:pPr lvl="0">
              <a:defRPr/>
            </a:pPr>
            <a:r>
              <a:rPr lang="en-US" sz="7200" b="1" dirty="0">
                <a:solidFill>
                  <a:schemeClr val="accent1"/>
                </a:solidFill>
                <a:latin typeface="+mj-lt"/>
                <a:ea typeface="+mn-ea"/>
                <a:cs typeface="+mn-cs"/>
              </a:rPr>
              <a:t>0</a:t>
            </a:r>
            <a:r>
              <a:rPr lang="en-US" sz="7200" b="1" dirty="0">
                <a:solidFill>
                  <a:srgbClr val="5A6E8C"/>
                </a:solidFill>
                <a:latin typeface="+mj-lt"/>
                <a:ea typeface="+mn-ea"/>
                <a:cs typeface="+mn-cs"/>
              </a:rPr>
              <a:t>2</a:t>
            </a:r>
          </a:p>
        </p:txBody>
      </p:sp>
      <p:sp>
        <p:nvSpPr>
          <p:cNvPr id="70" name="Graphic 26" descr="Arrow Right with solid fill"/>
          <p:cNvSpPr/>
          <p:nvPr/>
        </p:nvSpPr>
        <p:spPr>
          <a:xfrm>
            <a:off x="3734808" y="2976798"/>
            <a:ext cx="720000" cy="288000"/>
          </a:xfrm>
          <a:custGeom>
            <a:avLst/>
            <a:gdLst>
              <a:gd name="connsiteX0" fmla="*/ 28575 w 837762"/>
              <a:gd name="connsiteY0" fmla="*/ 190395 h 323410"/>
              <a:gd name="connsiteX1" fmla="*/ 740655 w 837762"/>
              <a:gd name="connsiteY1" fmla="*/ 190395 h 323410"/>
              <a:gd name="connsiteX2" fmla="*/ 655930 w 837762"/>
              <a:gd name="connsiteY2" fmla="*/ 275120 h 323410"/>
              <a:gd name="connsiteX3" fmla="*/ 655930 w 837762"/>
              <a:gd name="connsiteY3" fmla="*/ 315125 h 323410"/>
              <a:gd name="connsiteX4" fmla="*/ 695935 w 837762"/>
              <a:gd name="connsiteY4" fmla="*/ 315125 h 323410"/>
              <a:gd name="connsiteX5" fmla="*/ 829189 w 837762"/>
              <a:gd name="connsiteY5" fmla="*/ 181832 h 323410"/>
              <a:gd name="connsiteX6" fmla="*/ 830142 w 837762"/>
              <a:gd name="connsiteY6" fmla="*/ 142780 h 323410"/>
              <a:gd name="connsiteX7" fmla="*/ 829189 w 837762"/>
              <a:gd name="connsiteY7" fmla="*/ 141827 h 323410"/>
              <a:gd name="connsiteX8" fmla="*/ 695906 w 837762"/>
              <a:gd name="connsiteY8" fmla="*/ 8573 h 323410"/>
              <a:gd name="connsiteX9" fmla="*/ 656854 w 837762"/>
              <a:gd name="connsiteY9" fmla="*/ 7620 h 323410"/>
              <a:gd name="connsiteX10" fmla="*/ 655901 w 837762"/>
              <a:gd name="connsiteY10" fmla="*/ 8573 h 323410"/>
              <a:gd name="connsiteX11" fmla="*/ 654949 w 837762"/>
              <a:gd name="connsiteY11" fmla="*/ 47625 h 323410"/>
              <a:gd name="connsiteX12" fmla="*/ 655901 w 837762"/>
              <a:gd name="connsiteY12" fmla="*/ 48578 h 323410"/>
              <a:gd name="connsiteX13" fmla="*/ 740626 w 837762"/>
              <a:gd name="connsiteY13" fmla="*/ 133350 h 323410"/>
              <a:gd name="connsiteX14" fmla="*/ 28575 w 837762"/>
              <a:gd name="connsiteY14" fmla="*/ 133350 h 323410"/>
              <a:gd name="connsiteX15" fmla="*/ 0 w 837762"/>
              <a:gd name="connsiteY15" fmla="*/ 161925 h 323410"/>
              <a:gd name="connsiteX16" fmla="*/ 28575 w 837762"/>
              <a:gd name="connsiteY16" fmla="*/ 190500 h 32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7762" h="323410">
                <a:moveTo>
                  <a:pt x="28575" y="190395"/>
                </a:moveTo>
                <a:lnTo>
                  <a:pt x="740655" y="190395"/>
                </a:lnTo>
                <a:lnTo>
                  <a:pt x="655930" y="275120"/>
                </a:lnTo>
                <a:cubicBezTo>
                  <a:pt x="644883" y="286167"/>
                  <a:pt x="644883" y="304078"/>
                  <a:pt x="655930" y="315125"/>
                </a:cubicBezTo>
                <a:cubicBezTo>
                  <a:pt x="666977" y="326172"/>
                  <a:pt x="684888" y="326172"/>
                  <a:pt x="695935" y="315125"/>
                </a:cubicBezTo>
                <a:lnTo>
                  <a:pt x="829189" y="181832"/>
                </a:lnTo>
                <a:cubicBezTo>
                  <a:pt x="840236" y="171311"/>
                  <a:pt x="840663" y="153827"/>
                  <a:pt x="830142" y="142780"/>
                </a:cubicBezTo>
                <a:cubicBezTo>
                  <a:pt x="829832" y="142455"/>
                  <a:pt x="829514" y="142137"/>
                  <a:pt x="829189" y="141827"/>
                </a:cubicBezTo>
                <a:lnTo>
                  <a:pt x="695906" y="8573"/>
                </a:lnTo>
                <a:cubicBezTo>
                  <a:pt x="685385" y="-2474"/>
                  <a:pt x="667901" y="-2901"/>
                  <a:pt x="656854" y="7620"/>
                </a:cubicBezTo>
                <a:cubicBezTo>
                  <a:pt x="656529" y="7930"/>
                  <a:pt x="656211" y="8248"/>
                  <a:pt x="655901" y="8573"/>
                </a:cubicBezTo>
                <a:cubicBezTo>
                  <a:pt x="644854" y="19094"/>
                  <a:pt x="644427" y="36578"/>
                  <a:pt x="654949" y="47625"/>
                </a:cubicBezTo>
                <a:cubicBezTo>
                  <a:pt x="655258" y="47950"/>
                  <a:pt x="655576" y="48268"/>
                  <a:pt x="655901" y="48578"/>
                </a:cubicBezTo>
                <a:lnTo>
                  <a:pt x="740626" y="133350"/>
                </a:lnTo>
                <a:lnTo>
                  <a:pt x="28575" y="133350"/>
                </a:lnTo>
                <a:cubicBezTo>
                  <a:pt x="12794" y="133350"/>
                  <a:pt x="0" y="146143"/>
                  <a:pt x="0" y="161925"/>
                </a:cubicBezTo>
                <a:cubicBezTo>
                  <a:pt x="0" y="177707"/>
                  <a:pt x="12794" y="190500"/>
                  <a:pt x="28575" y="190500"/>
                </a:cubicBezTo>
                <a:close/>
              </a:path>
            </a:pathLst>
          </a:custGeom>
          <a:solidFill>
            <a:schemeClr val="accent1"/>
          </a:solidFill>
          <a:ln w="9525" cap="flat">
            <a:noFill/>
            <a:prstDash val="solid"/>
            <a:miter/>
          </a:ln>
        </p:spPr>
        <p:txBody>
          <a:bodyPr anchor="ctr"/>
          <a:lstStyle/>
          <a:p>
            <a:pPr lvl="0">
              <a:defRPr/>
            </a:pPr>
            <a:endParaRPr lang="en-US" sz="1600"/>
          </a:p>
        </p:txBody>
      </p:sp>
      <p:sp>
        <p:nvSpPr>
          <p:cNvPr id="73" name="TextBox 72"/>
          <p:cNvSpPr txBox="1"/>
          <p:nvPr/>
        </p:nvSpPr>
        <p:spPr>
          <a:xfrm>
            <a:off x="6209677" y="1784556"/>
            <a:ext cx="1879732" cy="1200329"/>
          </a:xfrm>
          <a:prstGeom prst="rect">
            <a:avLst/>
          </a:prstGeom>
          <a:noFill/>
        </p:spPr>
        <p:txBody>
          <a:bodyPr wrap="square">
            <a:spAutoFit/>
          </a:bodyPr>
          <a:lstStyle/>
          <a:p>
            <a:pPr lvl="0">
              <a:defRPr/>
            </a:pPr>
            <a:r>
              <a:rPr lang="en-US" sz="7200" b="1">
                <a:solidFill>
                  <a:schemeClr val="accent1"/>
                </a:solidFill>
                <a:latin typeface="+mj-lt"/>
                <a:ea typeface="+mn-ea"/>
                <a:cs typeface="+mn-cs"/>
              </a:rPr>
              <a:t>0</a:t>
            </a:r>
            <a:r>
              <a:rPr lang="en-US" sz="7200" b="1">
                <a:solidFill>
                  <a:srgbClr val="5A6E8C"/>
                </a:solidFill>
                <a:latin typeface="+mj-lt"/>
                <a:ea typeface="+mn-ea"/>
                <a:cs typeface="+mn-cs"/>
              </a:rPr>
              <a:t>3</a:t>
            </a:r>
          </a:p>
        </p:txBody>
      </p:sp>
      <p:sp>
        <p:nvSpPr>
          <p:cNvPr id="77" name="TextBox 76"/>
          <p:cNvSpPr txBox="1"/>
          <p:nvPr/>
        </p:nvSpPr>
        <p:spPr>
          <a:xfrm>
            <a:off x="6285315" y="5163005"/>
            <a:ext cx="2177933" cy="584712"/>
          </a:xfrm>
          <a:prstGeom prst="rect">
            <a:avLst/>
          </a:prstGeom>
          <a:noFill/>
        </p:spPr>
        <p:txBody>
          <a:bodyPr wrap="square">
            <a:spAutoFit/>
          </a:bodyPr>
          <a:lstStyle/>
          <a:p>
            <a:pPr>
              <a:lnSpc>
                <a:spcPts val="2000"/>
              </a:lnSpc>
              <a:spcBef>
                <a:spcPct val="0"/>
              </a:spcBef>
              <a:defRPr/>
            </a:pPr>
            <a:r>
              <a:rPr lang="ko-KR" altLang="en-US" sz="1400">
                <a:solidFill>
                  <a:srgbClr val="404040"/>
                </a:solidFill>
                <a:latin typeface="+mn-ea"/>
                <a:cs typeface="Roboto"/>
              </a:rPr>
              <a:t>소득과 범죄는 </a:t>
            </a:r>
          </a:p>
          <a:p>
            <a:pPr>
              <a:lnSpc>
                <a:spcPts val="2000"/>
              </a:lnSpc>
              <a:spcBef>
                <a:spcPct val="0"/>
              </a:spcBef>
              <a:defRPr/>
            </a:pPr>
            <a:r>
              <a:rPr lang="ko-KR" altLang="en-US" sz="1400">
                <a:solidFill>
                  <a:srgbClr val="404040"/>
                </a:solidFill>
                <a:latin typeface="+mn-ea"/>
                <a:cs typeface="Roboto"/>
              </a:rPr>
              <a:t>연관이 있는가</a:t>
            </a:r>
          </a:p>
        </p:txBody>
      </p:sp>
      <p:sp>
        <p:nvSpPr>
          <p:cNvPr id="78" name="TextBox 77"/>
          <p:cNvSpPr txBox="1"/>
          <p:nvPr/>
        </p:nvSpPr>
        <p:spPr>
          <a:xfrm>
            <a:off x="6285315" y="4796878"/>
            <a:ext cx="1636249" cy="371833"/>
          </a:xfrm>
          <a:prstGeom prst="rect">
            <a:avLst/>
          </a:prstGeom>
          <a:noFill/>
        </p:spPr>
        <p:txBody>
          <a:bodyPr wrap="square">
            <a:spAutoFit/>
          </a:bodyPr>
          <a:lstStyle/>
          <a:p>
            <a:pPr>
              <a:lnSpc>
                <a:spcPts val="2000"/>
              </a:lnSpc>
              <a:defRPr/>
            </a:pPr>
            <a:r>
              <a:rPr lang="ko-KR" altLang="en-US" sz="2800" b="1" i="0">
                <a:solidFill>
                  <a:srgbClr val="5A6E8C"/>
                </a:solidFill>
                <a:effectLst/>
                <a:latin typeface="Pretendard SemiBold"/>
                <a:ea typeface="Pretendard SemiBold"/>
                <a:cs typeface="Pretendard SemiBold"/>
              </a:rPr>
              <a:t>단위 소득</a:t>
            </a:r>
            <a:endParaRPr lang="en-US" sz="2800" b="1" i="0">
              <a:solidFill>
                <a:srgbClr val="5A6E8C"/>
              </a:solidFill>
              <a:effectLst/>
              <a:latin typeface="Pretendard SemiBold"/>
              <a:ea typeface="Pretendard SemiBold"/>
              <a:cs typeface="Pretendard SemiBold"/>
            </a:endParaRPr>
          </a:p>
        </p:txBody>
      </p:sp>
      <p:cxnSp>
        <p:nvCxnSpPr>
          <p:cNvPr id="82" name="Straight Connector 80"/>
          <p:cNvCxnSpPr/>
          <p:nvPr/>
        </p:nvCxnSpPr>
        <p:spPr>
          <a:xfrm>
            <a:off x="8675835" y="1792643"/>
            <a:ext cx="0" cy="4205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2"/>
          <p:cNvCxnSpPr/>
          <p:nvPr/>
        </p:nvCxnSpPr>
        <p:spPr>
          <a:xfrm>
            <a:off x="11278941" y="1829514"/>
            <a:ext cx="0" cy="4168463"/>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8888422" y="5163005"/>
            <a:ext cx="2177933" cy="584712"/>
          </a:xfrm>
          <a:prstGeom prst="rect">
            <a:avLst/>
          </a:prstGeom>
          <a:noFill/>
        </p:spPr>
        <p:txBody>
          <a:bodyPr wrap="square">
            <a:spAutoFit/>
          </a:bodyPr>
          <a:lstStyle/>
          <a:p>
            <a:pPr>
              <a:lnSpc>
                <a:spcPts val="2000"/>
              </a:lnSpc>
              <a:spcBef>
                <a:spcPct val="0"/>
              </a:spcBef>
              <a:defRPr/>
            </a:pPr>
            <a:r>
              <a:rPr lang="ko-KR" altLang="en-US" sz="1400" dirty="0">
                <a:solidFill>
                  <a:srgbClr val="404040"/>
                </a:solidFill>
                <a:latin typeface="+mn-ea"/>
                <a:cs typeface="Roboto"/>
              </a:rPr>
              <a:t>인구는 </a:t>
            </a:r>
            <a:endParaRPr lang="en-US" altLang="ko-KR" sz="1400" dirty="0">
              <a:solidFill>
                <a:srgbClr val="404040"/>
              </a:solidFill>
              <a:latin typeface="+mn-ea"/>
              <a:cs typeface="Roboto"/>
            </a:endParaRPr>
          </a:p>
          <a:p>
            <a:pPr>
              <a:lnSpc>
                <a:spcPts val="2000"/>
              </a:lnSpc>
              <a:spcBef>
                <a:spcPct val="0"/>
              </a:spcBef>
              <a:defRPr/>
            </a:pPr>
            <a:r>
              <a:rPr lang="ko-KR" altLang="en-US" sz="1400" dirty="0">
                <a:solidFill>
                  <a:srgbClr val="404040"/>
                </a:solidFill>
                <a:latin typeface="+mn-ea"/>
                <a:cs typeface="Roboto"/>
              </a:rPr>
              <a:t>범죄는 연관이 있는가</a:t>
            </a:r>
          </a:p>
        </p:txBody>
      </p:sp>
      <p:sp>
        <p:nvSpPr>
          <p:cNvPr id="93" name="TextBox 92"/>
          <p:cNvSpPr txBox="1"/>
          <p:nvPr/>
        </p:nvSpPr>
        <p:spPr>
          <a:xfrm>
            <a:off x="8888422" y="4796878"/>
            <a:ext cx="1636249" cy="371833"/>
          </a:xfrm>
          <a:prstGeom prst="rect">
            <a:avLst/>
          </a:prstGeom>
          <a:noFill/>
        </p:spPr>
        <p:txBody>
          <a:bodyPr wrap="square">
            <a:spAutoFit/>
          </a:bodyPr>
          <a:lstStyle/>
          <a:p>
            <a:pPr>
              <a:lnSpc>
                <a:spcPts val="2000"/>
              </a:lnSpc>
              <a:defRPr/>
            </a:pPr>
            <a:r>
              <a:rPr lang="ko-KR" altLang="en-US" sz="2800" b="1" i="0">
                <a:solidFill>
                  <a:srgbClr val="5A6E8C"/>
                </a:solidFill>
                <a:effectLst/>
                <a:latin typeface="Pretendard SemiBold"/>
                <a:ea typeface="Pretendard SemiBold"/>
                <a:cs typeface="Pretendard SemiBold"/>
              </a:rPr>
              <a:t>인구 분포</a:t>
            </a:r>
            <a:endParaRPr lang="en-US" sz="2800" b="1" i="0">
              <a:solidFill>
                <a:srgbClr val="5A6E8C"/>
              </a:solidFill>
              <a:effectLst/>
              <a:latin typeface="Pretendard SemiBold"/>
              <a:ea typeface="Pretendard SemiBold"/>
              <a:cs typeface="Pretendard SemiBold"/>
            </a:endParaRPr>
          </a:p>
        </p:txBody>
      </p:sp>
      <p:sp>
        <p:nvSpPr>
          <p:cNvPr id="97" name="Graphic 26" descr="Arrow Right with solid fill"/>
          <p:cNvSpPr/>
          <p:nvPr/>
        </p:nvSpPr>
        <p:spPr>
          <a:xfrm>
            <a:off x="6407040" y="2960509"/>
            <a:ext cx="720000" cy="288000"/>
          </a:xfrm>
          <a:custGeom>
            <a:avLst/>
            <a:gdLst>
              <a:gd name="connsiteX0" fmla="*/ 28575 w 837762"/>
              <a:gd name="connsiteY0" fmla="*/ 190395 h 323410"/>
              <a:gd name="connsiteX1" fmla="*/ 740655 w 837762"/>
              <a:gd name="connsiteY1" fmla="*/ 190395 h 323410"/>
              <a:gd name="connsiteX2" fmla="*/ 655930 w 837762"/>
              <a:gd name="connsiteY2" fmla="*/ 275120 h 323410"/>
              <a:gd name="connsiteX3" fmla="*/ 655930 w 837762"/>
              <a:gd name="connsiteY3" fmla="*/ 315125 h 323410"/>
              <a:gd name="connsiteX4" fmla="*/ 695935 w 837762"/>
              <a:gd name="connsiteY4" fmla="*/ 315125 h 323410"/>
              <a:gd name="connsiteX5" fmla="*/ 829189 w 837762"/>
              <a:gd name="connsiteY5" fmla="*/ 181832 h 323410"/>
              <a:gd name="connsiteX6" fmla="*/ 830142 w 837762"/>
              <a:gd name="connsiteY6" fmla="*/ 142780 h 323410"/>
              <a:gd name="connsiteX7" fmla="*/ 829189 w 837762"/>
              <a:gd name="connsiteY7" fmla="*/ 141827 h 323410"/>
              <a:gd name="connsiteX8" fmla="*/ 695906 w 837762"/>
              <a:gd name="connsiteY8" fmla="*/ 8573 h 323410"/>
              <a:gd name="connsiteX9" fmla="*/ 656854 w 837762"/>
              <a:gd name="connsiteY9" fmla="*/ 7620 h 323410"/>
              <a:gd name="connsiteX10" fmla="*/ 655901 w 837762"/>
              <a:gd name="connsiteY10" fmla="*/ 8573 h 323410"/>
              <a:gd name="connsiteX11" fmla="*/ 654949 w 837762"/>
              <a:gd name="connsiteY11" fmla="*/ 47625 h 323410"/>
              <a:gd name="connsiteX12" fmla="*/ 655901 w 837762"/>
              <a:gd name="connsiteY12" fmla="*/ 48578 h 323410"/>
              <a:gd name="connsiteX13" fmla="*/ 740626 w 837762"/>
              <a:gd name="connsiteY13" fmla="*/ 133350 h 323410"/>
              <a:gd name="connsiteX14" fmla="*/ 28575 w 837762"/>
              <a:gd name="connsiteY14" fmla="*/ 133350 h 323410"/>
              <a:gd name="connsiteX15" fmla="*/ 0 w 837762"/>
              <a:gd name="connsiteY15" fmla="*/ 161925 h 323410"/>
              <a:gd name="connsiteX16" fmla="*/ 28575 w 837762"/>
              <a:gd name="connsiteY16" fmla="*/ 190500 h 32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7762" h="323410">
                <a:moveTo>
                  <a:pt x="28575" y="190395"/>
                </a:moveTo>
                <a:lnTo>
                  <a:pt x="740655" y="190395"/>
                </a:lnTo>
                <a:lnTo>
                  <a:pt x="655930" y="275120"/>
                </a:lnTo>
                <a:cubicBezTo>
                  <a:pt x="644883" y="286167"/>
                  <a:pt x="644883" y="304078"/>
                  <a:pt x="655930" y="315125"/>
                </a:cubicBezTo>
                <a:cubicBezTo>
                  <a:pt x="666977" y="326172"/>
                  <a:pt x="684888" y="326172"/>
                  <a:pt x="695935" y="315125"/>
                </a:cubicBezTo>
                <a:lnTo>
                  <a:pt x="829189" y="181832"/>
                </a:lnTo>
                <a:cubicBezTo>
                  <a:pt x="840236" y="171311"/>
                  <a:pt x="840663" y="153827"/>
                  <a:pt x="830142" y="142780"/>
                </a:cubicBezTo>
                <a:cubicBezTo>
                  <a:pt x="829832" y="142455"/>
                  <a:pt x="829514" y="142137"/>
                  <a:pt x="829189" y="141827"/>
                </a:cubicBezTo>
                <a:lnTo>
                  <a:pt x="695906" y="8573"/>
                </a:lnTo>
                <a:cubicBezTo>
                  <a:pt x="685385" y="-2474"/>
                  <a:pt x="667901" y="-2901"/>
                  <a:pt x="656854" y="7620"/>
                </a:cubicBezTo>
                <a:cubicBezTo>
                  <a:pt x="656529" y="7930"/>
                  <a:pt x="656211" y="8248"/>
                  <a:pt x="655901" y="8573"/>
                </a:cubicBezTo>
                <a:cubicBezTo>
                  <a:pt x="644854" y="19094"/>
                  <a:pt x="644427" y="36578"/>
                  <a:pt x="654949" y="47625"/>
                </a:cubicBezTo>
                <a:cubicBezTo>
                  <a:pt x="655258" y="47950"/>
                  <a:pt x="655576" y="48268"/>
                  <a:pt x="655901" y="48578"/>
                </a:cubicBezTo>
                <a:lnTo>
                  <a:pt x="740626" y="133350"/>
                </a:lnTo>
                <a:lnTo>
                  <a:pt x="28575" y="133350"/>
                </a:lnTo>
                <a:cubicBezTo>
                  <a:pt x="12794" y="133350"/>
                  <a:pt x="0" y="146143"/>
                  <a:pt x="0" y="161925"/>
                </a:cubicBezTo>
                <a:cubicBezTo>
                  <a:pt x="0" y="177707"/>
                  <a:pt x="12794" y="190500"/>
                  <a:pt x="28575" y="190500"/>
                </a:cubicBezTo>
                <a:close/>
              </a:path>
            </a:pathLst>
          </a:custGeom>
          <a:solidFill>
            <a:schemeClr val="accent1"/>
          </a:solidFill>
          <a:ln w="9525" cap="flat">
            <a:noFill/>
            <a:prstDash val="solid"/>
            <a:miter/>
          </a:ln>
        </p:spPr>
        <p:txBody>
          <a:bodyPr anchor="ctr"/>
          <a:lstStyle/>
          <a:p>
            <a:pPr lvl="0">
              <a:defRPr/>
            </a:pPr>
            <a:endParaRPr lang="en-US" sz="1600"/>
          </a:p>
        </p:txBody>
      </p:sp>
      <p:sp>
        <p:nvSpPr>
          <p:cNvPr id="99" name="TextBox 98"/>
          <p:cNvSpPr txBox="1"/>
          <p:nvPr/>
        </p:nvSpPr>
        <p:spPr>
          <a:xfrm>
            <a:off x="8818321" y="1808932"/>
            <a:ext cx="1879732" cy="1200329"/>
          </a:xfrm>
          <a:prstGeom prst="rect">
            <a:avLst/>
          </a:prstGeom>
          <a:noFill/>
        </p:spPr>
        <p:txBody>
          <a:bodyPr wrap="square">
            <a:spAutoFit/>
          </a:bodyPr>
          <a:lstStyle/>
          <a:p>
            <a:pPr lvl="0">
              <a:defRPr/>
            </a:pPr>
            <a:r>
              <a:rPr lang="en-US" sz="7200" b="1">
                <a:solidFill>
                  <a:schemeClr val="accent1"/>
                </a:solidFill>
                <a:latin typeface="+mj-lt"/>
                <a:ea typeface="+mn-ea"/>
                <a:cs typeface="+mn-cs"/>
              </a:rPr>
              <a:t>0</a:t>
            </a:r>
            <a:r>
              <a:rPr lang="en-US" sz="7200" b="1">
                <a:solidFill>
                  <a:srgbClr val="5A6E8C"/>
                </a:solidFill>
                <a:latin typeface="+mj-lt"/>
                <a:ea typeface="+mn-ea"/>
                <a:cs typeface="+mn-cs"/>
              </a:rPr>
              <a:t>4</a:t>
            </a:r>
          </a:p>
        </p:txBody>
      </p:sp>
      <p:sp>
        <p:nvSpPr>
          <p:cNvPr id="101" name="Graphic 26" descr="Arrow Right with solid fill"/>
          <p:cNvSpPr/>
          <p:nvPr/>
        </p:nvSpPr>
        <p:spPr>
          <a:xfrm>
            <a:off x="9015684" y="2984885"/>
            <a:ext cx="720000" cy="288000"/>
          </a:xfrm>
          <a:custGeom>
            <a:avLst/>
            <a:gdLst>
              <a:gd name="connsiteX0" fmla="*/ 28575 w 837762"/>
              <a:gd name="connsiteY0" fmla="*/ 190395 h 323410"/>
              <a:gd name="connsiteX1" fmla="*/ 740655 w 837762"/>
              <a:gd name="connsiteY1" fmla="*/ 190395 h 323410"/>
              <a:gd name="connsiteX2" fmla="*/ 655930 w 837762"/>
              <a:gd name="connsiteY2" fmla="*/ 275120 h 323410"/>
              <a:gd name="connsiteX3" fmla="*/ 655930 w 837762"/>
              <a:gd name="connsiteY3" fmla="*/ 315125 h 323410"/>
              <a:gd name="connsiteX4" fmla="*/ 695935 w 837762"/>
              <a:gd name="connsiteY4" fmla="*/ 315125 h 323410"/>
              <a:gd name="connsiteX5" fmla="*/ 829189 w 837762"/>
              <a:gd name="connsiteY5" fmla="*/ 181832 h 323410"/>
              <a:gd name="connsiteX6" fmla="*/ 830142 w 837762"/>
              <a:gd name="connsiteY6" fmla="*/ 142780 h 323410"/>
              <a:gd name="connsiteX7" fmla="*/ 829189 w 837762"/>
              <a:gd name="connsiteY7" fmla="*/ 141827 h 323410"/>
              <a:gd name="connsiteX8" fmla="*/ 695906 w 837762"/>
              <a:gd name="connsiteY8" fmla="*/ 8573 h 323410"/>
              <a:gd name="connsiteX9" fmla="*/ 656854 w 837762"/>
              <a:gd name="connsiteY9" fmla="*/ 7620 h 323410"/>
              <a:gd name="connsiteX10" fmla="*/ 655901 w 837762"/>
              <a:gd name="connsiteY10" fmla="*/ 8573 h 323410"/>
              <a:gd name="connsiteX11" fmla="*/ 654949 w 837762"/>
              <a:gd name="connsiteY11" fmla="*/ 47625 h 323410"/>
              <a:gd name="connsiteX12" fmla="*/ 655901 w 837762"/>
              <a:gd name="connsiteY12" fmla="*/ 48578 h 323410"/>
              <a:gd name="connsiteX13" fmla="*/ 740626 w 837762"/>
              <a:gd name="connsiteY13" fmla="*/ 133350 h 323410"/>
              <a:gd name="connsiteX14" fmla="*/ 28575 w 837762"/>
              <a:gd name="connsiteY14" fmla="*/ 133350 h 323410"/>
              <a:gd name="connsiteX15" fmla="*/ 0 w 837762"/>
              <a:gd name="connsiteY15" fmla="*/ 161925 h 323410"/>
              <a:gd name="connsiteX16" fmla="*/ 28575 w 837762"/>
              <a:gd name="connsiteY16" fmla="*/ 190500 h 32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7762" h="323410">
                <a:moveTo>
                  <a:pt x="28575" y="190395"/>
                </a:moveTo>
                <a:lnTo>
                  <a:pt x="740655" y="190395"/>
                </a:lnTo>
                <a:lnTo>
                  <a:pt x="655930" y="275120"/>
                </a:lnTo>
                <a:cubicBezTo>
                  <a:pt x="644883" y="286167"/>
                  <a:pt x="644883" y="304078"/>
                  <a:pt x="655930" y="315125"/>
                </a:cubicBezTo>
                <a:cubicBezTo>
                  <a:pt x="666977" y="326172"/>
                  <a:pt x="684888" y="326172"/>
                  <a:pt x="695935" y="315125"/>
                </a:cubicBezTo>
                <a:lnTo>
                  <a:pt x="829189" y="181832"/>
                </a:lnTo>
                <a:cubicBezTo>
                  <a:pt x="840236" y="171311"/>
                  <a:pt x="840663" y="153827"/>
                  <a:pt x="830142" y="142780"/>
                </a:cubicBezTo>
                <a:cubicBezTo>
                  <a:pt x="829832" y="142455"/>
                  <a:pt x="829514" y="142137"/>
                  <a:pt x="829189" y="141827"/>
                </a:cubicBezTo>
                <a:lnTo>
                  <a:pt x="695906" y="8573"/>
                </a:lnTo>
                <a:cubicBezTo>
                  <a:pt x="685385" y="-2474"/>
                  <a:pt x="667901" y="-2901"/>
                  <a:pt x="656854" y="7620"/>
                </a:cubicBezTo>
                <a:cubicBezTo>
                  <a:pt x="656529" y="7930"/>
                  <a:pt x="656211" y="8248"/>
                  <a:pt x="655901" y="8573"/>
                </a:cubicBezTo>
                <a:cubicBezTo>
                  <a:pt x="644854" y="19094"/>
                  <a:pt x="644427" y="36578"/>
                  <a:pt x="654949" y="47625"/>
                </a:cubicBezTo>
                <a:cubicBezTo>
                  <a:pt x="655258" y="47950"/>
                  <a:pt x="655576" y="48268"/>
                  <a:pt x="655901" y="48578"/>
                </a:cubicBezTo>
                <a:lnTo>
                  <a:pt x="740626" y="133350"/>
                </a:lnTo>
                <a:lnTo>
                  <a:pt x="28575" y="133350"/>
                </a:lnTo>
                <a:cubicBezTo>
                  <a:pt x="12794" y="133350"/>
                  <a:pt x="0" y="146143"/>
                  <a:pt x="0" y="161925"/>
                </a:cubicBezTo>
                <a:cubicBezTo>
                  <a:pt x="0" y="177707"/>
                  <a:pt x="12794" y="190500"/>
                  <a:pt x="28575" y="190500"/>
                </a:cubicBezTo>
                <a:close/>
              </a:path>
            </a:pathLst>
          </a:custGeom>
          <a:solidFill>
            <a:schemeClr val="accent1"/>
          </a:solidFill>
          <a:ln w="9525" cap="flat">
            <a:noFill/>
            <a:prstDash val="solid"/>
            <a:miter/>
          </a:ln>
        </p:spPr>
        <p:txBody>
          <a:bodyPr anchor="ctr"/>
          <a:lstStyle/>
          <a:p>
            <a:pPr lvl="0">
              <a:defRPr/>
            </a:pPr>
            <a:endParaRPr lang="en-US" sz="1600"/>
          </a:p>
        </p:txBody>
      </p:sp>
      <p:sp>
        <p:nvSpPr>
          <p:cNvPr id="103" name="텍스트 개체 틀 102"/>
          <p:cNvSpPr>
            <a:spLocks noGrp="1"/>
          </p:cNvSpPr>
          <p:nvPr>
            <p:ph type="body" sz="quarter" idx="14"/>
          </p:nvPr>
        </p:nvSpPr>
        <p:spPr>
          <a:xfrm>
            <a:off x="914052" y="596381"/>
            <a:ext cx="2177934" cy="831850"/>
          </a:xfrm>
        </p:spPr>
        <p:txBody>
          <a:bodyPr>
            <a:normAutofit fontScale="85000" lnSpcReduction="10000"/>
          </a:bodyPr>
          <a:lstStyle/>
          <a:p>
            <a:pPr lvl="0">
              <a:defRPr/>
            </a:pPr>
            <a:r>
              <a:rPr lang="ko-KR" altLang="en-US" b="0">
                <a:latin typeface="+mj-ea"/>
                <a:ea typeface="+mj-ea"/>
              </a:rPr>
              <a:t>분석 </a:t>
            </a:r>
            <a:r>
              <a:rPr lang="ko-KR" altLang="en-US" b="0">
                <a:solidFill>
                  <a:srgbClr val="FFFFFF"/>
                </a:solidFill>
                <a:latin typeface="+mj-ea"/>
                <a:ea typeface="+mj-ea"/>
              </a:rPr>
              <a:t>가설</a:t>
            </a:r>
            <a:endParaRPr lang="en-US" altLang="ko-KR" b="0">
              <a:solidFill>
                <a:srgbClr val="FFFFFF"/>
              </a:solidFill>
              <a:latin typeface="+mj-ea"/>
              <a:ea typeface="+mj-ea"/>
            </a:endParaRPr>
          </a:p>
        </p:txBody>
      </p:sp>
      <p:pic>
        <p:nvPicPr>
          <p:cNvPr id="107" name="그림 106"/>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5084534" y="4419041"/>
            <a:ext cx="720000" cy="720000"/>
          </a:xfrm>
          <a:prstGeom prst="rect">
            <a:avLst/>
          </a:prstGeom>
        </p:spPr>
      </p:pic>
      <p:pic>
        <p:nvPicPr>
          <p:cNvPr id="109" name="그림 108"/>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7824778" y="4450952"/>
            <a:ext cx="720000" cy="720000"/>
          </a:xfrm>
          <a:prstGeom prst="rect">
            <a:avLst/>
          </a:prstGeom>
        </p:spPr>
      </p:pic>
      <p:pic>
        <p:nvPicPr>
          <p:cNvPr id="111" name="그림 110"/>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10405813" y="4450952"/>
            <a:ext cx="720000" cy="720000"/>
          </a:xfrm>
          <a:prstGeom prst="rect">
            <a:avLst/>
          </a:prstGeom>
        </p:spPr>
      </p:pic>
      <p:pic>
        <p:nvPicPr>
          <p:cNvPr id="113" name="그림 112"/>
          <p:cNvPicPr>
            <a:picLocks noChangeAspect="1"/>
          </p:cNvPicPr>
          <p:nvPr/>
        </p:nvPicPr>
        <p:blipFill rotWithShape="1">
          <a:blip r:embed="rId5" cstate="email">
            <a:extLst>
              <a:ext uri="{28A0092B-C50C-407E-A947-70E740481C1C}">
                <a14:useLocalDpi xmlns:a14="http://schemas.microsoft.com/office/drawing/2010/main"/>
              </a:ext>
            </a:extLst>
          </a:blip>
          <a:stretch>
            <a:fillRect/>
          </a:stretch>
        </p:blipFill>
        <p:spPr>
          <a:xfrm>
            <a:off x="2402759" y="4384875"/>
            <a:ext cx="720000" cy="720000"/>
          </a:xfrm>
          <a:prstGeom prst="rect">
            <a:avLst/>
          </a:prstGeom>
        </p:spPr>
      </p:pic>
      <p:sp>
        <p:nvSpPr>
          <p:cNvPr id="114"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115" name="TextBox 114"/>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116"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118"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sz="1600" dirty="0">
                <a:latin typeface="Pretendard ExtraBold"/>
                <a:ea typeface="Pretendard ExtraBold"/>
                <a:cs typeface="Pretendard ExtraBold"/>
              </a:rPr>
              <a:t>00</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76"/>
                                        </p:tgtEl>
                                        <p:attrNameLst>
                                          <p:attrName>style.visibility</p:attrName>
                                        </p:attrNameLst>
                                      </p:cBhvr>
                                      <p:to>
                                        <p:strVal val="visible"/>
                                      </p:to>
                                    </p:set>
                                    <p:animEffect transition="in" filter="wipe(up)">
                                      <p:cBhvr>
                                        <p:cTn id="7" dur="500"/>
                                        <p:tgtEl>
                                          <p:spTgt spid="76"/>
                                        </p:tgtEl>
                                      </p:cBhvr>
                                    </p:animEffect>
                                  </p:childTnLst>
                                </p:cTn>
                              </p:par>
                              <p:par>
                                <p:cTn id="8" presetID="22" presetClass="entr" presetSubtype="1" fill="hold" nodeType="withEffect">
                                  <p:stCondLst>
                                    <p:cond delay="500"/>
                                  </p:stCondLst>
                                  <p:childTnLst>
                                    <p:set>
                                      <p:cBhvr>
                                        <p:cTn id="9" dur="1" fill="hold">
                                          <p:stCondLst>
                                            <p:cond delay="0"/>
                                          </p:stCondLst>
                                        </p:cTn>
                                        <p:tgtEl>
                                          <p:spTgt spid="81"/>
                                        </p:tgtEl>
                                        <p:attrNameLst>
                                          <p:attrName>style.visibility</p:attrName>
                                        </p:attrNameLst>
                                      </p:cBhvr>
                                      <p:to>
                                        <p:strVal val="visible"/>
                                      </p:to>
                                    </p:set>
                                    <p:animEffect transition="in" filter="wipe(up)">
                                      <p:cBhvr>
                                        <p:cTn id="10" dur="500"/>
                                        <p:tgtEl>
                                          <p:spTgt spid="81"/>
                                        </p:tgtEl>
                                      </p:cBhvr>
                                    </p:animEffect>
                                  </p:childTnLst>
                                </p:cTn>
                              </p:par>
                              <p:par>
                                <p:cTn id="11" presetID="22" presetClass="entr" presetSubtype="1" fill="hold" nodeType="withEffect">
                                  <p:stCondLst>
                                    <p:cond delay="500"/>
                                  </p:stCondLst>
                                  <p:childTnLst>
                                    <p:set>
                                      <p:cBhvr>
                                        <p:cTn id="12" dur="1" fill="hold">
                                          <p:stCondLst>
                                            <p:cond delay="0"/>
                                          </p:stCondLst>
                                        </p:cTn>
                                        <p:tgtEl>
                                          <p:spTgt spid="83"/>
                                        </p:tgtEl>
                                        <p:attrNameLst>
                                          <p:attrName>style.visibility</p:attrName>
                                        </p:attrNameLst>
                                      </p:cBhvr>
                                      <p:to>
                                        <p:strVal val="visible"/>
                                      </p:to>
                                    </p:set>
                                    <p:animEffect transition="in" filter="wipe(up)">
                                      <p:cBhvr>
                                        <p:cTn id="13" dur="500"/>
                                        <p:tgtEl>
                                          <p:spTgt spid="83"/>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74"/>
                                        </p:tgtEl>
                                        <p:attrNameLst>
                                          <p:attrName>style.visibility</p:attrName>
                                        </p:attrNameLst>
                                      </p:cBhvr>
                                      <p:to>
                                        <p:strVal val="visible"/>
                                      </p:to>
                                    </p:set>
                                    <p:animEffect transition="in" filter="wipe(left)">
                                      <p:cBhvr>
                                        <p:cTn id="16" dur="500"/>
                                        <p:tgtEl>
                                          <p:spTgt spid="74"/>
                                        </p:tgtEl>
                                      </p:cBhvr>
                                    </p:animEffect>
                                  </p:childTnLst>
                                </p:cTn>
                              </p:par>
                              <p:par>
                                <p:cTn id="17" presetID="22" presetClass="entr" presetSubtype="8" fill="hold" grpId="1" nodeType="withEffect">
                                  <p:stCondLst>
                                    <p:cond delay="1000"/>
                                  </p:stCondLst>
                                  <p:childTnLst>
                                    <p:set>
                                      <p:cBhvr>
                                        <p:cTn id="18" dur="1" fill="hold">
                                          <p:stCondLst>
                                            <p:cond delay="0"/>
                                          </p:stCondLst>
                                        </p:cTn>
                                        <p:tgtEl>
                                          <p:spTgt spid="96"/>
                                        </p:tgtEl>
                                        <p:attrNameLst>
                                          <p:attrName>style.visibility</p:attrName>
                                        </p:attrNameLst>
                                      </p:cBhvr>
                                      <p:to>
                                        <p:strVal val="visible"/>
                                      </p:to>
                                    </p:set>
                                    <p:animEffect transition="in" filter="wipe(left)">
                                      <p:cBhvr>
                                        <p:cTn id="19" dur="500"/>
                                        <p:tgtEl>
                                          <p:spTgt spid="96"/>
                                        </p:tgtEl>
                                      </p:cBhvr>
                                    </p:animEffect>
                                  </p:childTnLst>
                                </p:cTn>
                              </p:par>
                              <p:par>
                                <p:cTn id="20" presetID="10" presetClass="entr" presetSubtype="0" fill="hold" grpId="2" nodeType="withEffect">
                                  <p:stCondLst>
                                    <p:cond delay="150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grpId="3" nodeType="withEffect">
                                  <p:stCondLst>
                                    <p:cond delay="150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500"/>
                                        <p:tgtEl>
                                          <p:spTgt spid="80"/>
                                        </p:tgtEl>
                                      </p:cBhvr>
                                    </p:animEffect>
                                  </p:childTnLst>
                                </p:cTn>
                              </p:par>
                              <p:par>
                                <p:cTn id="26" presetID="10" presetClass="entr" presetSubtype="0" fill="hold" grpId="4" nodeType="withEffect">
                                  <p:stCondLst>
                                    <p:cond delay="1500"/>
                                  </p:stCondLst>
                                  <p:childTnLst>
                                    <p:set>
                                      <p:cBhvr>
                                        <p:cTn id="27" dur="1" fill="hold">
                                          <p:stCondLst>
                                            <p:cond delay="0"/>
                                          </p:stCondLst>
                                        </p:cTn>
                                        <p:tgtEl>
                                          <p:spTgt spid="89"/>
                                        </p:tgtEl>
                                        <p:attrNameLst>
                                          <p:attrName>style.visibility</p:attrName>
                                        </p:attrNameLst>
                                      </p:cBhvr>
                                      <p:to>
                                        <p:strVal val="visible"/>
                                      </p:to>
                                    </p:set>
                                    <p:animEffect transition="in" filter="fade">
                                      <p:cBhvr>
                                        <p:cTn id="28" dur="500"/>
                                        <p:tgtEl>
                                          <p:spTgt spid="89"/>
                                        </p:tgtEl>
                                      </p:cBhvr>
                                    </p:animEffect>
                                  </p:childTnLst>
                                </p:cTn>
                              </p:par>
                              <p:par>
                                <p:cTn id="29" presetID="10" presetClass="entr" presetSubtype="0" fill="hold" grpId="5" nodeType="withEffect">
                                  <p:stCondLst>
                                    <p:cond delay="1500"/>
                                  </p:stCondLst>
                                  <p:childTnLst>
                                    <p:set>
                                      <p:cBhvr>
                                        <p:cTn id="30" dur="1" fill="hold">
                                          <p:stCondLst>
                                            <p:cond delay="0"/>
                                          </p:stCondLst>
                                        </p:cTn>
                                        <p:tgtEl>
                                          <p:spTgt spid="90"/>
                                        </p:tgtEl>
                                        <p:attrNameLst>
                                          <p:attrName>style.visibility</p:attrName>
                                        </p:attrNameLst>
                                      </p:cBhvr>
                                      <p:to>
                                        <p:strVal val="visible"/>
                                      </p:to>
                                    </p:set>
                                    <p:animEffect transition="in" filter="fade">
                                      <p:cBhvr>
                                        <p:cTn id="31" dur="500"/>
                                        <p:tgtEl>
                                          <p:spTgt spid="90"/>
                                        </p:tgtEl>
                                      </p:cBhvr>
                                    </p:animEffect>
                                  </p:childTnLst>
                                </p:cTn>
                              </p:par>
                              <p:par>
                                <p:cTn id="32" presetID="22" presetClass="entr" presetSubtype="8" fill="hold" grpId="6" nodeType="withEffect">
                                  <p:stCondLst>
                                    <p:cond delay="1000"/>
                                  </p:stCondLst>
                                  <p:childTnLst>
                                    <p:set>
                                      <p:cBhvr>
                                        <p:cTn id="33" dur="1" fill="hold">
                                          <p:stCondLst>
                                            <p:cond delay="0"/>
                                          </p:stCondLst>
                                        </p:cTn>
                                        <p:tgtEl>
                                          <p:spTgt spid="69"/>
                                        </p:tgtEl>
                                        <p:attrNameLst>
                                          <p:attrName>style.visibility</p:attrName>
                                        </p:attrNameLst>
                                      </p:cBhvr>
                                      <p:to>
                                        <p:strVal val="visible"/>
                                      </p:to>
                                    </p:set>
                                    <p:animEffect transition="in" filter="wipe(left)">
                                      <p:cBhvr>
                                        <p:cTn id="34" dur="500"/>
                                        <p:tgtEl>
                                          <p:spTgt spid="69"/>
                                        </p:tgtEl>
                                      </p:cBhvr>
                                    </p:animEffect>
                                  </p:childTnLst>
                                </p:cTn>
                              </p:par>
                              <p:par>
                                <p:cTn id="35" presetID="22" presetClass="entr" presetSubtype="8" fill="hold" grpId="7" nodeType="withEffect">
                                  <p:stCondLst>
                                    <p:cond delay="1000"/>
                                  </p:stCondLst>
                                  <p:childTnLst>
                                    <p:set>
                                      <p:cBhvr>
                                        <p:cTn id="36" dur="1" fill="hold">
                                          <p:stCondLst>
                                            <p:cond delay="0"/>
                                          </p:stCondLst>
                                        </p:cTn>
                                        <p:tgtEl>
                                          <p:spTgt spid="70"/>
                                        </p:tgtEl>
                                        <p:attrNameLst>
                                          <p:attrName>style.visibility</p:attrName>
                                        </p:attrNameLst>
                                      </p:cBhvr>
                                      <p:to>
                                        <p:strVal val="visible"/>
                                      </p:to>
                                    </p:set>
                                    <p:animEffect transition="in" filter="wipe(left)">
                                      <p:cBhvr>
                                        <p:cTn id="37" dur="500"/>
                                        <p:tgtEl>
                                          <p:spTgt spid="70"/>
                                        </p:tgtEl>
                                      </p:cBhvr>
                                    </p:animEffect>
                                  </p:childTnLst>
                                </p:cTn>
                              </p:par>
                              <p:par>
                                <p:cTn id="38" presetID="22" presetClass="entr" presetSubtype="1" fill="hold" nodeType="withEffect">
                                  <p:stCondLst>
                                    <p:cond delay="500"/>
                                  </p:stCondLst>
                                  <p:childTnLst>
                                    <p:set>
                                      <p:cBhvr>
                                        <p:cTn id="39" dur="1" fill="hold">
                                          <p:stCondLst>
                                            <p:cond delay="0"/>
                                          </p:stCondLst>
                                        </p:cTn>
                                        <p:tgtEl>
                                          <p:spTgt spid="82"/>
                                        </p:tgtEl>
                                        <p:attrNameLst>
                                          <p:attrName>style.visibility</p:attrName>
                                        </p:attrNameLst>
                                      </p:cBhvr>
                                      <p:to>
                                        <p:strVal val="visible"/>
                                      </p:to>
                                    </p:set>
                                    <p:animEffect transition="in" filter="wipe(up)">
                                      <p:cBhvr>
                                        <p:cTn id="40" dur="500"/>
                                        <p:tgtEl>
                                          <p:spTgt spid="82"/>
                                        </p:tgtEl>
                                      </p:cBhvr>
                                    </p:animEffect>
                                  </p:childTnLst>
                                </p:cTn>
                              </p:par>
                              <p:par>
                                <p:cTn id="41" presetID="22" presetClass="entr" presetSubtype="1" fill="hold" nodeType="withEffect">
                                  <p:stCondLst>
                                    <p:cond delay="500"/>
                                  </p:stCondLst>
                                  <p:childTnLst>
                                    <p:set>
                                      <p:cBhvr>
                                        <p:cTn id="42" dur="1" fill="hold">
                                          <p:stCondLst>
                                            <p:cond delay="0"/>
                                          </p:stCondLst>
                                        </p:cTn>
                                        <p:tgtEl>
                                          <p:spTgt spid="84"/>
                                        </p:tgtEl>
                                        <p:attrNameLst>
                                          <p:attrName>style.visibility</p:attrName>
                                        </p:attrNameLst>
                                      </p:cBhvr>
                                      <p:to>
                                        <p:strVal val="visible"/>
                                      </p:to>
                                    </p:set>
                                    <p:animEffect transition="in" filter="wipe(up)">
                                      <p:cBhvr>
                                        <p:cTn id="43" dur="500"/>
                                        <p:tgtEl>
                                          <p:spTgt spid="84"/>
                                        </p:tgtEl>
                                      </p:cBhvr>
                                    </p:animEffect>
                                  </p:childTnLst>
                                </p:cTn>
                              </p:par>
                              <p:par>
                                <p:cTn id="44" presetID="22" presetClass="entr" presetSubtype="8" fill="hold" grpId="8" nodeType="withEffect">
                                  <p:stCondLst>
                                    <p:cond delay="1000"/>
                                  </p:stCondLst>
                                  <p:childTnLst>
                                    <p:set>
                                      <p:cBhvr>
                                        <p:cTn id="45" dur="1" fill="hold">
                                          <p:stCondLst>
                                            <p:cond delay="0"/>
                                          </p:stCondLst>
                                        </p:cTn>
                                        <p:tgtEl>
                                          <p:spTgt spid="73"/>
                                        </p:tgtEl>
                                        <p:attrNameLst>
                                          <p:attrName>style.visibility</p:attrName>
                                        </p:attrNameLst>
                                      </p:cBhvr>
                                      <p:to>
                                        <p:strVal val="visible"/>
                                      </p:to>
                                    </p:set>
                                    <p:animEffect transition="in" filter="wipe(left)">
                                      <p:cBhvr>
                                        <p:cTn id="46" dur="500"/>
                                        <p:tgtEl>
                                          <p:spTgt spid="73"/>
                                        </p:tgtEl>
                                      </p:cBhvr>
                                    </p:animEffect>
                                  </p:childTnLst>
                                </p:cTn>
                              </p:par>
                              <p:par>
                                <p:cTn id="47" presetID="22" presetClass="entr" presetSubtype="8" fill="hold" grpId="9" nodeType="withEffect">
                                  <p:stCondLst>
                                    <p:cond delay="1000"/>
                                  </p:stCondLst>
                                  <p:childTnLst>
                                    <p:set>
                                      <p:cBhvr>
                                        <p:cTn id="48" dur="1" fill="hold">
                                          <p:stCondLst>
                                            <p:cond delay="0"/>
                                          </p:stCondLst>
                                        </p:cTn>
                                        <p:tgtEl>
                                          <p:spTgt spid="97"/>
                                        </p:tgtEl>
                                        <p:attrNameLst>
                                          <p:attrName>style.visibility</p:attrName>
                                        </p:attrNameLst>
                                      </p:cBhvr>
                                      <p:to>
                                        <p:strVal val="visible"/>
                                      </p:to>
                                    </p:set>
                                    <p:animEffect transition="in" filter="wipe(left)">
                                      <p:cBhvr>
                                        <p:cTn id="49" dur="500"/>
                                        <p:tgtEl>
                                          <p:spTgt spid="97"/>
                                        </p:tgtEl>
                                      </p:cBhvr>
                                    </p:animEffect>
                                  </p:childTnLst>
                                </p:cTn>
                              </p:par>
                              <p:par>
                                <p:cTn id="50" presetID="10" presetClass="entr" presetSubtype="0" fill="hold" grpId="10" nodeType="withEffect">
                                  <p:stCondLst>
                                    <p:cond delay="150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par>
                                <p:cTn id="53" presetID="10" presetClass="entr" presetSubtype="0" fill="hold" grpId="11" nodeType="withEffect">
                                  <p:stCondLst>
                                    <p:cond delay="1500"/>
                                  </p:stCondLst>
                                  <p:childTnLst>
                                    <p:set>
                                      <p:cBhvr>
                                        <p:cTn id="54" dur="1" fill="hold">
                                          <p:stCondLst>
                                            <p:cond delay="0"/>
                                          </p:stCondLst>
                                        </p:cTn>
                                        <p:tgtEl>
                                          <p:spTgt spid="78"/>
                                        </p:tgtEl>
                                        <p:attrNameLst>
                                          <p:attrName>style.visibility</p:attrName>
                                        </p:attrNameLst>
                                      </p:cBhvr>
                                      <p:to>
                                        <p:strVal val="visible"/>
                                      </p:to>
                                    </p:set>
                                    <p:animEffect transition="in" filter="fade">
                                      <p:cBhvr>
                                        <p:cTn id="55" dur="500"/>
                                        <p:tgtEl>
                                          <p:spTgt spid="78"/>
                                        </p:tgtEl>
                                      </p:cBhvr>
                                    </p:animEffect>
                                  </p:childTnLst>
                                </p:cTn>
                              </p:par>
                              <p:par>
                                <p:cTn id="56" presetID="10" presetClass="entr" presetSubtype="0" fill="hold" grpId="12" nodeType="withEffect">
                                  <p:stCondLst>
                                    <p:cond delay="1500"/>
                                  </p:stCondLst>
                                  <p:childTnLst>
                                    <p:set>
                                      <p:cBhvr>
                                        <p:cTn id="57" dur="1" fill="hold">
                                          <p:stCondLst>
                                            <p:cond delay="0"/>
                                          </p:stCondLst>
                                        </p:cTn>
                                        <p:tgtEl>
                                          <p:spTgt spid="88"/>
                                        </p:tgtEl>
                                        <p:attrNameLst>
                                          <p:attrName>style.visibility</p:attrName>
                                        </p:attrNameLst>
                                      </p:cBhvr>
                                      <p:to>
                                        <p:strVal val="visible"/>
                                      </p:to>
                                    </p:set>
                                    <p:animEffect transition="in" filter="fade">
                                      <p:cBhvr>
                                        <p:cTn id="58" dur="500"/>
                                        <p:tgtEl>
                                          <p:spTgt spid="88"/>
                                        </p:tgtEl>
                                      </p:cBhvr>
                                    </p:animEffect>
                                  </p:childTnLst>
                                </p:cTn>
                              </p:par>
                              <p:par>
                                <p:cTn id="59" presetID="10" presetClass="entr" presetSubtype="0" fill="hold" grpId="13" nodeType="withEffect">
                                  <p:stCondLst>
                                    <p:cond delay="1500"/>
                                  </p:stCondLst>
                                  <p:childTnLst>
                                    <p:set>
                                      <p:cBhvr>
                                        <p:cTn id="60" dur="1" fill="hold">
                                          <p:stCondLst>
                                            <p:cond delay="0"/>
                                          </p:stCondLst>
                                        </p:cTn>
                                        <p:tgtEl>
                                          <p:spTgt spid="93"/>
                                        </p:tgtEl>
                                        <p:attrNameLst>
                                          <p:attrName>style.visibility</p:attrName>
                                        </p:attrNameLst>
                                      </p:cBhvr>
                                      <p:to>
                                        <p:strVal val="visible"/>
                                      </p:to>
                                    </p:set>
                                    <p:animEffect transition="in" filter="fade">
                                      <p:cBhvr>
                                        <p:cTn id="61" dur="500"/>
                                        <p:tgtEl>
                                          <p:spTgt spid="93"/>
                                        </p:tgtEl>
                                      </p:cBhvr>
                                    </p:animEffect>
                                  </p:childTnLst>
                                </p:cTn>
                              </p:par>
                              <p:par>
                                <p:cTn id="62" presetID="22" presetClass="entr" presetSubtype="8" fill="hold" grpId="14" nodeType="withEffect">
                                  <p:stCondLst>
                                    <p:cond delay="1000"/>
                                  </p:stCondLst>
                                  <p:childTnLst>
                                    <p:set>
                                      <p:cBhvr>
                                        <p:cTn id="63" dur="1" fill="hold">
                                          <p:stCondLst>
                                            <p:cond delay="0"/>
                                          </p:stCondLst>
                                        </p:cTn>
                                        <p:tgtEl>
                                          <p:spTgt spid="99"/>
                                        </p:tgtEl>
                                        <p:attrNameLst>
                                          <p:attrName>style.visibility</p:attrName>
                                        </p:attrNameLst>
                                      </p:cBhvr>
                                      <p:to>
                                        <p:strVal val="visible"/>
                                      </p:to>
                                    </p:set>
                                    <p:animEffect transition="in" filter="wipe(left)">
                                      <p:cBhvr>
                                        <p:cTn id="64" dur="500"/>
                                        <p:tgtEl>
                                          <p:spTgt spid="99"/>
                                        </p:tgtEl>
                                      </p:cBhvr>
                                    </p:animEffect>
                                  </p:childTnLst>
                                </p:cTn>
                              </p:par>
                              <p:par>
                                <p:cTn id="65" presetID="22" presetClass="entr" presetSubtype="8" fill="hold" grpId="15" nodeType="withEffect">
                                  <p:stCondLst>
                                    <p:cond delay="1000"/>
                                  </p:stCondLst>
                                  <p:childTnLst>
                                    <p:set>
                                      <p:cBhvr>
                                        <p:cTn id="66" dur="1" fill="hold">
                                          <p:stCondLst>
                                            <p:cond delay="0"/>
                                          </p:stCondLst>
                                        </p:cTn>
                                        <p:tgtEl>
                                          <p:spTgt spid="101"/>
                                        </p:tgtEl>
                                        <p:attrNameLst>
                                          <p:attrName>style.visibility</p:attrName>
                                        </p:attrNameLst>
                                      </p:cBhvr>
                                      <p:to>
                                        <p:strVal val="visible"/>
                                      </p:to>
                                    </p:set>
                                    <p:animEffect transition="in" filter="wipe(left)">
                                      <p:cBhvr>
                                        <p:cTn id="67" dur="500"/>
                                        <p:tgtEl>
                                          <p:spTgt spid="101"/>
                                        </p:tgtEl>
                                      </p:cBhvr>
                                    </p:animEffect>
                                  </p:childTnLst>
                                </p:cTn>
                              </p:par>
                              <p:par>
                                <p:cTn id="68" presetID="2" presetClass="entr" presetSubtype="4" accel="20000" decel="60000" fill="hold" grpId="16" nodeType="withEffect">
                                  <p:stCondLst>
                                    <p:cond delay="0"/>
                                  </p:stCondLst>
                                  <p:childTnLst>
                                    <p:set>
                                      <p:cBhvr>
                                        <p:cTn id="69" dur="1" fill="hold">
                                          <p:stCondLst>
                                            <p:cond delay="0"/>
                                          </p:stCondLst>
                                        </p:cTn>
                                        <p:tgtEl>
                                          <p:spTgt spid="118"/>
                                        </p:tgtEl>
                                        <p:attrNameLst>
                                          <p:attrName>style.visibility</p:attrName>
                                        </p:attrNameLst>
                                      </p:cBhvr>
                                      <p:to>
                                        <p:strVal val="visible"/>
                                      </p:to>
                                    </p:set>
                                    <p:anim calcmode="lin" valueType="num">
                                      <p:cBhvr additive="base">
                                        <p:cTn id="70" dur="1000" fill="hold"/>
                                        <p:tgtEl>
                                          <p:spTgt spid="118"/>
                                        </p:tgtEl>
                                        <p:attrNameLst>
                                          <p:attrName>ppt_x</p:attrName>
                                        </p:attrNameLst>
                                      </p:cBhvr>
                                      <p:tavLst>
                                        <p:tav tm="0">
                                          <p:val>
                                            <p:strVal val="#ppt_x"/>
                                          </p:val>
                                        </p:tav>
                                        <p:tav tm="100000">
                                          <p:val>
                                            <p:strVal val="#ppt_x"/>
                                          </p:val>
                                        </p:tav>
                                      </p:tavLst>
                                    </p:anim>
                                    <p:anim calcmode="lin" valueType="num">
                                      <p:cBhvr additive="base">
                                        <p:cTn id="71" dur="10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113"/>
                                        </p:tgtEl>
                                        <p:attrNameLst>
                                          <p:attrName>style.visibility</p:attrName>
                                        </p:attrNameLst>
                                      </p:cBhvr>
                                      <p:to>
                                        <p:strVal val="visible"/>
                                      </p:to>
                                    </p:set>
                                    <p:animEffect transition="in" filter="wipe(down)">
                                      <p:cBhvr>
                                        <p:cTn id="76" dur="500"/>
                                        <p:tgtEl>
                                          <p:spTgt spid="113"/>
                                        </p:tgtEl>
                                      </p:cBhvr>
                                    </p:animEffect>
                                  </p:childTnLst>
                                </p:cTn>
                              </p:par>
                              <p:par>
                                <p:cTn id="77" presetID="22" presetClass="entr" presetSubtype="4" fill="hold" nodeType="withEffect">
                                  <p:stCondLst>
                                    <p:cond delay="0"/>
                                  </p:stCondLst>
                                  <p:childTnLst>
                                    <p:set>
                                      <p:cBhvr>
                                        <p:cTn id="78" dur="1" fill="hold">
                                          <p:stCondLst>
                                            <p:cond delay="0"/>
                                          </p:stCondLst>
                                        </p:cTn>
                                        <p:tgtEl>
                                          <p:spTgt spid="107"/>
                                        </p:tgtEl>
                                        <p:attrNameLst>
                                          <p:attrName>style.visibility</p:attrName>
                                        </p:attrNameLst>
                                      </p:cBhvr>
                                      <p:to>
                                        <p:strVal val="visible"/>
                                      </p:to>
                                    </p:set>
                                    <p:animEffect transition="in" filter="wipe(down)">
                                      <p:cBhvr>
                                        <p:cTn id="79" dur="500"/>
                                        <p:tgtEl>
                                          <p:spTgt spid="107"/>
                                        </p:tgtEl>
                                      </p:cBhvr>
                                    </p:animEffect>
                                  </p:childTnLst>
                                </p:cTn>
                              </p:par>
                              <p:par>
                                <p:cTn id="80" presetID="22" presetClass="entr" presetSubtype="4" fill="hold" nodeType="withEffect">
                                  <p:stCondLst>
                                    <p:cond delay="0"/>
                                  </p:stCondLst>
                                  <p:childTnLst>
                                    <p:set>
                                      <p:cBhvr>
                                        <p:cTn id="81" dur="1" fill="hold">
                                          <p:stCondLst>
                                            <p:cond delay="0"/>
                                          </p:stCondLst>
                                        </p:cTn>
                                        <p:tgtEl>
                                          <p:spTgt spid="109"/>
                                        </p:tgtEl>
                                        <p:attrNameLst>
                                          <p:attrName>style.visibility</p:attrName>
                                        </p:attrNameLst>
                                      </p:cBhvr>
                                      <p:to>
                                        <p:strVal val="visible"/>
                                      </p:to>
                                    </p:set>
                                    <p:animEffect transition="in" filter="wipe(down)">
                                      <p:cBhvr>
                                        <p:cTn id="82" dur="500"/>
                                        <p:tgtEl>
                                          <p:spTgt spid="109"/>
                                        </p:tgtEl>
                                      </p:cBhvr>
                                    </p:animEffect>
                                  </p:childTnLst>
                                </p:cTn>
                              </p:par>
                              <p:par>
                                <p:cTn id="83" presetID="22" presetClass="entr" presetSubtype="4" fill="hold" nodeType="withEffect">
                                  <p:stCondLst>
                                    <p:cond delay="0"/>
                                  </p:stCondLst>
                                  <p:childTnLst>
                                    <p:set>
                                      <p:cBhvr>
                                        <p:cTn id="84" dur="1" fill="hold">
                                          <p:stCondLst>
                                            <p:cond delay="0"/>
                                          </p:stCondLst>
                                        </p:cTn>
                                        <p:tgtEl>
                                          <p:spTgt spid="111"/>
                                        </p:tgtEl>
                                        <p:attrNameLst>
                                          <p:attrName>style.visibility</p:attrName>
                                        </p:attrNameLst>
                                      </p:cBhvr>
                                      <p:to>
                                        <p:strVal val="visible"/>
                                      </p:to>
                                    </p:set>
                                    <p:animEffect transition="in" filter="wipe(down)">
                                      <p:cBhvr>
                                        <p:cTn id="8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9" grpId="2"/>
      <p:bldP spid="80" grpId="3"/>
      <p:bldP spid="89" grpId="4"/>
      <p:bldP spid="90" grpId="5"/>
      <p:bldP spid="96" grpId="1" animBg="1"/>
      <p:bldP spid="69" grpId="6"/>
      <p:bldP spid="70" grpId="7" animBg="1"/>
      <p:bldP spid="73" grpId="8"/>
      <p:bldP spid="77" grpId="10"/>
      <p:bldP spid="78" grpId="11"/>
      <p:bldP spid="88" grpId="12"/>
      <p:bldP spid="93" grpId="13"/>
      <p:bldP spid="97" grpId="9" animBg="1"/>
      <p:bldP spid="99" grpId="14"/>
      <p:bldP spid="101" grpId="15" animBg="1"/>
      <p:bldP spid="118" grpId="16" animBg="1"/>
    </p:bldLst>
  </p:timing>
</p:sld>
</file>

<file path=ppt/theme/theme1.xml><?xml version="1.0" encoding="utf-8"?>
<a:theme xmlns:a="http://schemas.openxmlformats.org/drawingml/2006/main" name="Office Theme">
  <a:themeElements>
    <a:clrScheme name="Custom 11">
      <a:dk1>
        <a:sysClr val="windowText" lastClr="000000"/>
      </a:dk1>
      <a:lt1>
        <a:sysClr val="window" lastClr="FFFFFF"/>
      </a:lt1>
      <a:dk2>
        <a:srgbClr val="44546A"/>
      </a:dk2>
      <a:lt2>
        <a:srgbClr val="E7E6E6"/>
      </a:lt2>
      <a:accent1>
        <a:srgbClr val="7F7F7F"/>
      </a:accent1>
      <a:accent2>
        <a:srgbClr val="595959"/>
      </a:accent2>
      <a:accent3>
        <a:srgbClr val="262626"/>
      </a:accent3>
      <a:accent4>
        <a:srgbClr val="5A6E8C"/>
      </a:accent4>
      <a:accent5>
        <a:srgbClr val="323F4F"/>
      </a:accent5>
      <a:accent6>
        <a:srgbClr val="222A35"/>
      </a:accent6>
      <a:hlink>
        <a:srgbClr val="0563C1"/>
      </a:hlink>
      <a:folHlink>
        <a:srgbClr val="954F72"/>
      </a:folHlink>
    </a:clrScheme>
    <a:fontScheme name="프리텐다드">
      <a:majorFont>
        <a:latin typeface="Pretendard SemiBold"/>
        <a:ea typeface="Pretendard SemiBold"/>
        <a:cs typeface=""/>
      </a:majorFont>
      <a:minorFont>
        <a:latin typeface="Pretendard"/>
        <a:ea typeface="Pretendar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TotalTime>
  <Words>1832</Words>
  <Application>Microsoft Office PowerPoint</Application>
  <PresentationFormat>와이드스크린</PresentationFormat>
  <Paragraphs>636</Paragraphs>
  <Slides>46</Slides>
  <Notes>4</Notes>
  <HiddenSlides>0</HiddenSlides>
  <MMClips>0</MMClips>
  <ScaleCrop>false</ScaleCrop>
  <HeadingPairs>
    <vt:vector size="6" baseType="variant">
      <vt:variant>
        <vt:lpstr>사용한 글꼴</vt:lpstr>
      </vt:variant>
      <vt:variant>
        <vt:i4>19</vt:i4>
      </vt:variant>
      <vt:variant>
        <vt:lpstr>테마</vt:lpstr>
      </vt:variant>
      <vt:variant>
        <vt:i4>1</vt:i4>
      </vt:variant>
      <vt:variant>
        <vt:lpstr>슬라이드 제목</vt:lpstr>
      </vt:variant>
      <vt:variant>
        <vt:i4>46</vt:i4>
      </vt:variant>
    </vt:vector>
  </HeadingPairs>
  <TitlesOfParts>
    <vt:vector size="66" baseType="lpstr">
      <vt:lpstr>Black Han Sans</vt:lpstr>
      <vt:lpstr>Inter Medium</vt:lpstr>
      <vt:lpstr>Lato</vt:lpstr>
      <vt:lpstr>Open Sans</vt:lpstr>
      <vt:lpstr>Poppins</vt:lpstr>
      <vt:lpstr>Poppins Black</vt:lpstr>
      <vt:lpstr>Poppins Light</vt:lpstr>
      <vt:lpstr>Pretendard</vt:lpstr>
      <vt:lpstr>Pretendard ExtraBold</vt:lpstr>
      <vt:lpstr>Pretendard SemiBold</vt:lpstr>
      <vt:lpstr>PT Sans</vt:lpstr>
      <vt:lpstr>Roboto</vt:lpstr>
      <vt:lpstr>Roboto Medium</vt:lpstr>
      <vt:lpstr>Söhne</vt:lpstr>
      <vt:lpstr>맑은 고딕</vt:lpstr>
      <vt:lpstr>한컴 윤체 M</vt:lpstr>
      <vt:lpstr>Arial</vt:lpstr>
      <vt:lpstr>Segoe UI</vt:lpstr>
      <vt:lpstr>Wingdings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aqr</dc:creator>
  <cp:lastModifiedBy>Windows User</cp:lastModifiedBy>
  <cp:revision>218</cp:revision>
  <dcterms:created xsi:type="dcterms:W3CDTF">2020-12-08T07:29:20Z</dcterms:created>
  <dcterms:modified xsi:type="dcterms:W3CDTF">2024-02-07T01:44:13Z</dcterms:modified>
  <cp:version/>
</cp:coreProperties>
</file>